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5" r:id="rId4"/>
  </p:sldMasterIdLst>
  <p:notesMasterIdLst>
    <p:notesMasterId r:id="rId23"/>
  </p:notesMasterIdLst>
  <p:sldIdLst>
    <p:sldId id="273" r:id="rId5"/>
    <p:sldId id="256" r:id="rId6"/>
    <p:sldId id="264" r:id="rId7"/>
    <p:sldId id="274" r:id="rId8"/>
    <p:sldId id="266" r:id="rId9"/>
    <p:sldId id="268" r:id="rId10"/>
    <p:sldId id="276" r:id="rId11"/>
    <p:sldId id="267" r:id="rId12"/>
    <p:sldId id="258" r:id="rId13"/>
    <p:sldId id="263" r:id="rId14"/>
    <p:sldId id="262" r:id="rId15"/>
    <p:sldId id="259" r:id="rId16"/>
    <p:sldId id="275" r:id="rId17"/>
    <p:sldId id="257" r:id="rId18"/>
    <p:sldId id="261" r:id="rId19"/>
    <p:sldId id="260" r:id="rId20"/>
    <p:sldId id="265" r:id="rId21"/>
    <p:sldId id="26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41"/>
    <p:restoredTop sz="94658"/>
  </p:normalViewPr>
  <p:slideViewPr>
    <p:cSldViewPr snapToGrid="0">
      <p:cViewPr varScale="1">
        <p:scale>
          <a:sx n="106" d="100"/>
          <a:sy n="106" d="100"/>
        </p:scale>
        <p:origin x="216" y="4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90539A-F98C-2147-8B1E-FE023197CF20}" type="datetimeFigureOut">
              <a:rPr lang="en-US" smtClean="0"/>
              <a:t>7/3/2025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5C82D5-98A3-5F48-9644-A12D7CF407E6}" type="slidenum">
              <a:rPr lang="en-US" smtClean="0"/>
              <a:t>‹#›</a:t>
            </a:fld>
            <a:endParaRPr lang="en-US"/>
          </a:p>
        </p:txBody>
      </p:sp>
    </p:spTree>
    <p:extLst>
      <p:ext uri="{BB962C8B-B14F-4D97-AF65-F5344CB8AC3E}">
        <p14:creationId xmlns:p14="http://schemas.microsoft.com/office/powerpoint/2010/main" val="3108764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D5C82D5-98A3-5F48-9644-A12D7CF407E6}" type="slidenum">
              <a:rPr lang="en-US" smtClean="0"/>
              <a:t>3</a:t>
            </a:fld>
            <a:endParaRPr lang="en-US"/>
          </a:p>
        </p:txBody>
      </p:sp>
    </p:spTree>
    <p:extLst>
      <p:ext uri="{BB962C8B-B14F-4D97-AF65-F5344CB8AC3E}">
        <p14:creationId xmlns:p14="http://schemas.microsoft.com/office/powerpoint/2010/main" val="4160335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6FC82-AD33-A83E-212E-132BB4089A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E0F7AD-62BB-5D35-7345-6EB95141B6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568D26-DBB6-4986-34B2-E6C4D1EF8DF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BC08FCB-9DE6-0E4B-088B-C06DA17C2A67}"/>
              </a:ext>
            </a:extLst>
          </p:cNvPr>
          <p:cNvSpPr>
            <a:spLocks noGrp="1"/>
          </p:cNvSpPr>
          <p:nvPr>
            <p:ph type="sldNum" sz="quarter" idx="5"/>
          </p:nvPr>
        </p:nvSpPr>
        <p:spPr/>
        <p:txBody>
          <a:bodyPr/>
          <a:lstStyle/>
          <a:p>
            <a:fld id="{ED5C82D5-98A3-5F48-9644-A12D7CF407E6}" type="slidenum">
              <a:rPr lang="en-US" smtClean="0"/>
              <a:t>4</a:t>
            </a:fld>
            <a:endParaRPr lang="en-US"/>
          </a:p>
        </p:txBody>
      </p:sp>
    </p:spTree>
    <p:extLst>
      <p:ext uri="{BB962C8B-B14F-4D97-AF65-F5344CB8AC3E}">
        <p14:creationId xmlns:p14="http://schemas.microsoft.com/office/powerpoint/2010/main" val="1165499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Emphasis for this </a:t>
            </a:r>
            <a:r>
              <a:rPr lang="en-US" err="1"/>
              <a:t>silde</a:t>
            </a:r>
            <a:r>
              <a:rPr lang="en-US"/>
              <a:t> for students interested or enrolled in CTE and postsecondary</a:t>
            </a:r>
          </a:p>
        </p:txBody>
      </p:sp>
      <p:sp>
        <p:nvSpPr>
          <p:cNvPr id="4" name="Slide Number Placeholder 3"/>
          <p:cNvSpPr>
            <a:spLocks noGrp="1"/>
          </p:cNvSpPr>
          <p:nvPr>
            <p:ph type="sldNum" sz="quarter" idx="5"/>
          </p:nvPr>
        </p:nvSpPr>
        <p:spPr/>
        <p:txBody>
          <a:bodyPr/>
          <a:lstStyle/>
          <a:p>
            <a:fld id="{ED5C82D5-98A3-5F48-9644-A12D7CF407E6}" type="slidenum">
              <a:rPr lang="en-US" smtClean="0"/>
              <a:t>17</a:t>
            </a:fld>
            <a:endParaRPr lang="en-US"/>
          </a:p>
        </p:txBody>
      </p:sp>
    </p:spTree>
    <p:extLst>
      <p:ext uri="{BB962C8B-B14F-4D97-AF65-F5344CB8AC3E}">
        <p14:creationId xmlns:p14="http://schemas.microsoft.com/office/powerpoint/2010/main" val="4250771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Emphasis for this </a:t>
            </a:r>
            <a:r>
              <a:rPr lang="en-US" dirty="0" err="1"/>
              <a:t>silde</a:t>
            </a:r>
            <a:r>
              <a:rPr lang="en-US" dirty="0"/>
              <a:t> for students interested or enrolled in CTE and postsecondary</a:t>
            </a:r>
          </a:p>
        </p:txBody>
      </p:sp>
      <p:sp>
        <p:nvSpPr>
          <p:cNvPr id="4" name="Slide Number Placeholder 3"/>
          <p:cNvSpPr>
            <a:spLocks noGrp="1"/>
          </p:cNvSpPr>
          <p:nvPr>
            <p:ph type="sldNum" sz="quarter" idx="5"/>
          </p:nvPr>
        </p:nvSpPr>
        <p:spPr/>
        <p:txBody>
          <a:bodyPr/>
          <a:lstStyle/>
          <a:p>
            <a:fld id="{ED5C82D5-98A3-5F48-9644-A12D7CF407E6}" type="slidenum">
              <a:rPr lang="en-US" smtClean="0"/>
              <a:t>18</a:t>
            </a:fld>
            <a:endParaRPr lang="en-US"/>
          </a:p>
        </p:txBody>
      </p:sp>
    </p:spTree>
    <p:extLst>
      <p:ext uri="{BB962C8B-B14F-4D97-AF65-F5344CB8AC3E}">
        <p14:creationId xmlns:p14="http://schemas.microsoft.com/office/powerpoint/2010/main" val="1894875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83D70-91AA-429A-BD57-1CB6792B30EE}"/>
              </a:ext>
            </a:extLst>
          </p:cNvPr>
          <p:cNvSpPr>
            <a:spLocks noGrp="1"/>
          </p:cNvSpPr>
          <p:nvPr>
            <p:ph type="ctrTitle"/>
          </p:nvPr>
        </p:nvSpPr>
        <p:spPr>
          <a:xfrm>
            <a:off x="1088136" y="1078030"/>
            <a:ext cx="9288096" cy="2956718"/>
          </a:xfrm>
        </p:spPr>
        <p:txBody>
          <a:bodyPr anchor="t">
            <a:noAutofit/>
          </a:bodyPr>
          <a:lstStyle>
            <a:lvl1pPr algn="l">
              <a:defRPr sz="6600" cap="all" baseline="0"/>
            </a:lvl1pPr>
          </a:lstStyle>
          <a:p>
            <a:r>
              <a:rPr lang="en-US"/>
              <a:t>Click to edit Master title style</a:t>
            </a:r>
          </a:p>
        </p:txBody>
      </p:sp>
      <p:sp>
        <p:nvSpPr>
          <p:cNvPr id="3" name="Subtitle 2">
            <a:extLst>
              <a:ext uri="{FF2B5EF4-FFF2-40B4-BE49-F238E27FC236}">
                <a16:creationId xmlns:a16="http://schemas.microsoft.com/office/drawing/2014/main" id="{F065D245-B564-481D-A323-F73C5BCA8461}"/>
              </a:ext>
            </a:extLst>
          </p:cNvPr>
          <p:cNvSpPr>
            <a:spLocks noGrp="1"/>
          </p:cNvSpPr>
          <p:nvPr>
            <p:ph type="subTitle" idx="1"/>
          </p:nvPr>
        </p:nvSpPr>
        <p:spPr>
          <a:xfrm>
            <a:off x="1088136" y="4455621"/>
            <a:ext cx="9288096" cy="1435331"/>
          </a:xfrm>
        </p:spPr>
        <p:txBody>
          <a:bodyPr>
            <a:normAutofit/>
          </a:bodyPr>
          <a:lstStyle>
            <a:lvl1pPr marL="0" indent="0" algn="l">
              <a:lnSpc>
                <a:spcPct val="12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E072EE-51B3-4C0C-A460-4684AB079301}"/>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5" name="Footer Placeholder 4">
            <a:extLst>
              <a:ext uri="{FF2B5EF4-FFF2-40B4-BE49-F238E27FC236}">
                <a16:creationId xmlns:a16="http://schemas.microsoft.com/office/drawing/2014/main" id="{011422A5-3076-413B-84CB-ED3BA4171C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267C68-40D5-477E-9DBC-C28FD4B1142F}"/>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621267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6C900-05BC-4021-B69F-2DAF974B7EF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F26E227-253A-44A0-9404-1CFD8CE419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FF5A02-0FC4-41C8-A13C-4C929B28846B}"/>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5" name="Footer Placeholder 4">
            <a:extLst>
              <a:ext uri="{FF2B5EF4-FFF2-40B4-BE49-F238E27FC236}">
                <a16:creationId xmlns:a16="http://schemas.microsoft.com/office/drawing/2014/main" id="{80459378-C430-49DB-B2D6-E32FBBCD4A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B9D57D-CB8E-4E67-AE2D-2790E2AA60CB}"/>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428988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2CF945-D70F-49C1-8CE5-5758C1166014}"/>
              </a:ext>
            </a:extLst>
          </p:cNvPr>
          <p:cNvSpPr>
            <a:spLocks noGrp="1"/>
          </p:cNvSpPr>
          <p:nvPr>
            <p:ph type="title" orient="vert"/>
          </p:nvPr>
        </p:nvSpPr>
        <p:spPr>
          <a:xfrm>
            <a:off x="9182100" y="1091381"/>
            <a:ext cx="2171700" cy="495336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FDB721-04AA-4330-8045-3F2D9BB4BC66}"/>
              </a:ext>
            </a:extLst>
          </p:cNvPr>
          <p:cNvSpPr>
            <a:spLocks noGrp="1"/>
          </p:cNvSpPr>
          <p:nvPr>
            <p:ph type="body" orient="vert" idx="1"/>
          </p:nvPr>
        </p:nvSpPr>
        <p:spPr>
          <a:xfrm>
            <a:off x="838200" y="1091381"/>
            <a:ext cx="8265340" cy="495336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418C15-991C-4C71-8DCD-DB3B3888831F}"/>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5" name="Footer Placeholder 4">
            <a:extLst>
              <a:ext uri="{FF2B5EF4-FFF2-40B4-BE49-F238E27FC236}">
                <a16:creationId xmlns:a16="http://schemas.microsoft.com/office/drawing/2014/main" id="{F7728CC3-5830-4EFA-B28E-1648904DE1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DA91B6-E419-4483-9B66-3C758788BC48}"/>
              </a:ext>
            </a:extLst>
          </p:cNvPr>
          <p:cNvSpPr>
            <a:spLocks noGrp="1"/>
          </p:cNvSpPr>
          <p:nvPr>
            <p:ph type="sldNum" sz="quarter" idx="12"/>
          </p:nvPr>
        </p:nvSpPr>
        <p:spPr/>
        <p:txBody>
          <a:bodyPr/>
          <a:lstStyle/>
          <a:p>
            <a:fld id="{719D7796-F675-488F-AC46-C88938C80352}" type="slidenum">
              <a:rPr lang="en-US" smtClean="0"/>
              <a:t>‹#›</a:t>
            </a:fld>
            <a:endParaRPr lang="en-US"/>
          </a:p>
        </p:txBody>
      </p:sp>
      <p:cxnSp>
        <p:nvCxnSpPr>
          <p:cNvPr id="7" name="Straight Connector 6">
            <a:extLst>
              <a:ext uri="{FF2B5EF4-FFF2-40B4-BE49-F238E27FC236}">
                <a16:creationId xmlns:a16="http://schemas.microsoft.com/office/drawing/2014/main" id="{DE447C6A-78C3-4687-9A71-A05DBF6700DE}"/>
              </a:ext>
            </a:extLst>
          </p:cNvPr>
          <p:cNvCxnSpPr>
            <a:cxnSpLocks/>
          </p:cNvCxnSpPr>
          <p:nvPr/>
        </p:nvCxnSpPr>
        <p:spPr>
          <a:xfrm>
            <a:off x="11387805" y="1185205"/>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188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EE2F5-9D3C-4BE7-9AD5-335B31CF2C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F98C4F-4BF6-47CF-ABEE-2B12748C4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539070-70D2-4DD1-A439-155343FE262E}"/>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5" name="Footer Placeholder 4">
            <a:extLst>
              <a:ext uri="{FF2B5EF4-FFF2-40B4-BE49-F238E27FC236}">
                <a16:creationId xmlns:a16="http://schemas.microsoft.com/office/drawing/2014/main" id="{6151AB30-CD74-471D-9FA6-ADC0C901E6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A137C4-F19E-4521-8DCB-4E0CF9CA3193}"/>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1749392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8007D-9B1D-4E2C-B38F-29C6820996DF}"/>
              </a:ext>
            </a:extLst>
          </p:cNvPr>
          <p:cNvSpPr>
            <a:spLocks noGrp="1"/>
          </p:cNvSpPr>
          <p:nvPr>
            <p:ph type="title"/>
          </p:nvPr>
        </p:nvSpPr>
        <p:spPr>
          <a:xfrm>
            <a:off x="1090940" y="1099127"/>
            <a:ext cx="9272260" cy="3472874"/>
          </a:xfrm>
        </p:spPr>
        <p:txBody>
          <a:bodyPr anchor="t">
            <a:normAutofit/>
          </a:bodyPr>
          <a:lstStyle>
            <a:lvl1pPr>
              <a:defRPr sz="4000" cap="all" baseline="0"/>
            </a:lvl1pPr>
          </a:lstStyle>
          <a:p>
            <a:r>
              <a:rPr lang="en-US"/>
              <a:t>Click to edit Master title style</a:t>
            </a:r>
          </a:p>
        </p:txBody>
      </p:sp>
      <p:sp>
        <p:nvSpPr>
          <p:cNvPr id="3" name="Text Placeholder 2">
            <a:extLst>
              <a:ext uri="{FF2B5EF4-FFF2-40B4-BE49-F238E27FC236}">
                <a16:creationId xmlns:a16="http://schemas.microsoft.com/office/drawing/2014/main" id="{5960C51B-B525-4032-9D08-2978D7367BFF}"/>
              </a:ext>
            </a:extLst>
          </p:cNvPr>
          <p:cNvSpPr>
            <a:spLocks noGrp="1"/>
          </p:cNvSpPr>
          <p:nvPr>
            <p:ph type="body" idx="1"/>
          </p:nvPr>
        </p:nvSpPr>
        <p:spPr>
          <a:xfrm>
            <a:off x="1090939" y="4572000"/>
            <a:ext cx="9272262" cy="1320801"/>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3408851-4DCC-447C-828A-5F7E66F7623D}"/>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5" name="Footer Placeholder 4">
            <a:extLst>
              <a:ext uri="{FF2B5EF4-FFF2-40B4-BE49-F238E27FC236}">
                <a16:creationId xmlns:a16="http://schemas.microsoft.com/office/drawing/2014/main" id="{4C094542-CAEF-4D6C-BE6A-BC100F0590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8BDE40-8468-4051-9703-B751608AAF9D}"/>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3155722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BF7AE-3892-4896-8C15-7A35A41EFD9C}"/>
              </a:ext>
            </a:extLst>
          </p:cNvPr>
          <p:cNvSpPr>
            <a:spLocks noGrp="1"/>
          </p:cNvSpPr>
          <p:nvPr>
            <p:ph type="title"/>
          </p:nvPr>
        </p:nvSpPr>
        <p:spPr>
          <a:xfrm>
            <a:off x="1088136" y="1088136"/>
            <a:ext cx="9890066" cy="1294228"/>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F2FD9A26-86F1-4817-B243-4DE63B4F182F}"/>
              </a:ext>
            </a:extLst>
          </p:cNvPr>
          <p:cNvSpPr>
            <a:spLocks noGrp="1"/>
          </p:cNvSpPr>
          <p:nvPr>
            <p:ph sz="half" idx="1"/>
          </p:nvPr>
        </p:nvSpPr>
        <p:spPr>
          <a:xfrm>
            <a:off x="1082185" y="2440568"/>
            <a:ext cx="4841505" cy="38012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54BF9B-EA16-48C8-96B9-7A66051BE768}"/>
              </a:ext>
            </a:extLst>
          </p:cNvPr>
          <p:cNvSpPr>
            <a:spLocks noGrp="1"/>
          </p:cNvSpPr>
          <p:nvPr>
            <p:ph sz="half" idx="2"/>
          </p:nvPr>
        </p:nvSpPr>
        <p:spPr>
          <a:xfrm>
            <a:off x="6172200" y="2440568"/>
            <a:ext cx="4806002" cy="38012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16E2D9F-1FCE-4A1C-996E-DB05777A8994}"/>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6" name="Footer Placeholder 5">
            <a:extLst>
              <a:ext uri="{FF2B5EF4-FFF2-40B4-BE49-F238E27FC236}">
                <a16:creationId xmlns:a16="http://schemas.microsoft.com/office/drawing/2014/main" id="{40629E05-3F6C-40BF-9324-118588B6CA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9BE013-C5C0-4CBD-982E-36F037F7366F}"/>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1719670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ED885-5FE5-4407-BE4D-FAD01C40A905}"/>
              </a:ext>
            </a:extLst>
          </p:cNvPr>
          <p:cNvSpPr>
            <a:spLocks noGrp="1"/>
          </p:cNvSpPr>
          <p:nvPr>
            <p:ph type="title"/>
          </p:nvPr>
        </p:nvSpPr>
        <p:spPr>
          <a:xfrm>
            <a:off x="1090940" y="1084333"/>
            <a:ext cx="9949455" cy="838856"/>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322A77-C134-4857-83E5-51217D3C29FB}"/>
              </a:ext>
            </a:extLst>
          </p:cNvPr>
          <p:cNvSpPr>
            <a:spLocks noGrp="1"/>
          </p:cNvSpPr>
          <p:nvPr>
            <p:ph type="body" idx="1"/>
          </p:nvPr>
        </p:nvSpPr>
        <p:spPr>
          <a:xfrm>
            <a:off x="1092088" y="1923190"/>
            <a:ext cx="4816475" cy="838856"/>
          </a:xfrm>
        </p:spPr>
        <p:txBody>
          <a:bodyPr anchor="b">
            <a:normAutofit/>
          </a:bodyPr>
          <a:lstStyle>
            <a:lvl1pPr marL="0" indent="0">
              <a:lnSpc>
                <a:spcPct val="100000"/>
              </a:lnSpc>
              <a:buNone/>
              <a:defRPr sz="2000" b="1"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4ECBFE-C62C-471B-BFE4-1272EAC3479D}"/>
              </a:ext>
            </a:extLst>
          </p:cNvPr>
          <p:cNvSpPr>
            <a:spLocks noGrp="1"/>
          </p:cNvSpPr>
          <p:nvPr>
            <p:ph sz="half" idx="2"/>
          </p:nvPr>
        </p:nvSpPr>
        <p:spPr>
          <a:xfrm>
            <a:off x="1092088" y="2825791"/>
            <a:ext cx="4816475" cy="33638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710AFC6-F407-4F35-BD37-B32F9B4036D0}"/>
              </a:ext>
            </a:extLst>
          </p:cNvPr>
          <p:cNvSpPr>
            <a:spLocks noGrp="1"/>
          </p:cNvSpPr>
          <p:nvPr>
            <p:ph type="body" sz="quarter" idx="3"/>
          </p:nvPr>
        </p:nvSpPr>
        <p:spPr>
          <a:xfrm>
            <a:off x="6215482" y="1923190"/>
            <a:ext cx="4824913" cy="838856"/>
          </a:xfrm>
        </p:spPr>
        <p:txBody>
          <a:bodyPr anchor="b">
            <a:normAutofit/>
          </a:bodyPr>
          <a:lstStyle>
            <a:lvl1pPr marL="0" indent="0">
              <a:lnSpc>
                <a:spcPct val="100000"/>
              </a:lnSpc>
              <a:buNone/>
              <a:defRPr sz="2000" b="1"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8D60D5-0F83-46CB-92F3-849FC08E6E92}"/>
              </a:ext>
            </a:extLst>
          </p:cNvPr>
          <p:cNvSpPr>
            <a:spLocks noGrp="1"/>
          </p:cNvSpPr>
          <p:nvPr>
            <p:ph sz="quarter" idx="4"/>
          </p:nvPr>
        </p:nvSpPr>
        <p:spPr>
          <a:xfrm>
            <a:off x="6215482" y="2825791"/>
            <a:ext cx="4824913" cy="33638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5AE694-5CA0-48DA-90D3-EC42BD1D86C1}"/>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8" name="Footer Placeholder 7">
            <a:extLst>
              <a:ext uri="{FF2B5EF4-FFF2-40B4-BE49-F238E27FC236}">
                <a16:creationId xmlns:a16="http://schemas.microsoft.com/office/drawing/2014/main" id="{F340A80D-4CCB-4899-9E1D-A5967F4E64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753A9D-469A-4ED9-99A1-7E4B115F8933}"/>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2138216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7C91E-0A11-4E5D-9B8D-5316E73A2D58}"/>
              </a:ext>
            </a:extLst>
          </p:cNvPr>
          <p:cNvSpPr>
            <a:spLocks noGrp="1"/>
          </p:cNvSpPr>
          <p:nvPr>
            <p:ph type="title"/>
          </p:nvPr>
        </p:nvSpPr>
        <p:spPr/>
        <p:txBody>
          <a:bodyPr/>
          <a:lstStyle>
            <a:lvl1pPr>
              <a:defRPr cap="all" baseline="0"/>
            </a:lvl1pPr>
          </a:lstStyle>
          <a:p>
            <a:r>
              <a:rPr lang="en-US"/>
              <a:t>Click to edit Master title style</a:t>
            </a:r>
          </a:p>
        </p:txBody>
      </p:sp>
      <p:sp>
        <p:nvSpPr>
          <p:cNvPr id="3" name="Date Placeholder 2">
            <a:extLst>
              <a:ext uri="{FF2B5EF4-FFF2-40B4-BE49-F238E27FC236}">
                <a16:creationId xmlns:a16="http://schemas.microsoft.com/office/drawing/2014/main" id="{A1B8A8D1-71AD-4F9F-B393-9EED83FEF003}"/>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4" name="Footer Placeholder 3">
            <a:extLst>
              <a:ext uri="{FF2B5EF4-FFF2-40B4-BE49-F238E27FC236}">
                <a16:creationId xmlns:a16="http://schemas.microsoft.com/office/drawing/2014/main" id="{D7E36922-9A4C-453D-9B70-0C3A70281C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5AAEF2-65DC-4E28-9AA4-5115ACB074CC}"/>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521996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48B02B-A32A-4383-BBC7-0C383390A96F}"/>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3" name="Footer Placeholder 2">
            <a:extLst>
              <a:ext uri="{FF2B5EF4-FFF2-40B4-BE49-F238E27FC236}">
                <a16:creationId xmlns:a16="http://schemas.microsoft.com/office/drawing/2014/main" id="{FCFF7E77-47E0-4F9E-9148-8D0C59C0CFC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98005A2-ECF0-4759-A17B-FDECE80683F4}"/>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3372021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1DD4B-5676-477E-8C52-4C1CF160FCDE}"/>
              </a:ext>
            </a:extLst>
          </p:cNvPr>
          <p:cNvSpPr>
            <a:spLocks noGrp="1"/>
          </p:cNvSpPr>
          <p:nvPr>
            <p:ph type="title"/>
          </p:nvPr>
        </p:nvSpPr>
        <p:spPr>
          <a:xfrm>
            <a:off x="1090940" y="1094448"/>
            <a:ext cx="3785860" cy="1554362"/>
          </a:xfrm>
        </p:spPr>
        <p:txBody>
          <a:bodyPr anchor="t">
            <a:normAutofit/>
          </a:bodyPr>
          <a:lstStyle>
            <a:lvl1pPr>
              <a:defRPr sz="2800" cap="all" baseline="0"/>
            </a:lvl1pPr>
          </a:lstStyle>
          <a:p>
            <a:r>
              <a:rPr lang="en-US"/>
              <a:t>Click to edit Master title style</a:t>
            </a:r>
          </a:p>
        </p:txBody>
      </p:sp>
      <p:sp>
        <p:nvSpPr>
          <p:cNvPr id="3" name="Content Placeholder 2">
            <a:extLst>
              <a:ext uri="{FF2B5EF4-FFF2-40B4-BE49-F238E27FC236}">
                <a16:creationId xmlns:a16="http://schemas.microsoft.com/office/drawing/2014/main" id="{4B5A3E63-EB15-4D82-BF2B-36BB030C430D}"/>
              </a:ext>
            </a:extLst>
          </p:cNvPr>
          <p:cNvSpPr>
            <a:spLocks noGrp="1"/>
          </p:cNvSpPr>
          <p:nvPr>
            <p:ph idx="1"/>
          </p:nvPr>
        </p:nvSpPr>
        <p:spPr>
          <a:xfrm>
            <a:off x="5524500" y="922689"/>
            <a:ext cx="548600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BE994E-BAB7-43DC-A0E4-C779CF2A33D5}"/>
              </a:ext>
            </a:extLst>
          </p:cNvPr>
          <p:cNvSpPr>
            <a:spLocks noGrp="1"/>
          </p:cNvSpPr>
          <p:nvPr>
            <p:ph type="body" sz="half" idx="2"/>
          </p:nvPr>
        </p:nvSpPr>
        <p:spPr>
          <a:xfrm>
            <a:off x="1090940" y="2701254"/>
            <a:ext cx="3785860" cy="31677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DEFAAA-1B70-42AA-ADCC-F49B58132654}"/>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6" name="Footer Placeholder 5">
            <a:extLst>
              <a:ext uri="{FF2B5EF4-FFF2-40B4-BE49-F238E27FC236}">
                <a16:creationId xmlns:a16="http://schemas.microsoft.com/office/drawing/2014/main" id="{E4C7B6CC-1C13-4F34-AC86-CCD442C8C3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F1B638-9061-41AD-AF47-73A4AF8B781A}"/>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2429435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F3C43-1676-4A29-83F9-D788ED2E71E9}"/>
              </a:ext>
            </a:extLst>
          </p:cNvPr>
          <p:cNvSpPr>
            <a:spLocks noGrp="1"/>
          </p:cNvSpPr>
          <p:nvPr>
            <p:ph type="title"/>
          </p:nvPr>
        </p:nvSpPr>
        <p:spPr>
          <a:xfrm>
            <a:off x="1090940" y="1097280"/>
            <a:ext cx="3785860" cy="1559740"/>
          </a:xfrm>
        </p:spPr>
        <p:txBody>
          <a:bodyPr anchor="t">
            <a:normAutofit/>
          </a:bodyPr>
          <a:lstStyle>
            <a:lvl1pPr>
              <a:defRPr sz="2800" cap="all" baseline="0"/>
            </a:lvl1pPr>
          </a:lstStyle>
          <a:p>
            <a:r>
              <a:rPr lang="en-US"/>
              <a:t>Click to edit Master title style</a:t>
            </a:r>
          </a:p>
        </p:txBody>
      </p:sp>
      <p:sp>
        <p:nvSpPr>
          <p:cNvPr id="3" name="Picture Placeholder 2">
            <a:extLst>
              <a:ext uri="{FF2B5EF4-FFF2-40B4-BE49-F238E27FC236}">
                <a16:creationId xmlns:a16="http://schemas.microsoft.com/office/drawing/2014/main" id="{5214A903-97C7-4349-B8CE-1BBED1942E3B}"/>
              </a:ext>
            </a:extLst>
          </p:cNvPr>
          <p:cNvSpPr>
            <a:spLocks noGrp="1"/>
          </p:cNvSpPr>
          <p:nvPr>
            <p:ph type="pic" idx="1"/>
          </p:nvPr>
        </p:nvSpPr>
        <p:spPr>
          <a:xfrm>
            <a:off x="5524500" y="1143000"/>
            <a:ext cx="54864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F0A9F58-4AEB-4286-98F7-3C77AA913BE8}"/>
              </a:ext>
            </a:extLst>
          </p:cNvPr>
          <p:cNvSpPr>
            <a:spLocks noGrp="1"/>
          </p:cNvSpPr>
          <p:nvPr>
            <p:ph type="body" sz="half" idx="2"/>
          </p:nvPr>
        </p:nvSpPr>
        <p:spPr>
          <a:xfrm>
            <a:off x="1090940" y="2697480"/>
            <a:ext cx="3785860" cy="30934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F55A58-F085-4500-AF61-045B12C8F41E}"/>
              </a:ext>
            </a:extLst>
          </p:cNvPr>
          <p:cNvSpPr>
            <a:spLocks noGrp="1"/>
          </p:cNvSpPr>
          <p:nvPr>
            <p:ph type="dt" sz="half" idx="10"/>
          </p:nvPr>
        </p:nvSpPr>
        <p:spPr/>
        <p:txBody>
          <a:bodyPr/>
          <a:lstStyle/>
          <a:p>
            <a:fld id="{A1E45834-53BD-4C8F-B791-CD5378F4150E}" type="datetimeFigureOut">
              <a:rPr lang="en-US" smtClean="0"/>
              <a:t>7/3/2025</a:t>
            </a:fld>
            <a:endParaRPr lang="en-US"/>
          </a:p>
        </p:txBody>
      </p:sp>
      <p:sp>
        <p:nvSpPr>
          <p:cNvPr id="6" name="Footer Placeholder 5">
            <a:extLst>
              <a:ext uri="{FF2B5EF4-FFF2-40B4-BE49-F238E27FC236}">
                <a16:creationId xmlns:a16="http://schemas.microsoft.com/office/drawing/2014/main" id="{E9936470-561D-49AE-AC84-B79D483FDA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EF2BE2-DF21-4683-9D5F-849A525FD5C4}"/>
              </a:ext>
            </a:extLst>
          </p:cNvPr>
          <p:cNvSpPr>
            <a:spLocks noGrp="1"/>
          </p:cNvSpPr>
          <p:nvPr>
            <p:ph type="sldNum" sz="quarter" idx="12"/>
          </p:nvPr>
        </p:nvSpPr>
        <p:spPr/>
        <p:txBody>
          <a:bodyPr/>
          <a:lstStyle/>
          <a:p>
            <a:fld id="{719D7796-F675-488F-AC46-C88938C80352}" type="slidenum">
              <a:rPr lang="en-US" smtClean="0"/>
              <a:t>‹#›</a:t>
            </a:fld>
            <a:endParaRPr lang="en-US"/>
          </a:p>
        </p:txBody>
      </p:sp>
    </p:spTree>
    <p:extLst>
      <p:ext uri="{BB962C8B-B14F-4D97-AF65-F5344CB8AC3E}">
        <p14:creationId xmlns:p14="http://schemas.microsoft.com/office/powerpoint/2010/main" val="4085732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4438DC-3CEE-4170-9B1C-BAC05CD8C3B5}"/>
              </a:ext>
            </a:extLst>
          </p:cNvPr>
          <p:cNvSpPr>
            <a:spLocks noGrp="1"/>
          </p:cNvSpPr>
          <p:nvPr>
            <p:ph type="title"/>
          </p:nvPr>
        </p:nvSpPr>
        <p:spPr>
          <a:xfrm>
            <a:off x="1088136" y="1090245"/>
            <a:ext cx="9922764" cy="1294228"/>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47C19D24-DCBE-47F9-8B85-8A118B02B3C9}"/>
              </a:ext>
            </a:extLst>
          </p:cNvPr>
          <p:cNvSpPr>
            <a:spLocks noGrp="1"/>
          </p:cNvSpPr>
          <p:nvPr>
            <p:ph type="body" idx="1"/>
          </p:nvPr>
        </p:nvSpPr>
        <p:spPr>
          <a:xfrm>
            <a:off x="1088136" y="2447778"/>
            <a:ext cx="9922764" cy="38387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4F5788-BDCE-49E2-80AE-31C739C6A0CE}"/>
              </a:ext>
            </a:extLst>
          </p:cNvPr>
          <p:cNvSpPr>
            <a:spLocks noGrp="1"/>
          </p:cNvSpPr>
          <p:nvPr>
            <p:ph type="dt" sz="half" idx="2"/>
          </p:nvPr>
        </p:nvSpPr>
        <p:spPr>
          <a:xfrm>
            <a:off x="7315200" y="6389688"/>
            <a:ext cx="3695302" cy="365125"/>
          </a:xfrm>
          <a:prstGeom prst="rect">
            <a:avLst/>
          </a:prstGeom>
        </p:spPr>
        <p:txBody>
          <a:bodyPr vert="horz" lIns="91440" tIns="45720" rIns="91440" bIns="45720" rtlCol="0" anchor="ctr"/>
          <a:lstStyle>
            <a:lvl1pPr algn="l">
              <a:defRPr sz="900">
                <a:solidFill>
                  <a:schemeClr val="tx1"/>
                </a:solidFill>
              </a:defRPr>
            </a:lvl1pPr>
          </a:lstStyle>
          <a:p>
            <a:fld id="{A1E45834-53BD-4C8F-B791-CD5378F4150E}" type="datetimeFigureOut">
              <a:rPr lang="en-US" smtClean="0"/>
              <a:t>7/3/2025</a:t>
            </a:fld>
            <a:endParaRPr lang="en-US"/>
          </a:p>
        </p:txBody>
      </p:sp>
      <p:sp>
        <p:nvSpPr>
          <p:cNvPr id="5" name="Footer Placeholder 4">
            <a:extLst>
              <a:ext uri="{FF2B5EF4-FFF2-40B4-BE49-F238E27FC236}">
                <a16:creationId xmlns:a16="http://schemas.microsoft.com/office/drawing/2014/main" id="{FD1D5844-8163-4D82-BEFC-BC2D8D511B7E}"/>
              </a:ext>
            </a:extLst>
          </p:cNvPr>
          <p:cNvSpPr>
            <a:spLocks noGrp="1"/>
          </p:cNvSpPr>
          <p:nvPr>
            <p:ph type="ftr" sz="quarter" idx="3"/>
          </p:nvPr>
        </p:nvSpPr>
        <p:spPr>
          <a:xfrm>
            <a:off x="1090940" y="6389688"/>
            <a:ext cx="4433560" cy="365125"/>
          </a:xfrm>
          <a:prstGeom prst="rect">
            <a:avLst/>
          </a:prstGeom>
        </p:spPr>
        <p:txBody>
          <a:bodyPr vert="horz" lIns="91440" tIns="45720" rIns="91440" bIns="45720" rtlCol="0" anchor="ctr"/>
          <a:lstStyle>
            <a:lvl1pPr algn="l">
              <a:defRPr sz="9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22698A50-C435-4220-82C6-C8D62A7C9EB0}"/>
              </a:ext>
            </a:extLst>
          </p:cNvPr>
          <p:cNvSpPr>
            <a:spLocks noGrp="1"/>
          </p:cNvSpPr>
          <p:nvPr>
            <p:ph type="sldNum" sz="quarter" idx="4"/>
          </p:nvPr>
        </p:nvSpPr>
        <p:spPr>
          <a:xfrm>
            <a:off x="10983190" y="6389688"/>
            <a:ext cx="940296" cy="365125"/>
          </a:xfrm>
          <a:prstGeom prst="rect">
            <a:avLst/>
          </a:prstGeom>
        </p:spPr>
        <p:txBody>
          <a:bodyPr vert="horz" lIns="91440" tIns="45720" rIns="91440" bIns="45720" rtlCol="0" anchor="ctr"/>
          <a:lstStyle>
            <a:lvl1pPr algn="r">
              <a:defRPr sz="900">
                <a:solidFill>
                  <a:schemeClr val="tx1"/>
                </a:solidFill>
              </a:defRPr>
            </a:lvl1pPr>
          </a:lstStyle>
          <a:p>
            <a:fld id="{719D7796-F675-488F-AC46-C88938C80352}" type="slidenum">
              <a:rPr lang="en-US" smtClean="0"/>
              <a:t>‹#›</a:t>
            </a:fld>
            <a:endParaRPr lang="en-US"/>
          </a:p>
        </p:txBody>
      </p:sp>
      <p:cxnSp>
        <p:nvCxnSpPr>
          <p:cNvPr id="28" name="Straight Connector 27">
            <a:extLst>
              <a:ext uri="{FF2B5EF4-FFF2-40B4-BE49-F238E27FC236}">
                <a16:creationId xmlns:a16="http://schemas.microsoft.com/office/drawing/2014/main" id="{D8689CE0-64D2-447C-9C1F-872D111D8AC3}"/>
              </a:ext>
            </a:extLst>
          </p:cNvPr>
          <p:cNvCxnSpPr>
            <a:cxnSpLocks/>
          </p:cNvCxnSpPr>
          <p:nvPr/>
        </p:nvCxnSpPr>
        <p:spPr>
          <a:xfrm>
            <a:off x="0" y="1185205"/>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891840"/>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24" r:id="rId6"/>
    <p:sldLayoutId id="2147483719" r:id="rId7"/>
    <p:sldLayoutId id="2147483720" r:id="rId8"/>
    <p:sldLayoutId id="2147483721" r:id="rId9"/>
    <p:sldLayoutId id="2147483723" r:id="rId10"/>
    <p:sldLayoutId id="2147483722" r:id="rId11"/>
  </p:sldLayoutIdLst>
  <p:txStyles>
    <p:titleStyle>
      <a:lvl1pPr algn="l" defTabSz="914400" rtl="0" eaLnBrk="1" latinLnBrk="0" hangingPunct="1">
        <a:lnSpc>
          <a:spcPct val="85000"/>
        </a:lnSpc>
        <a:spcBef>
          <a:spcPct val="0"/>
        </a:spcBef>
        <a:buNone/>
        <a:defRPr sz="4400" b="1" kern="1200" cap="none" baseline="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Neue Haas Grotesk Text Pro" panose="020B0504020202020204" pitchFamily="34" charset="0"/>
        <a:buChar char="-"/>
        <a:defRPr sz="1800" kern="1200">
          <a:solidFill>
            <a:schemeClr val="tx1"/>
          </a:solidFill>
          <a:latin typeface="+mn-lt"/>
          <a:ea typeface="+mn-ea"/>
          <a:cs typeface="+mn-cs"/>
        </a:defRPr>
      </a:lvl1pPr>
      <a:lvl2pPr marL="502920" indent="-228600" algn="l" defTabSz="914400" rtl="0" eaLnBrk="1" latinLnBrk="0" hangingPunct="1">
        <a:lnSpc>
          <a:spcPct val="130000"/>
        </a:lnSpc>
        <a:spcBef>
          <a:spcPts val="500"/>
        </a:spcBef>
        <a:buFont typeface="Neue Haas Grotesk Text Pro" panose="020B05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30000"/>
        </a:lnSpc>
        <a:spcBef>
          <a:spcPts val="500"/>
        </a:spcBef>
        <a:buFont typeface="Neue Haas Grotesk Text Pro" panose="020B05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30000"/>
        </a:lnSpc>
        <a:spcBef>
          <a:spcPts val="500"/>
        </a:spcBef>
        <a:buFont typeface="Neue Haas Grotesk Text Pro" panose="020B05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30000"/>
        </a:lnSpc>
        <a:spcBef>
          <a:spcPts val="500"/>
        </a:spcBef>
        <a:buFont typeface="Neue Haas Grotesk Text Pro" panose="020B05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9.sv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1.sv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3.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normAutofit/>
          </a:bodyPr>
          <a:lstStyle/>
          <a:p>
            <a:r>
              <a:rPr lang="en-US" sz="5400" dirty="0"/>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vert="horz" lIns="91440" tIns="45720" rIns="91440" bIns="45720" rtlCol="0" anchor="t">
            <a:normAutofit/>
          </a:bodyPr>
          <a:lstStyle/>
          <a:p>
            <a:pPr marL="0" indent="0">
              <a:buNone/>
            </a:pPr>
            <a:r>
              <a:rPr lang="en-US" sz="2400" dirty="0"/>
              <a:t>Each student has different foundational skills so some students may need more support or instruction than others, while others may need less. </a:t>
            </a:r>
            <a:endParaRPr lang="en-US" sz="2400" dirty="0">
              <a:cs typeface="Calibri"/>
            </a:endParaRPr>
          </a:p>
          <a:p>
            <a:pPr marL="0" indent="0">
              <a:buNone/>
            </a:pPr>
            <a:endParaRPr lang="en-US" sz="2400" dirty="0">
              <a:cs typeface="Calibri"/>
            </a:endParaRPr>
          </a:p>
          <a:p>
            <a:pPr marL="0" indent="0">
              <a:buNone/>
            </a:pPr>
            <a:r>
              <a:rPr lang="en-US" sz="2400" dirty="0"/>
              <a:t>Based on your students, you can choose which slides or information is best suited for them.</a:t>
            </a:r>
            <a:endParaRPr lang="en-US" sz="2400" dirty="0">
              <a:cs typeface="Calibri"/>
            </a:endParaRPr>
          </a:p>
        </p:txBody>
      </p:sp>
    </p:spTree>
    <p:extLst>
      <p:ext uri="{BB962C8B-B14F-4D97-AF65-F5344CB8AC3E}">
        <p14:creationId xmlns:p14="http://schemas.microsoft.com/office/powerpoint/2010/main" val="605357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EF56CAF-8239-6D01-05C7-3A479ED21E81}"/>
              </a:ext>
            </a:extLst>
          </p:cNvPr>
          <p:cNvSpPr>
            <a:spLocks noGrp="1"/>
          </p:cNvSpPr>
          <p:nvPr>
            <p:ph type="title"/>
          </p:nvPr>
        </p:nvSpPr>
        <p:spPr>
          <a:xfrm>
            <a:off x="1091204" y="1091868"/>
            <a:ext cx="4147804" cy="2042160"/>
          </a:xfrm>
        </p:spPr>
        <p:txBody>
          <a:bodyPr>
            <a:normAutofit/>
          </a:bodyPr>
          <a:lstStyle/>
          <a:p>
            <a:r>
              <a:rPr lang="en-US" sz="4000" dirty="0"/>
              <a:t>Hourly Wage</a:t>
            </a:r>
          </a:p>
        </p:txBody>
      </p:sp>
      <p:cxnSp>
        <p:nvCxnSpPr>
          <p:cNvPr id="12" name="Straight Connector 11">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043F163-9940-E5F9-D766-CB98AA61F501}"/>
              </a:ext>
            </a:extLst>
          </p:cNvPr>
          <p:cNvSpPr>
            <a:spLocks noGrp="1"/>
          </p:cNvSpPr>
          <p:nvPr>
            <p:ph idx="1"/>
          </p:nvPr>
        </p:nvSpPr>
        <p:spPr>
          <a:xfrm>
            <a:off x="1120232" y="3204755"/>
            <a:ext cx="4147804" cy="2966043"/>
          </a:xfrm>
        </p:spPr>
        <p:txBody>
          <a:bodyPr>
            <a:normAutofit/>
          </a:bodyPr>
          <a:lstStyle/>
          <a:p>
            <a:r>
              <a:rPr lang="en-US" sz="2400" b="0" i="0" dirty="0">
                <a:effectLst/>
                <a:highlight>
                  <a:srgbClr val="FFFFFF"/>
                </a:highlight>
              </a:rPr>
              <a:t>The amount of money an employee earns for each hour they work. </a:t>
            </a:r>
            <a:endParaRPr lang="en-US" sz="2400" dirty="0"/>
          </a:p>
        </p:txBody>
      </p:sp>
      <p:pic>
        <p:nvPicPr>
          <p:cNvPr id="7" name="Graphic 6" descr="Dollar bill icon">
            <a:extLst>
              <a:ext uri="{FF2B5EF4-FFF2-40B4-BE49-F238E27FC236}">
                <a16:creationId xmlns:a16="http://schemas.microsoft.com/office/drawing/2014/main" id="{5E479A84-71BF-FA12-C5C2-47B990768AC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14838" y="358667"/>
            <a:ext cx="3508562" cy="3508562"/>
          </a:xfrm>
          <a:prstGeom prst="rect">
            <a:avLst/>
          </a:prstGeom>
        </p:spPr>
      </p:pic>
      <p:pic>
        <p:nvPicPr>
          <p:cNvPr id="5" name="Graphic 4" descr="Clock icon">
            <a:extLst>
              <a:ext uri="{FF2B5EF4-FFF2-40B4-BE49-F238E27FC236}">
                <a16:creationId xmlns:a16="http://schemas.microsoft.com/office/drawing/2014/main" id="{69F37109-31DE-CA9A-7D04-765FBA67F4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29600" y="2895600"/>
            <a:ext cx="3962400" cy="3962400"/>
          </a:xfrm>
          <a:prstGeom prst="rect">
            <a:avLst/>
          </a:prstGeom>
        </p:spPr>
      </p:pic>
    </p:spTree>
    <p:extLst>
      <p:ext uri="{BB962C8B-B14F-4D97-AF65-F5344CB8AC3E}">
        <p14:creationId xmlns:p14="http://schemas.microsoft.com/office/powerpoint/2010/main" val="248285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086262-BE54-9328-C343-8F4E15CBBD57}"/>
              </a:ext>
            </a:extLst>
          </p:cNvPr>
          <p:cNvSpPr>
            <a:spLocks noGrp="1"/>
          </p:cNvSpPr>
          <p:nvPr>
            <p:ph type="title"/>
          </p:nvPr>
        </p:nvSpPr>
        <p:spPr>
          <a:xfrm>
            <a:off x="1091204" y="1091868"/>
            <a:ext cx="4147804" cy="2042160"/>
          </a:xfrm>
        </p:spPr>
        <p:txBody>
          <a:bodyPr>
            <a:normAutofit/>
          </a:bodyPr>
          <a:lstStyle/>
          <a:p>
            <a:r>
              <a:rPr lang="en-US" sz="4000" dirty="0"/>
              <a:t>Salary</a:t>
            </a:r>
          </a:p>
        </p:txBody>
      </p:sp>
      <p:cxnSp>
        <p:nvCxnSpPr>
          <p:cNvPr id="12" name="Straight Connector 11">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39184FC-8CEE-7BE3-C38D-AE5EA3658051}"/>
              </a:ext>
            </a:extLst>
          </p:cNvPr>
          <p:cNvSpPr>
            <a:spLocks noGrp="1"/>
          </p:cNvSpPr>
          <p:nvPr>
            <p:ph idx="1"/>
          </p:nvPr>
        </p:nvSpPr>
        <p:spPr>
          <a:xfrm>
            <a:off x="1120232" y="3204755"/>
            <a:ext cx="4147804" cy="2966043"/>
          </a:xfrm>
        </p:spPr>
        <p:txBody>
          <a:bodyPr>
            <a:normAutofit/>
          </a:bodyPr>
          <a:lstStyle/>
          <a:p>
            <a:r>
              <a:rPr lang="en-US" sz="2400" b="0" i="0" dirty="0">
                <a:effectLst/>
                <a:highlight>
                  <a:srgbClr val="FFFFFF"/>
                </a:highlight>
              </a:rPr>
              <a:t>Money you get for doing your job.  It is usually a set amount that is paid in smaller increments throughout the year.</a:t>
            </a:r>
            <a:endParaRPr lang="en-US" sz="2400" dirty="0"/>
          </a:p>
        </p:txBody>
      </p:sp>
      <p:pic>
        <p:nvPicPr>
          <p:cNvPr id="7" name="Graphic 6" descr="Dollar bill icon">
            <a:extLst>
              <a:ext uri="{FF2B5EF4-FFF2-40B4-BE49-F238E27FC236}">
                <a16:creationId xmlns:a16="http://schemas.microsoft.com/office/drawing/2014/main" id="{B0249C67-3018-800C-392A-B1D82424DDC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33840" y="246544"/>
            <a:ext cx="3572160" cy="3572160"/>
          </a:xfrm>
          <a:prstGeom prst="rect">
            <a:avLst/>
          </a:prstGeom>
        </p:spPr>
      </p:pic>
      <p:pic>
        <p:nvPicPr>
          <p:cNvPr id="11" name="Graphic 10" descr="Calendar icon">
            <a:extLst>
              <a:ext uri="{FF2B5EF4-FFF2-40B4-BE49-F238E27FC236}">
                <a16:creationId xmlns:a16="http://schemas.microsoft.com/office/drawing/2014/main" id="{1A68AF4E-69FE-7907-33F6-7337DA010BF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44000" y="3134028"/>
            <a:ext cx="3860800" cy="3860800"/>
          </a:xfrm>
          <a:prstGeom prst="rect">
            <a:avLst/>
          </a:prstGeom>
        </p:spPr>
      </p:pic>
    </p:spTree>
    <p:extLst>
      <p:ext uri="{BB962C8B-B14F-4D97-AF65-F5344CB8AC3E}">
        <p14:creationId xmlns:p14="http://schemas.microsoft.com/office/powerpoint/2010/main" val="4051990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851DE33-D978-E3CF-E6A3-38DF4BF892CC}"/>
              </a:ext>
            </a:extLst>
          </p:cNvPr>
          <p:cNvSpPr>
            <a:spLocks noGrp="1"/>
          </p:cNvSpPr>
          <p:nvPr>
            <p:ph type="title"/>
          </p:nvPr>
        </p:nvSpPr>
        <p:spPr>
          <a:xfrm>
            <a:off x="1091204" y="1091868"/>
            <a:ext cx="4147804" cy="2042160"/>
          </a:xfrm>
        </p:spPr>
        <p:txBody>
          <a:bodyPr>
            <a:normAutofit/>
          </a:bodyPr>
          <a:lstStyle/>
          <a:p>
            <a:r>
              <a:rPr lang="en-US" sz="4000" dirty="0"/>
              <a:t>Assistive Technology</a:t>
            </a:r>
          </a:p>
        </p:txBody>
      </p:sp>
      <p:cxnSp>
        <p:nvCxnSpPr>
          <p:cNvPr id="19" name="Straight Connector 18">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9058008-791D-1E67-F6AB-24830E5B0712}"/>
              </a:ext>
            </a:extLst>
          </p:cNvPr>
          <p:cNvSpPr>
            <a:spLocks noGrp="1"/>
          </p:cNvSpPr>
          <p:nvPr>
            <p:ph idx="1"/>
          </p:nvPr>
        </p:nvSpPr>
        <p:spPr>
          <a:xfrm>
            <a:off x="1120232" y="3204755"/>
            <a:ext cx="4147804" cy="2966043"/>
          </a:xfrm>
        </p:spPr>
        <p:txBody>
          <a:bodyPr>
            <a:noAutofit/>
          </a:bodyPr>
          <a:lstStyle/>
          <a:p>
            <a:r>
              <a:rPr lang="en-US" sz="2400" b="0" i="0" dirty="0">
                <a:effectLst/>
                <a:highlight>
                  <a:srgbClr val="FFFFFF"/>
                </a:highlight>
              </a:rPr>
              <a:t>Devices or tools that help people with disabilities perform tasks, allowing them to work better and participate fully in the workplace.</a:t>
            </a:r>
            <a:endParaRPr lang="en-US" sz="2400" dirty="0"/>
          </a:p>
        </p:txBody>
      </p:sp>
      <p:pic>
        <p:nvPicPr>
          <p:cNvPr id="5" name="Graphic 4" descr="Lightbulb with gear inside icon">
            <a:extLst>
              <a:ext uri="{FF2B5EF4-FFF2-40B4-BE49-F238E27FC236}">
                <a16:creationId xmlns:a16="http://schemas.microsoft.com/office/drawing/2014/main" id="{9826A695-6454-0ED1-EAFD-3EF79E423B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88268" y="1091868"/>
            <a:ext cx="5194300" cy="5194300"/>
          </a:xfrm>
          <a:prstGeom prst="rect">
            <a:avLst/>
          </a:prstGeom>
        </p:spPr>
      </p:pic>
    </p:spTree>
    <p:extLst>
      <p:ext uri="{BB962C8B-B14F-4D97-AF65-F5344CB8AC3E}">
        <p14:creationId xmlns:p14="http://schemas.microsoft.com/office/powerpoint/2010/main" val="181336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FD9BAB8-A4CA-DC74-8AF0-C0B74EA091BF}"/>
            </a:ext>
          </a:extLst>
        </p:cNvPr>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6F9423B-1D0C-B536-4DD0-778F94B4E3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4F7AA8-0B6E-A9DE-2C5B-F20689E1995D}"/>
              </a:ext>
            </a:extLst>
          </p:cNvPr>
          <p:cNvSpPr>
            <a:spLocks noGrp="1"/>
          </p:cNvSpPr>
          <p:nvPr>
            <p:ph type="title"/>
          </p:nvPr>
        </p:nvSpPr>
        <p:spPr>
          <a:xfrm>
            <a:off x="1091204" y="1091868"/>
            <a:ext cx="4147804" cy="2042160"/>
          </a:xfrm>
        </p:spPr>
        <p:txBody>
          <a:bodyPr>
            <a:normAutofit/>
          </a:bodyPr>
          <a:lstStyle/>
          <a:p>
            <a:r>
              <a:rPr lang="en-US" sz="4000" dirty="0"/>
              <a:t>Entry Level Position</a:t>
            </a:r>
          </a:p>
        </p:txBody>
      </p:sp>
      <p:cxnSp>
        <p:nvCxnSpPr>
          <p:cNvPr id="19" name="Straight Connector 18">
            <a:extLst>
              <a:ext uri="{FF2B5EF4-FFF2-40B4-BE49-F238E27FC236}">
                <a16:creationId xmlns:a16="http://schemas.microsoft.com/office/drawing/2014/main" id="{5184F5B3-ACF3-2763-FE2C-1AD0B16F61A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661EAD3-7614-B952-708A-951DE3651BD2}"/>
              </a:ext>
            </a:extLst>
          </p:cNvPr>
          <p:cNvSpPr>
            <a:spLocks noGrp="1"/>
          </p:cNvSpPr>
          <p:nvPr>
            <p:ph idx="1"/>
          </p:nvPr>
        </p:nvSpPr>
        <p:spPr>
          <a:xfrm>
            <a:off x="1120232" y="3204755"/>
            <a:ext cx="4975768" cy="2966043"/>
          </a:xfrm>
        </p:spPr>
        <p:txBody>
          <a:bodyPr>
            <a:noAutofit/>
          </a:bodyPr>
          <a:lstStyle/>
          <a:p>
            <a:r>
              <a:rPr lang="en-US" sz="2400" b="0" i="0" dirty="0">
                <a:effectLst/>
                <a:highlight>
                  <a:srgbClr val="FFFFFF"/>
                </a:highlight>
              </a:rPr>
              <a:t>Jobs that require little to no work experience.  This is often a way to gain experience and lay the groundwork for a career.</a:t>
            </a:r>
            <a:endParaRPr lang="en-US" sz="2400" dirty="0"/>
          </a:p>
        </p:txBody>
      </p:sp>
      <p:pic>
        <p:nvPicPr>
          <p:cNvPr id="5" name="Graphic 4" descr="Key with solid fill">
            <a:extLst>
              <a:ext uri="{FF2B5EF4-FFF2-40B4-BE49-F238E27FC236}">
                <a16:creationId xmlns:a16="http://schemas.microsoft.com/office/drawing/2014/main" id="{32A9A7CB-8AB5-2168-C837-1D09CE7EB4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82932" y="1340018"/>
            <a:ext cx="4177964" cy="4177964"/>
          </a:xfrm>
          <a:prstGeom prst="rect">
            <a:avLst/>
          </a:prstGeom>
        </p:spPr>
      </p:pic>
    </p:spTree>
    <p:extLst>
      <p:ext uri="{BB962C8B-B14F-4D97-AF65-F5344CB8AC3E}">
        <p14:creationId xmlns:p14="http://schemas.microsoft.com/office/powerpoint/2010/main" val="737745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D8689CE0-64D2-447C-9C1F-872D111D8AC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185205"/>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511C99DC-C3C5-4EBE-91DD-345109C3D6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20F80E-87D9-D1CB-0096-6BC2827814E4}"/>
              </a:ext>
            </a:extLst>
          </p:cNvPr>
          <p:cNvSpPr>
            <a:spLocks noGrp="1"/>
          </p:cNvSpPr>
          <p:nvPr>
            <p:ph type="title"/>
          </p:nvPr>
        </p:nvSpPr>
        <p:spPr>
          <a:xfrm>
            <a:off x="1044516" y="1076635"/>
            <a:ext cx="3930256" cy="3495365"/>
          </a:xfrm>
        </p:spPr>
        <p:txBody>
          <a:bodyPr vert="horz" lIns="91440" tIns="45720" rIns="91440" bIns="45720" rtlCol="0" anchor="t">
            <a:normAutofit/>
          </a:bodyPr>
          <a:lstStyle/>
          <a:p>
            <a:r>
              <a:rPr lang="en-US" sz="4000" i="0" dirty="0">
                <a:effectLst/>
                <a:highlight>
                  <a:srgbClr val="FFFFFF"/>
                </a:highlight>
              </a:rPr>
              <a:t>In-Demand Careers</a:t>
            </a:r>
            <a:endParaRPr lang="en-US" sz="4000" dirty="0"/>
          </a:p>
        </p:txBody>
      </p:sp>
      <p:sp>
        <p:nvSpPr>
          <p:cNvPr id="3" name="Content Placeholder 2">
            <a:extLst>
              <a:ext uri="{FF2B5EF4-FFF2-40B4-BE49-F238E27FC236}">
                <a16:creationId xmlns:a16="http://schemas.microsoft.com/office/drawing/2014/main" id="{9FB5A43C-527B-6BAB-3C30-9E81E361A337}"/>
              </a:ext>
            </a:extLst>
          </p:cNvPr>
          <p:cNvSpPr>
            <a:spLocks noGrp="1"/>
          </p:cNvSpPr>
          <p:nvPr>
            <p:ph idx="1"/>
          </p:nvPr>
        </p:nvSpPr>
        <p:spPr>
          <a:xfrm>
            <a:off x="1131111" y="3047182"/>
            <a:ext cx="4207093" cy="3049635"/>
          </a:xfrm>
        </p:spPr>
        <p:txBody>
          <a:bodyPr vert="horz" lIns="91440" tIns="45720" rIns="91440" bIns="45720" rtlCol="0" anchor="t">
            <a:normAutofit/>
          </a:bodyPr>
          <a:lstStyle/>
          <a:p>
            <a:pPr>
              <a:lnSpc>
                <a:spcPct val="120000"/>
              </a:lnSpc>
              <a:buFontTx/>
              <a:buChar char="-"/>
            </a:pPr>
            <a:r>
              <a:rPr lang="en-US" sz="2400" b="0" i="0" dirty="0">
                <a:effectLst/>
              </a:rPr>
              <a:t>Refers to jobs or skills currently needed or wanted by employers and likely to be available soon</a:t>
            </a:r>
            <a:r>
              <a:rPr lang="en-US" sz="2400" dirty="0"/>
              <a:t>.</a:t>
            </a:r>
            <a:endParaRPr lang="en-US" sz="2400" b="0" i="0" dirty="0">
              <a:effectLst/>
            </a:endParaRPr>
          </a:p>
          <a:p>
            <a:pPr marL="0" indent="0">
              <a:lnSpc>
                <a:spcPct val="120000"/>
              </a:lnSpc>
              <a:buNone/>
            </a:pPr>
            <a:endParaRPr lang="en-US" sz="2400" dirty="0"/>
          </a:p>
        </p:txBody>
      </p:sp>
      <p:cxnSp>
        <p:nvCxnSpPr>
          <p:cNvPr id="14" name="Straight Connector 13">
            <a:extLst>
              <a:ext uri="{FF2B5EF4-FFF2-40B4-BE49-F238E27FC236}">
                <a16:creationId xmlns:a16="http://schemas.microsoft.com/office/drawing/2014/main" id="{B0AA360F-DECB-4836-8FB6-22C4BC3FB02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84" y="1186792"/>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Graphic 6" descr="Diploma Roll icon">
            <a:extLst>
              <a:ext uri="{FF2B5EF4-FFF2-40B4-BE49-F238E27FC236}">
                <a16:creationId xmlns:a16="http://schemas.microsoft.com/office/drawing/2014/main" id="{F3FAB372-9BEB-8314-94A5-D5D6483230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01636" y="571499"/>
            <a:ext cx="5715001" cy="5715001"/>
          </a:xfrm>
          <a:prstGeom prst="rect">
            <a:avLst/>
          </a:prstGeom>
        </p:spPr>
      </p:pic>
    </p:spTree>
    <p:extLst>
      <p:ext uri="{BB962C8B-B14F-4D97-AF65-F5344CB8AC3E}">
        <p14:creationId xmlns:p14="http://schemas.microsoft.com/office/powerpoint/2010/main" val="3247609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61B1731-39D9-4145-8343-C209E1F09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56F4D9-3413-E378-5C5F-399C5C5E0E42}"/>
              </a:ext>
            </a:extLst>
          </p:cNvPr>
          <p:cNvSpPr>
            <a:spLocks noGrp="1"/>
          </p:cNvSpPr>
          <p:nvPr>
            <p:ph type="title"/>
          </p:nvPr>
        </p:nvSpPr>
        <p:spPr>
          <a:xfrm>
            <a:off x="1091204" y="1095715"/>
            <a:ext cx="5723253" cy="2049620"/>
          </a:xfrm>
        </p:spPr>
        <p:txBody>
          <a:bodyPr>
            <a:normAutofit/>
          </a:bodyPr>
          <a:lstStyle/>
          <a:p>
            <a:r>
              <a:rPr lang="en-US" sz="4000" b="1" i="0" dirty="0">
                <a:effectLst/>
              </a:rPr>
              <a:t>Labor Market</a:t>
            </a:r>
            <a:endParaRPr lang="en-US" sz="4000" dirty="0"/>
          </a:p>
        </p:txBody>
      </p:sp>
      <p:cxnSp>
        <p:nvCxnSpPr>
          <p:cNvPr id="12" name="Straight Connector 11">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24" y="1186683"/>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6EC40A3-D99B-B660-26A3-A01CB1DEC8C1}"/>
              </a:ext>
            </a:extLst>
          </p:cNvPr>
          <p:cNvSpPr>
            <a:spLocks noGrp="1"/>
          </p:cNvSpPr>
          <p:nvPr>
            <p:ph idx="1"/>
          </p:nvPr>
        </p:nvSpPr>
        <p:spPr>
          <a:xfrm>
            <a:off x="1071745" y="2656307"/>
            <a:ext cx="5694225" cy="3105978"/>
          </a:xfrm>
        </p:spPr>
        <p:txBody>
          <a:bodyPr>
            <a:noAutofit/>
          </a:bodyPr>
          <a:lstStyle/>
          <a:p>
            <a:r>
              <a:rPr lang="en-US" sz="2400" b="0" i="0" dirty="0">
                <a:effectLst/>
                <a:highlight>
                  <a:srgbClr val="FFFFFF"/>
                </a:highlight>
              </a:rPr>
              <a:t>The labor market refers to the supply and demand for labor, where employers seek workers to fill job positions and individuals offer their skills and services in exchange for wages. It includes all the available jobs in an economy and the people who are looking for work.</a:t>
            </a:r>
            <a:endParaRPr lang="en-US" sz="2400" dirty="0"/>
          </a:p>
        </p:txBody>
      </p:sp>
      <p:pic>
        <p:nvPicPr>
          <p:cNvPr id="7" name="Graphic 6" descr="Illustration of three human figures and a briefcase icon">
            <a:extLst>
              <a:ext uri="{FF2B5EF4-FFF2-40B4-BE49-F238E27FC236}">
                <a16:creationId xmlns:a16="http://schemas.microsoft.com/office/drawing/2014/main" id="{D343F10C-D777-16A0-71E8-88DF15AF382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96090" y="1637339"/>
            <a:ext cx="4124946" cy="4124946"/>
          </a:xfrm>
          <a:prstGeom prst="rect">
            <a:avLst/>
          </a:prstGeom>
        </p:spPr>
      </p:pic>
    </p:spTree>
    <p:extLst>
      <p:ext uri="{BB962C8B-B14F-4D97-AF65-F5344CB8AC3E}">
        <p14:creationId xmlns:p14="http://schemas.microsoft.com/office/powerpoint/2010/main" val="2260122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561B1731-39D9-4145-8343-C209E1F09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5B0557-879D-2004-722F-22FAAB0EAA43}"/>
              </a:ext>
            </a:extLst>
          </p:cNvPr>
          <p:cNvSpPr>
            <a:spLocks noGrp="1"/>
          </p:cNvSpPr>
          <p:nvPr>
            <p:ph type="title"/>
          </p:nvPr>
        </p:nvSpPr>
        <p:spPr>
          <a:xfrm>
            <a:off x="1091204" y="1095715"/>
            <a:ext cx="5723253" cy="2049620"/>
          </a:xfrm>
        </p:spPr>
        <p:txBody>
          <a:bodyPr>
            <a:normAutofit/>
          </a:bodyPr>
          <a:lstStyle/>
          <a:p>
            <a:r>
              <a:rPr lang="en-US" sz="4000" b="1" i="0" dirty="0">
                <a:effectLst/>
              </a:rPr>
              <a:t>Non-Traditional Employment</a:t>
            </a:r>
            <a:endParaRPr lang="en-US" sz="4000" dirty="0"/>
          </a:p>
        </p:txBody>
      </p:sp>
      <p:cxnSp>
        <p:nvCxnSpPr>
          <p:cNvPr id="15" name="Straight Connector 14">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24" y="1186683"/>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57EFC69-8094-6458-6145-FBB2CDF90F1A}"/>
              </a:ext>
            </a:extLst>
          </p:cNvPr>
          <p:cNvSpPr>
            <a:spLocks noGrp="1"/>
          </p:cNvSpPr>
          <p:nvPr>
            <p:ph idx="1"/>
          </p:nvPr>
        </p:nvSpPr>
        <p:spPr>
          <a:xfrm>
            <a:off x="1120232" y="3180522"/>
            <a:ext cx="5694225" cy="3105978"/>
          </a:xfrm>
        </p:spPr>
        <p:txBody>
          <a:bodyPr>
            <a:normAutofit/>
          </a:bodyPr>
          <a:lstStyle/>
          <a:p>
            <a:r>
              <a:rPr lang="en-US" sz="2400" b="0" i="0" u="none" strike="noStrike" dirty="0">
                <a:effectLst/>
                <a:highlight>
                  <a:srgbClr val="FFFFFF"/>
                </a:highlight>
              </a:rPr>
              <a:t>Job opportunities that differ from standard jobs, such as self-employment or freelance work, which may not follow the usual 9-to-5 schedule.</a:t>
            </a:r>
            <a:r>
              <a:rPr lang="en-US" sz="2400" b="0" i="0" dirty="0">
                <a:effectLst/>
                <a:highlight>
                  <a:srgbClr val="FFFFFF"/>
                </a:highlight>
              </a:rPr>
              <a:t> </a:t>
            </a:r>
            <a:endParaRPr lang="en-US" sz="2400" dirty="0"/>
          </a:p>
        </p:txBody>
      </p:sp>
      <p:pic>
        <p:nvPicPr>
          <p:cNvPr id="7" name="Graphic 6" descr="illustration of a road splitting into two directions with a sign post">
            <a:extLst>
              <a:ext uri="{FF2B5EF4-FFF2-40B4-BE49-F238E27FC236}">
                <a16:creationId xmlns:a16="http://schemas.microsoft.com/office/drawing/2014/main" id="{AF073A09-E674-A10D-EB12-E43E2D42A5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87905" y="1035459"/>
            <a:ext cx="4465945" cy="4465945"/>
          </a:xfrm>
          <a:prstGeom prst="rect">
            <a:avLst/>
          </a:prstGeom>
        </p:spPr>
      </p:pic>
    </p:spTree>
    <p:extLst>
      <p:ext uri="{BB962C8B-B14F-4D97-AF65-F5344CB8AC3E}">
        <p14:creationId xmlns:p14="http://schemas.microsoft.com/office/powerpoint/2010/main" val="4011075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F8FB6B-9649-3072-6E17-D97C6DB3DF5B}"/>
              </a:ext>
            </a:extLst>
          </p:cNvPr>
          <p:cNvSpPr>
            <a:spLocks noGrp="1"/>
          </p:cNvSpPr>
          <p:nvPr>
            <p:ph type="title"/>
          </p:nvPr>
        </p:nvSpPr>
        <p:spPr>
          <a:xfrm>
            <a:off x="1111660" y="1127666"/>
            <a:ext cx="5416100" cy="2057502"/>
          </a:xfrm>
        </p:spPr>
        <p:txBody>
          <a:bodyPr>
            <a:normAutofit/>
          </a:bodyPr>
          <a:lstStyle/>
          <a:p>
            <a:r>
              <a:rPr lang="en-US" sz="4000" b="1" i="0" dirty="0">
                <a:effectLst/>
                <a:highlight>
                  <a:srgbClr val="FFFFFF"/>
                </a:highlight>
              </a:rPr>
              <a:t>Apprenticeships</a:t>
            </a:r>
            <a:endParaRPr lang="en-US" sz="4000" dirty="0">
              <a:highlight>
                <a:srgbClr val="FFFFFF"/>
              </a:highlight>
            </a:endParaRPr>
          </a:p>
        </p:txBody>
      </p:sp>
      <p:cxnSp>
        <p:nvCxnSpPr>
          <p:cNvPr id="15" name="Straight Connector 14">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2A8F0D4-D763-DBFE-8259-5BD425332EBA}"/>
              </a:ext>
            </a:extLst>
          </p:cNvPr>
          <p:cNvSpPr>
            <a:spLocks noGrp="1"/>
          </p:cNvSpPr>
          <p:nvPr>
            <p:ph idx="1"/>
          </p:nvPr>
        </p:nvSpPr>
        <p:spPr>
          <a:xfrm>
            <a:off x="931011" y="2928594"/>
            <a:ext cx="5165506" cy="3354713"/>
          </a:xfrm>
        </p:spPr>
        <p:txBody>
          <a:bodyPr vert="horz" lIns="91440" tIns="45720" rIns="91440" bIns="45720" rtlCol="0" anchor="t">
            <a:noAutofit/>
          </a:bodyPr>
          <a:lstStyle/>
          <a:p>
            <a:pPr lvl="1"/>
            <a:r>
              <a:rPr lang="en-US" sz="2400" b="0" i="0" dirty="0">
                <a:solidFill>
                  <a:srgbClr val="364152"/>
                </a:solidFill>
                <a:effectLst/>
                <a:highlight>
                  <a:srgbClr val="FFFFFF"/>
                </a:highlight>
              </a:rPr>
              <a:t>A way to learn a job or trade by working with experienced professionals. You learn by doing the actual work while also taking some classes.</a:t>
            </a:r>
            <a:r>
              <a:rPr lang="en-US" sz="2400" dirty="0">
                <a:solidFill>
                  <a:srgbClr val="364152"/>
                </a:solidFill>
                <a:highlight>
                  <a:srgbClr val="FFFFFF"/>
                </a:highlight>
              </a:rPr>
              <a:t> These help you learn skills needed to work and build connections with others.</a:t>
            </a:r>
          </a:p>
          <a:p>
            <a:endParaRPr lang="en-US" sz="2400" dirty="0">
              <a:solidFill>
                <a:srgbClr val="364152"/>
              </a:solidFill>
              <a:highlight>
                <a:srgbClr val="FFFFFF"/>
              </a:highlight>
              <a:latin typeface="Inter"/>
            </a:endParaRPr>
          </a:p>
        </p:txBody>
      </p:sp>
      <p:pic>
        <p:nvPicPr>
          <p:cNvPr id="4" name="Graphic 3" descr="Handshake icon">
            <a:extLst>
              <a:ext uri="{FF2B5EF4-FFF2-40B4-BE49-F238E27FC236}">
                <a16:creationId xmlns:a16="http://schemas.microsoft.com/office/drawing/2014/main" id="{D5FB255C-C1E4-30F2-6067-D0BE9BDD8D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28727" y="1214194"/>
            <a:ext cx="4841202" cy="4863451"/>
          </a:xfrm>
          <a:prstGeom prst="rect">
            <a:avLst/>
          </a:prstGeom>
        </p:spPr>
      </p:pic>
    </p:spTree>
    <p:extLst>
      <p:ext uri="{BB962C8B-B14F-4D97-AF65-F5344CB8AC3E}">
        <p14:creationId xmlns:p14="http://schemas.microsoft.com/office/powerpoint/2010/main" val="667981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F8FB6B-9649-3072-6E17-D97C6DB3DF5B}"/>
              </a:ext>
            </a:extLst>
          </p:cNvPr>
          <p:cNvSpPr>
            <a:spLocks noGrp="1"/>
          </p:cNvSpPr>
          <p:nvPr>
            <p:ph type="title"/>
          </p:nvPr>
        </p:nvSpPr>
        <p:spPr>
          <a:xfrm>
            <a:off x="1111660" y="1127666"/>
            <a:ext cx="5416100" cy="2057502"/>
          </a:xfrm>
        </p:spPr>
        <p:txBody>
          <a:bodyPr>
            <a:normAutofit/>
          </a:bodyPr>
          <a:lstStyle/>
          <a:p>
            <a:r>
              <a:rPr lang="en-US" sz="4000">
                <a:highlight>
                  <a:srgbClr val="FFFFFF"/>
                </a:highlight>
              </a:rPr>
              <a:t>Internships</a:t>
            </a:r>
            <a:endParaRPr lang="en-US" sz="4000" dirty="0"/>
          </a:p>
        </p:txBody>
      </p:sp>
      <p:cxnSp>
        <p:nvCxnSpPr>
          <p:cNvPr id="15" name="Straight Connector 14">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2A8F0D4-D763-DBFE-8259-5BD425332EBA}"/>
              </a:ext>
            </a:extLst>
          </p:cNvPr>
          <p:cNvSpPr>
            <a:spLocks noGrp="1"/>
          </p:cNvSpPr>
          <p:nvPr>
            <p:ph idx="1"/>
          </p:nvPr>
        </p:nvSpPr>
        <p:spPr>
          <a:xfrm>
            <a:off x="931011" y="2928594"/>
            <a:ext cx="5165506" cy="3354713"/>
          </a:xfrm>
        </p:spPr>
        <p:txBody>
          <a:bodyPr vert="horz" lIns="91440" tIns="45720" rIns="91440" bIns="45720" rtlCol="0" anchor="t">
            <a:noAutofit/>
          </a:bodyPr>
          <a:lstStyle/>
          <a:p>
            <a:pPr lvl="1"/>
            <a:r>
              <a:rPr lang="en-US" sz="2400" dirty="0">
                <a:solidFill>
                  <a:srgbClr val="364152"/>
                </a:solidFill>
                <a:highlight>
                  <a:srgbClr val="FFFFFF"/>
                </a:highlight>
              </a:rPr>
              <a:t>A temporary position where you gain experience in a specific field while still in school, or just starting a career. It typically involves working on real projects and may or may not be paid. </a:t>
            </a:r>
          </a:p>
          <a:p>
            <a:endParaRPr lang="en-US" sz="2400" dirty="0">
              <a:solidFill>
                <a:srgbClr val="364152"/>
              </a:solidFill>
              <a:highlight>
                <a:srgbClr val="FFFFFF"/>
              </a:highlight>
              <a:latin typeface="Inter"/>
            </a:endParaRPr>
          </a:p>
        </p:txBody>
      </p:sp>
      <p:pic>
        <p:nvPicPr>
          <p:cNvPr id="7" name="Graphic 6" descr="Three figures and a graphed arrow rising icon">
            <a:extLst>
              <a:ext uri="{FF2B5EF4-FFF2-40B4-BE49-F238E27FC236}">
                <a16:creationId xmlns:a16="http://schemas.microsoft.com/office/drawing/2014/main" id="{7FAF7CDE-9CB1-CCD7-2C92-C03FDE3C60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6530952" y="891596"/>
            <a:ext cx="4758884" cy="4841202"/>
          </a:xfrm>
          <a:prstGeom prst="rect">
            <a:avLst/>
          </a:prstGeom>
        </p:spPr>
      </p:pic>
    </p:spTree>
    <p:extLst>
      <p:ext uri="{BB962C8B-B14F-4D97-AF65-F5344CB8AC3E}">
        <p14:creationId xmlns:p14="http://schemas.microsoft.com/office/powerpoint/2010/main" val="624036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CE54A2A-DF49-4800-82E7-3AF9353F81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6125ED7-F0CF-40D9-8C60-51E188053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B89D8A-E705-80F8-A1C4-CA65ED4955AC}"/>
              </a:ext>
            </a:extLst>
          </p:cNvPr>
          <p:cNvSpPr>
            <a:spLocks noGrp="1"/>
          </p:cNvSpPr>
          <p:nvPr>
            <p:ph type="ctrTitle"/>
          </p:nvPr>
        </p:nvSpPr>
        <p:spPr>
          <a:xfrm>
            <a:off x="1052146" y="1077626"/>
            <a:ext cx="9958754" cy="3317443"/>
          </a:xfrm>
        </p:spPr>
        <p:txBody>
          <a:bodyPr anchor="t">
            <a:normAutofit/>
          </a:bodyPr>
          <a:lstStyle/>
          <a:p>
            <a:r>
              <a:rPr lang="en-US" sz="8000" cap="none" dirty="0">
                <a:solidFill>
                  <a:srgbClr val="FFFFFF"/>
                </a:solidFill>
              </a:rPr>
              <a:t>Career Paths and Job Opportunities </a:t>
            </a:r>
          </a:p>
        </p:txBody>
      </p:sp>
      <p:sp>
        <p:nvSpPr>
          <p:cNvPr id="3" name="Subtitle 2">
            <a:extLst>
              <a:ext uri="{FF2B5EF4-FFF2-40B4-BE49-F238E27FC236}">
                <a16:creationId xmlns:a16="http://schemas.microsoft.com/office/drawing/2014/main" id="{343FB0C6-0AEB-DCFD-FDDA-F040F1282EDB}"/>
              </a:ext>
            </a:extLst>
          </p:cNvPr>
          <p:cNvSpPr>
            <a:spLocks noGrp="1"/>
          </p:cNvSpPr>
          <p:nvPr>
            <p:ph type="subTitle" idx="1"/>
          </p:nvPr>
        </p:nvSpPr>
        <p:spPr>
          <a:xfrm>
            <a:off x="1097280" y="4572000"/>
            <a:ext cx="9257512" cy="1263047"/>
          </a:xfrm>
        </p:spPr>
        <p:txBody>
          <a:bodyPr anchor="b">
            <a:normAutofit/>
          </a:bodyPr>
          <a:lstStyle/>
          <a:p>
            <a:r>
              <a:rPr lang="en-US" sz="2400" dirty="0">
                <a:solidFill>
                  <a:srgbClr val="FFFFFF"/>
                </a:solidFill>
              </a:rPr>
              <a:t>Vocabulary</a:t>
            </a:r>
            <a:r>
              <a:rPr lang="en-US" dirty="0">
                <a:solidFill>
                  <a:srgbClr val="FFFFFF"/>
                </a:solidFill>
              </a:rPr>
              <a:t> Review </a:t>
            </a:r>
          </a:p>
        </p:txBody>
      </p:sp>
      <p:cxnSp>
        <p:nvCxnSpPr>
          <p:cNvPr id="13" name="Straight Connector 12">
            <a:extLst>
              <a:ext uri="{FF2B5EF4-FFF2-40B4-BE49-F238E27FC236}">
                <a16:creationId xmlns:a16="http://schemas.microsoft.com/office/drawing/2014/main" id="{B0AA360F-DECB-4836-8FB6-22C4BC3FB02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206934"/>
            <a:ext cx="804195" cy="0"/>
          </a:xfrm>
          <a:prstGeom prst="line">
            <a:avLst/>
          </a:prstGeom>
          <a:ln w="123825">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6234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03352A-9534-438D-B493-1197CB96404A}"/>
              </a:ext>
            </a:extLst>
          </p:cNvPr>
          <p:cNvSpPr>
            <a:spLocks noGrp="1"/>
          </p:cNvSpPr>
          <p:nvPr>
            <p:ph type="title"/>
          </p:nvPr>
        </p:nvSpPr>
        <p:spPr>
          <a:xfrm>
            <a:off x="1091204" y="1091868"/>
            <a:ext cx="4147804" cy="2042160"/>
          </a:xfrm>
        </p:spPr>
        <p:txBody>
          <a:bodyPr>
            <a:normAutofit/>
          </a:bodyPr>
          <a:lstStyle/>
          <a:p>
            <a:r>
              <a:rPr lang="en-US" sz="4000" b="1" i="0" dirty="0">
                <a:effectLst/>
                <a:highlight>
                  <a:srgbClr val="FFFFFF"/>
                </a:highlight>
              </a:rPr>
              <a:t>Education</a:t>
            </a:r>
            <a:endParaRPr lang="en-US" sz="4000" dirty="0"/>
          </a:p>
        </p:txBody>
      </p:sp>
      <p:cxnSp>
        <p:nvCxnSpPr>
          <p:cNvPr id="12" name="Straight Connector 11">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175DA93-3F41-8453-0B25-EA6875D80730}"/>
              </a:ext>
            </a:extLst>
          </p:cNvPr>
          <p:cNvSpPr>
            <a:spLocks noGrp="1"/>
          </p:cNvSpPr>
          <p:nvPr>
            <p:ph idx="1"/>
          </p:nvPr>
        </p:nvSpPr>
        <p:spPr>
          <a:xfrm>
            <a:off x="1126938" y="2755901"/>
            <a:ext cx="5143500" cy="4673599"/>
          </a:xfrm>
        </p:spPr>
        <p:txBody>
          <a:bodyPr>
            <a:normAutofit/>
          </a:bodyPr>
          <a:lstStyle/>
          <a:p>
            <a:r>
              <a:rPr lang="en-US" sz="2400" b="0" i="0" dirty="0">
                <a:solidFill>
                  <a:srgbClr val="364152"/>
                </a:solidFill>
                <a:effectLst/>
                <a:highlight>
                  <a:srgbClr val="FFFFFF"/>
                </a:highlight>
              </a:rPr>
              <a:t>The process of learning and gaining knowledge, usually through school or special training. It helps prepare you for future jobs and life skills. Some training and postsecondary programs have academic advisors who help you match your interest and skills with a</a:t>
            </a:r>
            <a:r>
              <a:rPr lang="en-US" sz="2400" b="0" i="0" dirty="0">
                <a:effectLst/>
                <a:highlight>
                  <a:srgbClr val="FFFFFF"/>
                </a:highlight>
              </a:rPr>
              <a:t> major.</a:t>
            </a:r>
          </a:p>
          <a:p>
            <a:endParaRPr lang="en-US" sz="2400" dirty="0"/>
          </a:p>
        </p:txBody>
      </p:sp>
      <p:pic>
        <p:nvPicPr>
          <p:cNvPr id="7" name="Graphic 6" descr="Square graduation hat icon">
            <a:extLst>
              <a:ext uri="{FF2B5EF4-FFF2-40B4-BE49-F238E27FC236}">
                <a16:creationId xmlns:a16="http://schemas.microsoft.com/office/drawing/2014/main" id="{63F74512-424D-9A03-2A4E-39B63A71661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70438" y="1143000"/>
            <a:ext cx="5143500" cy="5143500"/>
          </a:xfrm>
          <a:prstGeom prst="rect">
            <a:avLst/>
          </a:prstGeom>
        </p:spPr>
      </p:pic>
    </p:spTree>
    <p:extLst>
      <p:ext uri="{BB962C8B-B14F-4D97-AF65-F5344CB8AC3E}">
        <p14:creationId xmlns:p14="http://schemas.microsoft.com/office/powerpoint/2010/main" val="1233865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613B687-B79E-ADBE-350E-BD2A08E29DFF}"/>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4C9B67-23C1-FB21-2A02-A1D69CE8B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18A9016-2C58-9154-E8D6-52ADB591FB6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8E95EC8-AB37-B1E3-BDA2-4B2ADBB9F275}"/>
              </a:ext>
            </a:extLst>
          </p:cNvPr>
          <p:cNvSpPr>
            <a:spLocks noGrp="1"/>
          </p:cNvSpPr>
          <p:nvPr>
            <p:ph idx="1"/>
          </p:nvPr>
        </p:nvSpPr>
        <p:spPr>
          <a:xfrm>
            <a:off x="1126938" y="2755901"/>
            <a:ext cx="9856494" cy="4673599"/>
          </a:xfrm>
        </p:spPr>
        <p:txBody>
          <a:bodyPr>
            <a:normAutofit/>
          </a:bodyPr>
          <a:lstStyle/>
          <a:p>
            <a:r>
              <a:rPr lang="en-US" sz="2400" b="0" i="0" dirty="0">
                <a:solidFill>
                  <a:srgbClr val="364152"/>
                </a:solidFill>
                <a:effectLst/>
                <a:highlight>
                  <a:srgbClr val="FFFFFF"/>
                </a:highlight>
              </a:rPr>
              <a:t>Certificate or qualification that is gained from education or training.  It shows to employers that you have knowledge or skills for a specific job.  Stacking credentials is earning multiple certificates that build on each other to increase skills and career advancement.</a:t>
            </a:r>
            <a:endParaRPr lang="en-US" sz="2400" b="0" i="0" dirty="0">
              <a:effectLst/>
              <a:highlight>
                <a:srgbClr val="FFFFFF"/>
              </a:highlight>
            </a:endParaRPr>
          </a:p>
          <a:p>
            <a:endParaRPr lang="en-US" sz="2400" dirty="0"/>
          </a:p>
        </p:txBody>
      </p:sp>
      <p:sp>
        <p:nvSpPr>
          <p:cNvPr id="2" name="Title 1">
            <a:extLst>
              <a:ext uri="{FF2B5EF4-FFF2-40B4-BE49-F238E27FC236}">
                <a16:creationId xmlns:a16="http://schemas.microsoft.com/office/drawing/2014/main" id="{89FFA51E-72BB-8F22-076B-AB3982D52426}"/>
              </a:ext>
            </a:extLst>
          </p:cNvPr>
          <p:cNvSpPr>
            <a:spLocks noGrp="1"/>
          </p:cNvSpPr>
          <p:nvPr>
            <p:ph type="title"/>
          </p:nvPr>
        </p:nvSpPr>
        <p:spPr>
          <a:xfrm>
            <a:off x="1091203" y="1091868"/>
            <a:ext cx="9892229" cy="2042160"/>
          </a:xfrm>
        </p:spPr>
        <p:txBody>
          <a:bodyPr>
            <a:normAutofit/>
          </a:bodyPr>
          <a:lstStyle/>
          <a:p>
            <a:r>
              <a:rPr lang="en-US" sz="4000" dirty="0">
                <a:highlight>
                  <a:srgbClr val="FFFFFF"/>
                </a:highlight>
              </a:rPr>
              <a:t>Industry Recognized Credential</a:t>
            </a:r>
            <a:endParaRPr lang="en-US" sz="4000" dirty="0"/>
          </a:p>
        </p:txBody>
      </p:sp>
    </p:spTree>
    <p:extLst>
      <p:ext uri="{BB962C8B-B14F-4D97-AF65-F5344CB8AC3E}">
        <p14:creationId xmlns:p14="http://schemas.microsoft.com/office/powerpoint/2010/main" val="397392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ABC830-D81B-6ED4-362B-1080B0C47329}"/>
              </a:ext>
            </a:extLst>
          </p:cNvPr>
          <p:cNvSpPr>
            <a:spLocks noGrp="1"/>
          </p:cNvSpPr>
          <p:nvPr>
            <p:ph type="title"/>
          </p:nvPr>
        </p:nvSpPr>
        <p:spPr>
          <a:xfrm>
            <a:off x="1091204" y="1091868"/>
            <a:ext cx="4147804" cy="2042160"/>
          </a:xfrm>
        </p:spPr>
        <p:txBody>
          <a:bodyPr>
            <a:normAutofit/>
          </a:bodyPr>
          <a:lstStyle/>
          <a:p>
            <a:r>
              <a:rPr lang="en-US" sz="4000" b="1" i="0" dirty="0">
                <a:effectLst/>
                <a:highlight>
                  <a:srgbClr val="FFFFFF"/>
                </a:highlight>
              </a:rPr>
              <a:t>Skills</a:t>
            </a:r>
            <a:endParaRPr lang="en-US" sz="4000" dirty="0"/>
          </a:p>
        </p:txBody>
      </p:sp>
      <p:cxnSp>
        <p:nvCxnSpPr>
          <p:cNvPr id="12" name="Straight Connector 11">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E8F888-4967-98DE-1905-62E0DEF3867E}"/>
              </a:ext>
            </a:extLst>
          </p:cNvPr>
          <p:cNvSpPr>
            <a:spLocks noGrp="1"/>
          </p:cNvSpPr>
          <p:nvPr>
            <p:ph idx="1"/>
          </p:nvPr>
        </p:nvSpPr>
        <p:spPr>
          <a:xfrm>
            <a:off x="1120232" y="3052355"/>
            <a:ext cx="4237214" cy="2966043"/>
          </a:xfrm>
        </p:spPr>
        <p:txBody>
          <a:bodyPr>
            <a:normAutofit fontScale="92500" lnSpcReduction="10000"/>
          </a:bodyPr>
          <a:lstStyle/>
          <a:p>
            <a:r>
              <a:rPr lang="en-US" sz="2400" b="0" i="0" dirty="0">
                <a:effectLst/>
                <a:highlight>
                  <a:srgbClr val="FFFFFF"/>
                </a:highlight>
              </a:rPr>
              <a:t>Specific things you can do well, usually learned through practice and experience. Skills can be job-related (like using a computer program) or general (like public speaking). The more you practice a skill, the better you get at it.</a:t>
            </a:r>
            <a:endParaRPr lang="en-US" sz="2400" dirty="0"/>
          </a:p>
        </p:txBody>
      </p:sp>
      <p:pic>
        <p:nvPicPr>
          <p:cNvPr id="7" name="Graphic 6" descr="Illustration of a person seated at laptop">
            <a:extLst>
              <a:ext uri="{FF2B5EF4-FFF2-40B4-BE49-F238E27FC236}">
                <a16:creationId xmlns:a16="http://schemas.microsoft.com/office/drawing/2014/main" id="{DED19819-DE43-6D32-43F9-C237BA41F8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0438" y="1143000"/>
            <a:ext cx="5143500" cy="5143500"/>
          </a:xfrm>
          <a:prstGeom prst="rect">
            <a:avLst/>
          </a:prstGeom>
        </p:spPr>
      </p:pic>
    </p:spTree>
    <p:extLst>
      <p:ext uri="{BB962C8B-B14F-4D97-AF65-F5344CB8AC3E}">
        <p14:creationId xmlns:p14="http://schemas.microsoft.com/office/powerpoint/2010/main" val="3392460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D9BDDF-2F2C-EA23-631D-44D445B36671}"/>
              </a:ext>
            </a:extLst>
          </p:cNvPr>
          <p:cNvSpPr>
            <a:spLocks noGrp="1"/>
          </p:cNvSpPr>
          <p:nvPr>
            <p:ph type="title"/>
          </p:nvPr>
        </p:nvSpPr>
        <p:spPr>
          <a:xfrm>
            <a:off x="1091204" y="1091868"/>
            <a:ext cx="4147804" cy="2042160"/>
          </a:xfrm>
        </p:spPr>
        <p:txBody>
          <a:bodyPr>
            <a:normAutofit/>
          </a:bodyPr>
          <a:lstStyle/>
          <a:p>
            <a:r>
              <a:rPr lang="en-US" sz="4000" b="1" i="0" dirty="0">
                <a:effectLst/>
                <a:highlight>
                  <a:srgbClr val="FFFFFF"/>
                </a:highlight>
              </a:rPr>
              <a:t>Occupation</a:t>
            </a:r>
            <a:endParaRPr lang="en-US" sz="4000" dirty="0"/>
          </a:p>
        </p:txBody>
      </p:sp>
      <p:cxnSp>
        <p:nvCxnSpPr>
          <p:cNvPr id="12" name="Straight Connector 11">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30E8A44-9770-62F6-1956-3E44293134B8}"/>
              </a:ext>
            </a:extLst>
          </p:cNvPr>
          <p:cNvSpPr>
            <a:spLocks noGrp="1"/>
          </p:cNvSpPr>
          <p:nvPr>
            <p:ph idx="1"/>
          </p:nvPr>
        </p:nvSpPr>
        <p:spPr>
          <a:xfrm>
            <a:off x="1120232" y="3204755"/>
            <a:ext cx="4147804" cy="2966043"/>
          </a:xfrm>
        </p:spPr>
        <p:txBody>
          <a:bodyPr>
            <a:normAutofit/>
          </a:bodyPr>
          <a:lstStyle/>
          <a:p>
            <a:r>
              <a:rPr lang="en-US" sz="2400" b="0" i="0" dirty="0">
                <a:effectLst/>
                <a:highlight>
                  <a:srgbClr val="FFFFFF"/>
                </a:highlight>
              </a:rPr>
              <a:t>The type of work you do to earn money. It's your job or career, like being a teacher, chef, or engineer.</a:t>
            </a:r>
            <a:endParaRPr lang="en-US" sz="2400" dirty="0">
              <a:highlight>
                <a:srgbClr val="FFFFFF"/>
              </a:highlight>
            </a:endParaRPr>
          </a:p>
          <a:p>
            <a:endParaRPr lang="en-US" sz="2400" dirty="0"/>
          </a:p>
        </p:txBody>
      </p:sp>
      <p:pic>
        <p:nvPicPr>
          <p:cNvPr id="7" name="Graphic 6" descr="Chef icon">
            <a:extLst>
              <a:ext uri="{FF2B5EF4-FFF2-40B4-BE49-F238E27FC236}">
                <a16:creationId xmlns:a16="http://schemas.microsoft.com/office/drawing/2014/main" id="{90461DF8-067D-0EDC-9BA8-A1D302D8AA9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0438" y="1143000"/>
            <a:ext cx="5143500" cy="5143500"/>
          </a:xfrm>
          <a:prstGeom prst="rect">
            <a:avLst/>
          </a:prstGeom>
        </p:spPr>
      </p:pic>
    </p:spTree>
    <p:extLst>
      <p:ext uri="{BB962C8B-B14F-4D97-AF65-F5344CB8AC3E}">
        <p14:creationId xmlns:p14="http://schemas.microsoft.com/office/powerpoint/2010/main" val="3997779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D9B8024-7F54-51F3-D590-33E8FE07AC75}"/>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CA46C3E-0F5B-B9F5-C3D7-4CEE51F511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719C2A-C304-AB75-09B3-680F75EDAC2E}"/>
              </a:ext>
            </a:extLst>
          </p:cNvPr>
          <p:cNvSpPr>
            <a:spLocks noGrp="1"/>
          </p:cNvSpPr>
          <p:nvPr>
            <p:ph type="title"/>
          </p:nvPr>
        </p:nvSpPr>
        <p:spPr>
          <a:xfrm>
            <a:off x="1091204" y="1091868"/>
            <a:ext cx="4147804" cy="2042160"/>
          </a:xfrm>
        </p:spPr>
        <p:txBody>
          <a:bodyPr>
            <a:normAutofit/>
          </a:bodyPr>
          <a:lstStyle/>
          <a:p>
            <a:r>
              <a:rPr lang="en-US" sz="4000" dirty="0">
                <a:highlight>
                  <a:srgbClr val="FFFFFF"/>
                </a:highlight>
              </a:rPr>
              <a:t>Career</a:t>
            </a:r>
            <a:endParaRPr lang="en-US" sz="4000" dirty="0"/>
          </a:p>
        </p:txBody>
      </p:sp>
      <p:cxnSp>
        <p:nvCxnSpPr>
          <p:cNvPr id="12" name="Straight Connector 11">
            <a:extLst>
              <a:ext uri="{FF2B5EF4-FFF2-40B4-BE49-F238E27FC236}">
                <a16:creationId xmlns:a16="http://schemas.microsoft.com/office/drawing/2014/main" id="{D2D8D22B-4734-79BE-C148-352803293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9187292-755E-4926-AFE9-322E76544CD6}"/>
              </a:ext>
            </a:extLst>
          </p:cNvPr>
          <p:cNvSpPr>
            <a:spLocks noGrp="1"/>
          </p:cNvSpPr>
          <p:nvPr>
            <p:ph idx="1"/>
          </p:nvPr>
        </p:nvSpPr>
        <p:spPr>
          <a:xfrm>
            <a:off x="1120232" y="2960206"/>
            <a:ext cx="4975768" cy="3483124"/>
          </a:xfrm>
        </p:spPr>
        <p:txBody>
          <a:bodyPr>
            <a:normAutofit/>
          </a:bodyPr>
          <a:lstStyle/>
          <a:p>
            <a:r>
              <a:rPr lang="en-US" sz="2400" b="0" i="0" dirty="0">
                <a:effectLst/>
                <a:highlight>
                  <a:srgbClr val="FFFFFF"/>
                </a:highlight>
              </a:rPr>
              <a:t>Jobs and occupations over time in a specific field. This is typically a goal based on strengths and abilities. A Career Pathway is the steps, like education, training, and work experience, you can take to reach your career goal. </a:t>
            </a:r>
            <a:endParaRPr lang="en-US" sz="2400" dirty="0">
              <a:highlight>
                <a:srgbClr val="FFFFFF"/>
              </a:highlight>
            </a:endParaRPr>
          </a:p>
          <a:p>
            <a:endParaRPr lang="en-US" sz="2400" dirty="0"/>
          </a:p>
        </p:txBody>
      </p:sp>
      <p:pic>
        <p:nvPicPr>
          <p:cNvPr id="7" name="Graphic 6" descr="Icon of a bullseye to represent reaching a goal.">
            <a:extLst>
              <a:ext uri="{FF2B5EF4-FFF2-40B4-BE49-F238E27FC236}">
                <a16:creationId xmlns:a16="http://schemas.microsoft.com/office/drawing/2014/main" id="{09736218-EBB2-C295-8DAE-D5EF18B85F6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270438" y="1143000"/>
            <a:ext cx="5143500" cy="5143500"/>
          </a:xfrm>
          <a:prstGeom prst="rect">
            <a:avLst/>
          </a:prstGeom>
        </p:spPr>
      </p:pic>
    </p:spTree>
    <p:extLst>
      <p:ext uri="{BB962C8B-B14F-4D97-AF65-F5344CB8AC3E}">
        <p14:creationId xmlns:p14="http://schemas.microsoft.com/office/powerpoint/2010/main" val="319247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780547-BEAE-65B7-F223-3BF2A4D28850}"/>
              </a:ext>
            </a:extLst>
          </p:cNvPr>
          <p:cNvSpPr>
            <a:spLocks noGrp="1"/>
          </p:cNvSpPr>
          <p:nvPr>
            <p:ph type="title"/>
          </p:nvPr>
        </p:nvSpPr>
        <p:spPr>
          <a:xfrm>
            <a:off x="1091204" y="1091868"/>
            <a:ext cx="4147804" cy="2042160"/>
          </a:xfrm>
        </p:spPr>
        <p:txBody>
          <a:bodyPr>
            <a:normAutofit/>
          </a:bodyPr>
          <a:lstStyle/>
          <a:p>
            <a:r>
              <a:rPr lang="en-US" sz="4000" b="1" i="0" dirty="0">
                <a:effectLst/>
                <a:highlight>
                  <a:srgbClr val="FFFFFF"/>
                </a:highlight>
              </a:rPr>
              <a:t>Abilities</a:t>
            </a:r>
            <a:endParaRPr lang="en-US" sz="4000" dirty="0"/>
          </a:p>
        </p:txBody>
      </p:sp>
      <p:cxnSp>
        <p:nvCxnSpPr>
          <p:cNvPr id="12" name="Straight Connector 11">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F92E930-9D9E-866E-E7B3-D8E373910EF0}"/>
              </a:ext>
            </a:extLst>
          </p:cNvPr>
          <p:cNvSpPr>
            <a:spLocks noGrp="1"/>
          </p:cNvSpPr>
          <p:nvPr>
            <p:ph idx="1"/>
          </p:nvPr>
        </p:nvSpPr>
        <p:spPr>
          <a:xfrm>
            <a:off x="1120232" y="3204755"/>
            <a:ext cx="4147804" cy="2966043"/>
          </a:xfrm>
        </p:spPr>
        <p:txBody>
          <a:bodyPr>
            <a:normAutofit/>
          </a:bodyPr>
          <a:lstStyle/>
          <a:p>
            <a:r>
              <a:rPr lang="en-US" sz="2400" b="0" i="0" dirty="0">
                <a:effectLst/>
                <a:highlight>
                  <a:srgbClr val="FFFFFF"/>
                </a:highlight>
              </a:rPr>
              <a:t>Natural talents or strengths you have. These are things you're naturally good at, like being creative, solving problems quickly, or working well in a team.</a:t>
            </a:r>
            <a:endParaRPr lang="en-US" sz="2400" dirty="0"/>
          </a:p>
        </p:txBody>
      </p:sp>
      <p:pic>
        <p:nvPicPr>
          <p:cNvPr id="7" name="Graphic 6" descr="Fingerprint icon">
            <a:extLst>
              <a:ext uri="{FF2B5EF4-FFF2-40B4-BE49-F238E27FC236}">
                <a16:creationId xmlns:a16="http://schemas.microsoft.com/office/drawing/2014/main" id="{12C8647A-1A54-633C-BAE1-1386527088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0438" y="1143000"/>
            <a:ext cx="5143500" cy="5143500"/>
          </a:xfrm>
          <a:prstGeom prst="rect">
            <a:avLst/>
          </a:prstGeom>
        </p:spPr>
      </p:pic>
    </p:spTree>
    <p:extLst>
      <p:ext uri="{BB962C8B-B14F-4D97-AF65-F5344CB8AC3E}">
        <p14:creationId xmlns:p14="http://schemas.microsoft.com/office/powerpoint/2010/main" val="175157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A3B168A7-66FE-4359-9866-CBB841A7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36430B-6D7C-C60B-96A3-88A1EB4C70FE}"/>
              </a:ext>
            </a:extLst>
          </p:cNvPr>
          <p:cNvSpPr>
            <a:spLocks noGrp="1"/>
          </p:cNvSpPr>
          <p:nvPr>
            <p:ph type="title"/>
          </p:nvPr>
        </p:nvSpPr>
        <p:spPr>
          <a:xfrm>
            <a:off x="1091204" y="1091868"/>
            <a:ext cx="4147804" cy="2042160"/>
          </a:xfrm>
        </p:spPr>
        <p:txBody>
          <a:bodyPr>
            <a:normAutofit/>
          </a:bodyPr>
          <a:lstStyle/>
          <a:p>
            <a:r>
              <a:rPr lang="en-US" sz="4000" dirty="0"/>
              <a:t>Job Requirements</a:t>
            </a:r>
          </a:p>
        </p:txBody>
      </p:sp>
      <p:cxnSp>
        <p:nvCxnSpPr>
          <p:cNvPr id="18" name="Straight Connector 17">
            <a:extLst>
              <a:ext uri="{FF2B5EF4-FFF2-40B4-BE49-F238E27FC236}">
                <a16:creationId xmlns:a16="http://schemas.microsoft.com/office/drawing/2014/main" id="{F0748755-DDBC-46D0-91EC-1212A8EE2B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800" y="1186344"/>
            <a:ext cx="804195" cy="0"/>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5C75D6A-F2BF-92E9-5E5D-BC4D61E94182}"/>
              </a:ext>
            </a:extLst>
          </p:cNvPr>
          <p:cNvSpPr>
            <a:spLocks noGrp="1"/>
          </p:cNvSpPr>
          <p:nvPr>
            <p:ph idx="1"/>
          </p:nvPr>
        </p:nvSpPr>
        <p:spPr>
          <a:xfrm>
            <a:off x="1120232" y="3204755"/>
            <a:ext cx="4147804" cy="2966043"/>
          </a:xfrm>
        </p:spPr>
        <p:txBody>
          <a:bodyPr>
            <a:normAutofit/>
          </a:bodyPr>
          <a:lstStyle/>
          <a:p>
            <a:r>
              <a:rPr lang="en-US" sz="2400" b="0" i="0" dirty="0">
                <a:effectLst/>
              </a:rPr>
              <a:t>The things needed for a job, which can include skills, education, physical abilities, or costs associated with getting that job.</a:t>
            </a:r>
            <a:endParaRPr lang="en-US" sz="2400" dirty="0"/>
          </a:p>
        </p:txBody>
      </p:sp>
      <p:pic>
        <p:nvPicPr>
          <p:cNvPr id="6" name="Graphic 5" descr="Checklist icon">
            <a:extLst>
              <a:ext uri="{FF2B5EF4-FFF2-40B4-BE49-F238E27FC236}">
                <a16:creationId xmlns:a16="http://schemas.microsoft.com/office/drawing/2014/main" id="{1D1BCEA1-76E8-95D2-83C1-BB91700952A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0438" y="1143000"/>
            <a:ext cx="5143500" cy="5143500"/>
          </a:xfrm>
          <a:prstGeom prst="rect">
            <a:avLst/>
          </a:prstGeom>
        </p:spPr>
      </p:pic>
    </p:spTree>
    <p:extLst>
      <p:ext uri="{BB962C8B-B14F-4D97-AF65-F5344CB8AC3E}">
        <p14:creationId xmlns:p14="http://schemas.microsoft.com/office/powerpoint/2010/main" val="3349200573"/>
      </p:ext>
    </p:extLst>
  </p:cSld>
  <p:clrMapOvr>
    <a:masterClrMapping/>
  </p:clrMapOvr>
</p:sld>
</file>

<file path=ppt/theme/theme1.xml><?xml version="1.0" encoding="utf-8"?>
<a:theme xmlns:a="http://schemas.openxmlformats.org/drawingml/2006/main" name="BjornVTI">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jornVTI" id="{D01443FD-65CF-4AEF-9B9D-4466C96F9785}" vid="{36EF4262-385E-40E6-B073-FB18FD98BF4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TaxCatchAll xmlns="5cf0b33e-1905-47e5-996b-0077f99af4d6" xsi:nil="true"/>
    <AccessibilityCheck xmlns="ee1c3404-7bb1-499b-a6cd-350a3abbcd46">ACC Complete</AccessibilityCheck>
    <WebTeamStatus xmlns="ee1c3404-7bb1-499b-a6cd-350a3abbcd46" xsi:nil="true"/>
    <URL xmlns="ee1c3404-7bb1-499b-a6cd-350a3abbcd4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A6198B2-4730-439E-883B-B70071562255}">
  <ds:schemaRefs>
    <ds:schemaRef ds:uri="http://schemas.openxmlformats.org/package/2006/metadata/core-properties"/>
    <ds:schemaRef ds:uri="http://purl.org/dc/terms/"/>
    <ds:schemaRef ds:uri="http://purl.org/dc/dcmitype/"/>
    <ds:schemaRef ds:uri="http://schemas.microsoft.com/office/2006/documentManagement/types"/>
    <ds:schemaRef ds:uri="ee1c3404-7bb1-499b-a6cd-350a3abbcd46"/>
    <ds:schemaRef ds:uri="http://schemas.microsoft.com/office/2006/metadata/properties"/>
    <ds:schemaRef ds:uri="5cf0b33e-1905-47e5-996b-0077f99af4d6"/>
    <ds:schemaRef ds:uri="http://schemas.microsoft.com/office/infopath/2007/PartnerControls"/>
    <ds:schemaRef ds:uri="http://www.w3.org/XML/1998/namespace"/>
    <ds:schemaRef ds:uri="http://purl.org/dc/elements/1.1/"/>
  </ds:schemaRefs>
</ds:datastoreItem>
</file>

<file path=customXml/itemProps2.xml><?xml version="1.0" encoding="utf-8"?>
<ds:datastoreItem xmlns:ds="http://schemas.openxmlformats.org/officeDocument/2006/customXml" ds:itemID="{5BE7A576-07DD-4FA8-8A8E-FE9D405783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1c3404-7bb1-499b-a6cd-350a3abbcd46"/>
    <ds:schemaRef ds:uri="5cf0b33e-1905-47e5-996b-0077f99af4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1FA1C2-518A-4D8A-B133-B98CAC51AB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72</TotalTime>
  <Words>626</Words>
  <Application>Microsoft Office PowerPoint</Application>
  <PresentationFormat>Widescreen</PresentationFormat>
  <Paragraphs>44</Paragraphs>
  <Slides>18</Slides>
  <Notes>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BjornVTI</vt:lpstr>
      <vt:lpstr>Note to Instructors</vt:lpstr>
      <vt:lpstr>Career Paths and Job Opportunities </vt:lpstr>
      <vt:lpstr>Education</vt:lpstr>
      <vt:lpstr>Industry Recognized Credential</vt:lpstr>
      <vt:lpstr>Skills</vt:lpstr>
      <vt:lpstr>Occupation</vt:lpstr>
      <vt:lpstr>Career</vt:lpstr>
      <vt:lpstr>Abilities</vt:lpstr>
      <vt:lpstr>Job Requirements</vt:lpstr>
      <vt:lpstr>Hourly Wage</vt:lpstr>
      <vt:lpstr>Salary</vt:lpstr>
      <vt:lpstr>Assistive Technology</vt:lpstr>
      <vt:lpstr>Entry Level Position</vt:lpstr>
      <vt:lpstr>In-Demand Careers</vt:lpstr>
      <vt:lpstr>Labor Market</vt:lpstr>
      <vt:lpstr>Non-Traditional Employment</vt:lpstr>
      <vt:lpstr>Apprenticeships</vt:lpstr>
      <vt:lpstr>Internships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Career Paths and Job Opportunities </dc:title>
  <dc:creator>Elizabeth Wietmarschen</dc:creator>
  <cp:lastModifiedBy>Alissa Otani-Cole</cp:lastModifiedBy>
  <cp:revision>43</cp:revision>
  <dcterms:created xsi:type="dcterms:W3CDTF">2024-08-05T13:30:31Z</dcterms:created>
  <dcterms:modified xsi:type="dcterms:W3CDTF">2025-07-03T19:09:07Z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