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5"/>
  </p:notesMasterIdLst>
  <p:sldIdLst>
    <p:sldId id="273" r:id="rId5"/>
    <p:sldId id="267" r:id="rId6"/>
    <p:sldId id="268" r:id="rId7"/>
    <p:sldId id="284" r:id="rId8"/>
    <p:sldId id="275" r:id="rId9"/>
    <p:sldId id="277" r:id="rId10"/>
    <p:sldId id="276" r:id="rId11"/>
    <p:sldId id="285" r:id="rId12"/>
    <p:sldId id="283" r:id="rId13"/>
    <p:sldId id="25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245EDD8-4342-3795-849C-06D9E3E4DEA4}" v="26" dt="2025-03-18T18:49:16.773"/>
    <p1510:client id="{B1FB856F-7559-1FAD-AC09-C0D295F1F3BE}" v="48" dt="2025-03-19T18:25:20.53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113"/>
    <p:restoredTop sz="84315"/>
  </p:normalViewPr>
  <p:slideViewPr>
    <p:cSldViewPr snapToGrid="0">
      <p:cViewPr varScale="1">
        <p:scale>
          <a:sx n="106" d="100"/>
          <a:sy n="106" d="100"/>
        </p:scale>
        <p:origin x="664"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6CD555-41FF-4E8D-878E-146EB3B98FB9}" type="datetimeFigureOut">
              <a:t>7/2/2025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9F0B29-A868-4355-81A3-28BBD6AC2F27}" type="slidenum">
              <a:t>‹#›</a:t>
            </a:fld>
            <a:endParaRPr lang="en-US"/>
          </a:p>
        </p:txBody>
      </p:sp>
    </p:spTree>
    <p:extLst>
      <p:ext uri="{BB962C8B-B14F-4D97-AF65-F5344CB8AC3E}">
        <p14:creationId xmlns:p14="http://schemas.microsoft.com/office/powerpoint/2010/main" val="15206949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FE9AC3-46E5-F204-CAED-FC65F84BAC4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CCE3C31-DAC1-F21A-372D-8E3D3EEC75B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071F77E-4A92-635F-ACB0-22FC1C7C77CB}"/>
              </a:ext>
            </a:extLst>
          </p:cNvPr>
          <p:cNvSpPr>
            <a:spLocks noGrp="1"/>
          </p:cNvSpPr>
          <p:nvPr>
            <p:ph type="body" idx="1"/>
          </p:nvPr>
        </p:nvSpPr>
        <p:spPr/>
        <p:txBody>
          <a:bodyPr/>
          <a:lstStyle/>
          <a:p>
            <a:endParaRPr lang="en-US" dirty="0">
              <a:ea typeface="Calibri"/>
              <a:cs typeface="Calibri"/>
            </a:endParaRPr>
          </a:p>
        </p:txBody>
      </p:sp>
      <p:sp>
        <p:nvSpPr>
          <p:cNvPr id="4" name="Slide Number Placeholder 3">
            <a:extLst>
              <a:ext uri="{FF2B5EF4-FFF2-40B4-BE49-F238E27FC236}">
                <a16:creationId xmlns:a16="http://schemas.microsoft.com/office/drawing/2014/main" id="{7DB1915D-185E-D42E-F1D0-F8D4665C1249}"/>
              </a:ext>
            </a:extLst>
          </p:cNvPr>
          <p:cNvSpPr>
            <a:spLocks noGrp="1"/>
          </p:cNvSpPr>
          <p:nvPr>
            <p:ph type="sldNum" sz="quarter" idx="5"/>
          </p:nvPr>
        </p:nvSpPr>
        <p:spPr/>
        <p:txBody>
          <a:bodyPr/>
          <a:lstStyle/>
          <a:p>
            <a:fld id="{D99F0B29-A868-4355-81A3-28BBD6AC2F27}" type="slidenum">
              <a:t>5</a:t>
            </a:fld>
            <a:endParaRPr lang="en-US"/>
          </a:p>
        </p:txBody>
      </p:sp>
    </p:spTree>
    <p:extLst>
      <p:ext uri="{BB962C8B-B14F-4D97-AF65-F5344CB8AC3E}">
        <p14:creationId xmlns:p14="http://schemas.microsoft.com/office/powerpoint/2010/main" val="28747698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1B1CB4-19FA-0B5A-802D-08730460810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F9A06B7-C53F-E4B6-CEFC-BB37EB47C2F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C131C62-94AE-6BB4-B869-D2412A59428D}"/>
              </a:ext>
            </a:extLst>
          </p:cNvPr>
          <p:cNvSpPr>
            <a:spLocks noGrp="1"/>
          </p:cNvSpPr>
          <p:nvPr>
            <p:ph type="body" idx="1"/>
          </p:nvPr>
        </p:nvSpPr>
        <p:spPr/>
        <p:txBody>
          <a:bodyPr/>
          <a:lstStyle/>
          <a:p>
            <a:r>
              <a:rPr lang="en-US" dirty="0">
                <a:ea typeface="Calibri"/>
                <a:cs typeface="Calibri"/>
              </a:rPr>
              <a:t>Instructor note: Since scholarships can come from many different places, it’s important for students to know that they will need to look and apply for scholarships if they want to receive them. </a:t>
            </a:r>
          </a:p>
          <a:p>
            <a:endParaRPr lang="en-US" dirty="0">
              <a:ea typeface="Calibri"/>
              <a:cs typeface="Calibri"/>
            </a:endParaRPr>
          </a:p>
          <a:p>
            <a:r>
              <a:rPr lang="en-US" dirty="0">
                <a:ea typeface="Calibri"/>
                <a:cs typeface="Calibri"/>
              </a:rPr>
              <a:t>Ask students: What might make you eligible for a scholarship? (possible answers: grades, volunteer service, sports, religious affiliation, club/organization membership, etc.)</a:t>
            </a:r>
          </a:p>
        </p:txBody>
      </p:sp>
      <p:sp>
        <p:nvSpPr>
          <p:cNvPr id="4" name="Slide Number Placeholder 3">
            <a:extLst>
              <a:ext uri="{FF2B5EF4-FFF2-40B4-BE49-F238E27FC236}">
                <a16:creationId xmlns:a16="http://schemas.microsoft.com/office/drawing/2014/main" id="{52F3B42F-9187-A11F-3121-79DAAA101B88}"/>
              </a:ext>
            </a:extLst>
          </p:cNvPr>
          <p:cNvSpPr>
            <a:spLocks noGrp="1"/>
          </p:cNvSpPr>
          <p:nvPr>
            <p:ph type="sldNum" sz="quarter" idx="5"/>
          </p:nvPr>
        </p:nvSpPr>
        <p:spPr/>
        <p:txBody>
          <a:bodyPr/>
          <a:lstStyle/>
          <a:p>
            <a:fld id="{D99F0B29-A868-4355-81A3-28BBD6AC2F27}" type="slidenum">
              <a:t>6</a:t>
            </a:fld>
            <a:endParaRPr lang="en-US"/>
          </a:p>
        </p:txBody>
      </p:sp>
    </p:spTree>
    <p:extLst>
      <p:ext uri="{BB962C8B-B14F-4D97-AF65-F5344CB8AC3E}">
        <p14:creationId xmlns:p14="http://schemas.microsoft.com/office/powerpoint/2010/main" val="35684183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6795BD-CD59-5862-5566-ED63E76BAE7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0F346C4-5575-CA87-B737-3522D55FB54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F85BF9D-D24F-C178-1622-050080579984}"/>
              </a:ext>
            </a:extLst>
          </p:cNvPr>
          <p:cNvSpPr>
            <a:spLocks noGrp="1"/>
          </p:cNvSpPr>
          <p:nvPr>
            <p:ph type="body" idx="1"/>
          </p:nvPr>
        </p:nvSpPr>
        <p:spPr/>
        <p:txBody>
          <a:bodyPr/>
          <a:lstStyle/>
          <a:p>
            <a:endParaRPr lang="en-US">
              <a:ea typeface="Calibri"/>
              <a:cs typeface="Calibri"/>
            </a:endParaRPr>
          </a:p>
        </p:txBody>
      </p:sp>
      <p:sp>
        <p:nvSpPr>
          <p:cNvPr id="4" name="Slide Number Placeholder 3">
            <a:extLst>
              <a:ext uri="{FF2B5EF4-FFF2-40B4-BE49-F238E27FC236}">
                <a16:creationId xmlns:a16="http://schemas.microsoft.com/office/drawing/2014/main" id="{E9015489-8044-6BF7-2EAE-3CBA561717BE}"/>
              </a:ext>
            </a:extLst>
          </p:cNvPr>
          <p:cNvSpPr>
            <a:spLocks noGrp="1"/>
          </p:cNvSpPr>
          <p:nvPr>
            <p:ph type="sldNum" sz="quarter" idx="5"/>
          </p:nvPr>
        </p:nvSpPr>
        <p:spPr/>
        <p:txBody>
          <a:bodyPr/>
          <a:lstStyle/>
          <a:p>
            <a:fld id="{D99F0B29-A868-4355-81A3-28BBD6AC2F27}" type="slidenum">
              <a:t>7</a:t>
            </a:fld>
            <a:endParaRPr lang="en-US"/>
          </a:p>
        </p:txBody>
      </p:sp>
    </p:spTree>
    <p:extLst>
      <p:ext uri="{BB962C8B-B14F-4D97-AF65-F5344CB8AC3E}">
        <p14:creationId xmlns:p14="http://schemas.microsoft.com/office/powerpoint/2010/main" val="23347508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55BDB7-004B-82CB-0FC8-86D77201A81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D4A23D2-E0FD-1BB7-A549-76011A8079B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9CD4F38-4224-E0B3-2DE1-A671AA3575DE}"/>
              </a:ext>
            </a:extLst>
          </p:cNvPr>
          <p:cNvSpPr>
            <a:spLocks noGrp="1"/>
          </p:cNvSpPr>
          <p:nvPr>
            <p:ph type="body" idx="1"/>
          </p:nvPr>
        </p:nvSpPr>
        <p:spPr/>
        <p:txBody>
          <a:bodyPr/>
          <a:lstStyle/>
          <a:p>
            <a:r>
              <a:rPr lang="en-US" dirty="0">
                <a:ea typeface="Calibri"/>
                <a:cs typeface="Calibri"/>
              </a:rPr>
              <a:t>https://</a:t>
            </a:r>
            <a:r>
              <a:rPr lang="en-US" dirty="0" err="1">
                <a:ea typeface="Calibri"/>
                <a:cs typeface="Calibri"/>
              </a:rPr>
              <a:t>highered.ohio.gov</a:t>
            </a:r>
            <a:r>
              <a:rPr lang="en-US" dirty="0">
                <a:ea typeface="Calibri"/>
                <a:cs typeface="Calibri"/>
              </a:rPr>
              <a:t>/themes/affordability/affordability</a:t>
            </a:r>
          </a:p>
        </p:txBody>
      </p:sp>
      <p:sp>
        <p:nvSpPr>
          <p:cNvPr id="4" name="Slide Number Placeholder 3">
            <a:extLst>
              <a:ext uri="{FF2B5EF4-FFF2-40B4-BE49-F238E27FC236}">
                <a16:creationId xmlns:a16="http://schemas.microsoft.com/office/drawing/2014/main" id="{F9812EF4-9BFC-0BC6-4545-E9B9E20D4AC5}"/>
              </a:ext>
            </a:extLst>
          </p:cNvPr>
          <p:cNvSpPr>
            <a:spLocks noGrp="1"/>
          </p:cNvSpPr>
          <p:nvPr>
            <p:ph type="sldNum" sz="quarter" idx="5"/>
          </p:nvPr>
        </p:nvSpPr>
        <p:spPr/>
        <p:txBody>
          <a:bodyPr/>
          <a:lstStyle/>
          <a:p>
            <a:fld id="{D99F0B29-A868-4355-81A3-28BBD6AC2F27}" type="slidenum">
              <a:t>8</a:t>
            </a:fld>
            <a:endParaRPr lang="en-US"/>
          </a:p>
        </p:txBody>
      </p:sp>
    </p:spTree>
    <p:extLst>
      <p:ext uri="{BB962C8B-B14F-4D97-AF65-F5344CB8AC3E}">
        <p14:creationId xmlns:p14="http://schemas.microsoft.com/office/powerpoint/2010/main" val="40655272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6795BD-CD59-5862-5566-ED63E76BAE7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0F346C4-5575-CA87-B737-3522D55FB54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F85BF9D-D24F-C178-1622-050080579984}"/>
              </a:ext>
            </a:extLst>
          </p:cNvPr>
          <p:cNvSpPr>
            <a:spLocks noGrp="1"/>
          </p:cNvSpPr>
          <p:nvPr>
            <p:ph type="body" idx="1"/>
          </p:nvPr>
        </p:nvSpPr>
        <p:spPr/>
        <p:txBody>
          <a:bodyPr/>
          <a:lstStyle/>
          <a:p>
            <a:r>
              <a:rPr lang="en-US" dirty="0">
                <a:ea typeface="Calibri"/>
                <a:cs typeface="Calibri"/>
              </a:rPr>
              <a:t>Prompt: What does ”with interest” mean?</a:t>
            </a:r>
          </a:p>
        </p:txBody>
      </p:sp>
      <p:sp>
        <p:nvSpPr>
          <p:cNvPr id="4" name="Slide Number Placeholder 3">
            <a:extLst>
              <a:ext uri="{FF2B5EF4-FFF2-40B4-BE49-F238E27FC236}">
                <a16:creationId xmlns:a16="http://schemas.microsoft.com/office/drawing/2014/main" id="{E9015489-8044-6BF7-2EAE-3CBA561717BE}"/>
              </a:ext>
            </a:extLst>
          </p:cNvPr>
          <p:cNvSpPr>
            <a:spLocks noGrp="1"/>
          </p:cNvSpPr>
          <p:nvPr>
            <p:ph type="sldNum" sz="quarter" idx="5"/>
          </p:nvPr>
        </p:nvSpPr>
        <p:spPr/>
        <p:txBody>
          <a:bodyPr/>
          <a:lstStyle/>
          <a:p>
            <a:fld id="{D99F0B29-A868-4355-81A3-28BBD6AC2F27}" type="slidenum">
              <a:t>9</a:t>
            </a:fld>
            <a:endParaRPr lang="en-US"/>
          </a:p>
        </p:txBody>
      </p:sp>
    </p:spTree>
    <p:extLst>
      <p:ext uri="{BB962C8B-B14F-4D97-AF65-F5344CB8AC3E}">
        <p14:creationId xmlns:p14="http://schemas.microsoft.com/office/powerpoint/2010/main" val="4343320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ea typeface="Calibri"/>
              <a:cs typeface="Calibri"/>
            </a:endParaRPr>
          </a:p>
        </p:txBody>
      </p:sp>
      <p:sp>
        <p:nvSpPr>
          <p:cNvPr id="4" name="Slide Number Placeholder 3"/>
          <p:cNvSpPr>
            <a:spLocks noGrp="1"/>
          </p:cNvSpPr>
          <p:nvPr>
            <p:ph type="sldNum" sz="quarter" idx="5"/>
          </p:nvPr>
        </p:nvSpPr>
        <p:spPr/>
        <p:txBody>
          <a:bodyPr/>
          <a:lstStyle/>
          <a:p>
            <a:fld id="{D99F0B29-A868-4355-81A3-28BBD6AC2F27}" type="slidenum">
              <a:t>10</a:t>
            </a:fld>
            <a:endParaRPr lang="en-US"/>
          </a:p>
        </p:txBody>
      </p:sp>
    </p:spTree>
    <p:extLst>
      <p:ext uri="{BB962C8B-B14F-4D97-AF65-F5344CB8AC3E}">
        <p14:creationId xmlns:p14="http://schemas.microsoft.com/office/powerpoint/2010/main" val="37632663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CEC937-0FB1-E3EE-1825-DCAE38D5BE1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619EA5B-24CC-796F-B5C1-5942288E098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CFA16DA-3B81-B86C-60B0-02C823B05D20}"/>
              </a:ext>
            </a:extLst>
          </p:cNvPr>
          <p:cNvSpPr>
            <a:spLocks noGrp="1"/>
          </p:cNvSpPr>
          <p:nvPr>
            <p:ph type="dt" sz="half" idx="10"/>
          </p:nvPr>
        </p:nvSpPr>
        <p:spPr/>
        <p:txBody>
          <a:bodyPr/>
          <a:lstStyle/>
          <a:p>
            <a:fld id="{52E52ED0-BE5B-C245-BA77-29ADD65D19BA}" type="datetimeFigureOut">
              <a:rPr lang="en-US" smtClean="0"/>
              <a:t>7/2/2025</a:t>
            </a:fld>
            <a:endParaRPr lang="en-US"/>
          </a:p>
        </p:txBody>
      </p:sp>
      <p:sp>
        <p:nvSpPr>
          <p:cNvPr id="5" name="Footer Placeholder 4">
            <a:extLst>
              <a:ext uri="{FF2B5EF4-FFF2-40B4-BE49-F238E27FC236}">
                <a16:creationId xmlns:a16="http://schemas.microsoft.com/office/drawing/2014/main" id="{6A0BBCB7-EEBC-C0E9-B21C-E998337D1C4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C8A4192-5823-8368-0DF9-7DC84F7066F9}"/>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9346725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AF54F-F1CC-1F6A-C369-71876ACF37F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0474718-93AE-D91D-21FF-B5B830A2C51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3282186-29F9-58A3-0ECC-8584E74E7EFD}"/>
              </a:ext>
            </a:extLst>
          </p:cNvPr>
          <p:cNvSpPr>
            <a:spLocks noGrp="1"/>
          </p:cNvSpPr>
          <p:nvPr>
            <p:ph type="dt" sz="half" idx="10"/>
          </p:nvPr>
        </p:nvSpPr>
        <p:spPr/>
        <p:txBody>
          <a:bodyPr/>
          <a:lstStyle/>
          <a:p>
            <a:fld id="{52E52ED0-BE5B-C245-BA77-29ADD65D19BA}" type="datetimeFigureOut">
              <a:rPr lang="en-US" smtClean="0"/>
              <a:t>7/2/2025</a:t>
            </a:fld>
            <a:endParaRPr lang="en-US"/>
          </a:p>
        </p:txBody>
      </p:sp>
      <p:sp>
        <p:nvSpPr>
          <p:cNvPr id="5" name="Footer Placeholder 4">
            <a:extLst>
              <a:ext uri="{FF2B5EF4-FFF2-40B4-BE49-F238E27FC236}">
                <a16:creationId xmlns:a16="http://schemas.microsoft.com/office/drawing/2014/main" id="{8146EB43-5A64-37E2-9FD3-05C5D0FF6A5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EC8A432-A716-55B9-18A0-A0D449A20818}"/>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2914364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E24C092-D278-9448-DDBE-7612245E7B8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5D07926-F27C-5BD4-C912-C269391CA48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AF244D-6E01-83E5-4341-31C53E5C6DCD}"/>
              </a:ext>
            </a:extLst>
          </p:cNvPr>
          <p:cNvSpPr>
            <a:spLocks noGrp="1"/>
          </p:cNvSpPr>
          <p:nvPr>
            <p:ph type="dt" sz="half" idx="10"/>
          </p:nvPr>
        </p:nvSpPr>
        <p:spPr/>
        <p:txBody>
          <a:bodyPr/>
          <a:lstStyle/>
          <a:p>
            <a:fld id="{52E52ED0-BE5B-C245-BA77-29ADD65D19BA}" type="datetimeFigureOut">
              <a:rPr lang="en-US" smtClean="0"/>
              <a:t>7/2/2025</a:t>
            </a:fld>
            <a:endParaRPr lang="en-US"/>
          </a:p>
        </p:txBody>
      </p:sp>
      <p:sp>
        <p:nvSpPr>
          <p:cNvPr id="5" name="Footer Placeholder 4">
            <a:extLst>
              <a:ext uri="{FF2B5EF4-FFF2-40B4-BE49-F238E27FC236}">
                <a16:creationId xmlns:a16="http://schemas.microsoft.com/office/drawing/2014/main" id="{E772648B-A41E-4850-89E5-3683AAAC170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033ABA-AF3D-416A-F395-3568C0EAA460}"/>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16969377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8240DE-09F6-6168-8D83-988617B54F4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D603644-4256-F325-875C-D9D9908F88A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3B5372C-A95C-7939-B796-FBDD5574E416}"/>
              </a:ext>
            </a:extLst>
          </p:cNvPr>
          <p:cNvSpPr>
            <a:spLocks noGrp="1"/>
          </p:cNvSpPr>
          <p:nvPr>
            <p:ph type="dt" sz="half" idx="10"/>
          </p:nvPr>
        </p:nvSpPr>
        <p:spPr/>
        <p:txBody>
          <a:bodyPr/>
          <a:lstStyle/>
          <a:p>
            <a:fld id="{52E52ED0-BE5B-C245-BA77-29ADD65D19BA}" type="datetimeFigureOut">
              <a:rPr lang="en-US" smtClean="0"/>
              <a:t>7/2/2025</a:t>
            </a:fld>
            <a:endParaRPr lang="en-US"/>
          </a:p>
        </p:txBody>
      </p:sp>
      <p:sp>
        <p:nvSpPr>
          <p:cNvPr id="5" name="Footer Placeholder 4">
            <a:extLst>
              <a:ext uri="{FF2B5EF4-FFF2-40B4-BE49-F238E27FC236}">
                <a16:creationId xmlns:a16="http://schemas.microsoft.com/office/drawing/2014/main" id="{5850BBE5-832E-CF58-FC9F-FD8E534171B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8E8CDD0-5D83-7BEA-F21F-4FA9F6ED4DFD}"/>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8203897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963792-D4B5-15CD-D04A-8B4D7278FE4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BA5ABDE-820E-7ECD-CE4F-451665B7ADC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D48A3ED-8F1C-1BE6-25D6-A8984554723E}"/>
              </a:ext>
            </a:extLst>
          </p:cNvPr>
          <p:cNvSpPr>
            <a:spLocks noGrp="1"/>
          </p:cNvSpPr>
          <p:nvPr>
            <p:ph type="dt" sz="half" idx="10"/>
          </p:nvPr>
        </p:nvSpPr>
        <p:spPr/>
        <p:txBody>
          <a:bodyPr/>
          <a:lstStyle/>
          <a:p>
            <a:fld id="{52E52ED0-BE5B-C245-BA77-29ADD65D19BA}" type="datetimeFigureOut">
              <a:rPr lang="en-US" smtClean="0"/>
              <a:t>7/2/2025</a:t>
            </a:fld>
            <a:endParaRPr lang="en-US"/>
          </a:p>
        </p:txBody>
      </p:sp>
      <p:sp>
        <p:nvSpPr>
          <p:cNvPr id="5" name="Footer Placeholder 4">
            <a:extLst>
              <a:ext uri="{FF2B5EF4-FFF2-40B4-BE49-F238E27FC236}">
                <a16:creationId xmlns:a16="http://schemas.microsoft.com/office/drawing/2014/main" id="{B338CB45-E554-2B06-181A-5E96736C09E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3229FFC-FF6D-4F64-C269-930049E54D59}"/>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12197090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14E244-B275-4514-747D-DE0D8E3C0D0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09711D3-5301-370E-8BA6-5C34FAF3060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B3762D6-88F7-A14C-3E24-B92154D7827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0590C15-7301-E2F1-899E-5454C16E3716}"/>
              </a:ext>
            </a:extLst>
          </p:cNvPr>
          <p:cNvSpPr>
            <a:spLocks noGrp="1"/>
          </p:cNvSpPr>
          <p:nvPr>
            <p:ph type="dt" sz="half" idx="10"/>
          </p:nvPr>
        </p:nvSpPr>
        <p:spPr/>
        <p:txBody>
          <a:bodyPr/>
          <a:lstStyle/>
          <a:p>
            <a:fld id="{52E52ED0-BE5B-C245-BA77-29ADD65D19BA}" type="datetimeFigureOut">
              <a:rPr lang="en-US" smtClean="0"/>
              <a:t>7/2/2025</a:t>
            </a:fld>
            <a:endParaRPr lang="en-US"/>
          </a:p>
        </p:txBody>
      </p:sp>
      <p:sp>
        <p:nvSpPr>
          <p:cNvPr id="6" name="Footer Placeholder 5">
            <a:extLst>
              <a:ext uri="{FF2B5EF4-FFF2-40B4-BE49-F238E27FC236}">
                <a16:creationId xmlns:a16="http://schemas.microsoft.com/office/drawing/2014/main" id="{9D77B00F-B0CE-5191-38AE-42CEF3F6DEC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782B9F7-1172-3573-3F89-3F9227A2AA79}"/>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13651493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EA7C5D-88E8-4699-A4DD-FF528FD14E6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C29E8F2-03D3-09F0-239C-65E3C32413B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25C3B2B-B203-ABBB-C179-E30C3DF05A3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A2D498D-47B9-ACF0-2AD0-D0C029E8D9E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A147CFF-0CC6-6FCF-909C-9C0694E2819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6085FAD-5B99-2910-472D-A7778E9D9DD3}"/>
              </a:ext>
            </a:extLst>
          </p:cNvPr>
          <p:cNvSpPr>
            <a:spLocks noGrp="1"/>
          </p:cNvSpPr>
          <p:nvPr>
            <p:ph type="dt" sz="half" idx="10"/>
          </p:nvPr>
        </p:nvSpPr>
        <p:spPr/>
        <p:txBody>
          <a:bodyPr/>
          <a:lstStyle/>
          <a:p>
            <a:fld id="{52E52ED0-BE5B-C245-BA77-29ADD65D19BA}" type="datetimeFigureOut">
              <a:rPr lang="en-US" smtClean="0"/>
              <a:t>7/2/2025</a:t>
            </a:fld>
            <a:endParaRPr lang="en-US"/>
          </a:p>
        </p:txBody>
      </p:sp>
      <p:sp>
        <p:nvSpPr>
          <p:cNvPr id="8" name="Footer Placeholder 7">
            <a:extLst>
              <a:ext uri="{FF2B5EF4-FFF2-40B4-BE49-F238E27FC236}">
                <a16:creationId xmlns:a16="http://schemas.microsoft.com/office/drawing/2014/main" id="{93FD3E9A-9934-DC7E-20C4-0239FE71A67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F1E4EA9-9074-5F60-41BB-1950E69B39B1}"/>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37302011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7D617B-B1C1-1DA0-481C-05FBDD3D0C6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22B72A2-700D-28AA-2F07-E2CED906267A}"/>
              </a:ext>
            </a:extLst>
          </p:cNvPr>
          <p:cNvSpPr>
            <a:spLocks noGrp="1"/>
          </p:cNvSpPr>
          <p:nvPr>
            <p:ph type="dt" sz="half" idx="10"/>
          </p:nvPr>
        </p:nvSpPr>
        <p:spPr/>
        <p:txBody>
          <a:bodyPr/>
          <a:lstStyle/>
          <a:p>
            <a:fld id="{52E52ED0-BE5B-C245-BA77-29ADD65D19BA}" type="datetimeFigureOut">
              <a:rPr lang="en-US" smtClean="0"/>
              <a:t>7/2/2025</a:t>
            </a:fld>
            <a:endParaRPr lang="en-US"/>
          </a:p>
        </p:txBody>
      </p:sp>
      <p:sp>
        <p:nvSpPr>
          <p:cNvPr id="4" name="Footer Placeholder 3">
            <a:extLst>
              <a:ext uri="{FF2B5EF4-FFF2-40B4-BE49-F238E27FC236}">
                <a16:creationId xmlns:a16="http://schemas.microsoft.com/office/drawing/2014/main" id="{F58EDAC0-1C2F-C95D-FA35-A1876215F90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1E2BF6D-1C71-08DD-A683-649353AF3D87}"/>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887404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C026432-C755-B4A8-83EB-FB91B9A2043C}"/>
              </a:ext>
            </a:extLst>
          </p:cNvPr>
          <p:cNvSpPr>
            <a:spLocks noGrp="1"/>
          </p:cNvSpPr>
          <p:nvPr>
            <p:ph type="dt" sz="half" idx="10"/>
          </p:nvPr>
        </p:nvSpPr>
        <p:spPr/>
        <p:txBody>
          <a:bodyPr/>
          <a:lstStyle/>
          <a:p>
            <a:fld id="{52E52ED0-BE5B-C245-BA77-29ADD65D19BA}" type="datetimeFigureOut">
              <a:rPr lang="en-US" smtClean="0"/>
              <a:t>7/2/2025</a:t>
            </a:fld>
            <a:endParaRPr lang="en-US"/>
          </a:p>
        </p:txBody>
      </p:sp>
      <p:sp>
        <p:nvSpPr>
          <p:cNvPr id="3" name="Footer Placeholder 2">
            <a:extLst>
              <a:ext uri="{FF2B5EF4-FFF2-40B4-BE49-F238E27FC236}">
                <a16:creationId xmlns:a16="http://schemas.microsoft.com/office/drawing/2014/main" id="{5A6FE15C-22B1-094B-F5AA-2DDE010DB20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740EB6A-8FA3-61DA-F65A-B92A30CAF778}"/>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30488301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D364C7-7F74-1327-5D5F-2DB1A463F3A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28FD171-F205-9C5E-12F4-BED5D0CD7E2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9C7D3D9-8C73-AF85-F32F-FB0E852141D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F85EF37-8996-B62E-A86A-93028D772749}"/>
              </a:ext>
            </a:extLst>
          </p:cNvPr>
          <p:cNvSpPr>
            <a:spLocks noGrp="1"/>
          </p:cNvSpPr>
          <p:nvPr>
            <p:ph type="dt" sz="half" idx="10"/>
          </p:nvPr>
        </p:nvSpPr>
        <p:spPr/>
        <p:txBody>
          <a:bodyPr/>
          <a:lstStyle/>
          <a:p>
            <a:fld id="{52E52ED0-BE5B-C245-BA77-29ADD65D19BA}" type="datetimeFigureOut">
              <a:rPr lang="en-US" smtClean="0"/>
              <a:t>7/2/2025</a:t>
            </a:fld>
            <a:endParaRPr lang="en-US"/>
          </a:p>
        </p:txBody>
      </p:sp>
      <p:sp>
        <p:nvSpPr>
          <p:cNvPr id="6" name="Footer Placeholder 5">
            <a:extLst>
              <a:ext uri="{FF2B5EF4-FFF2-40B4-BE49-F238E27FC236}">
                <a16:creationId xmlns:a16="http://schemas.microsoft.com/office/drawing/2014/main" id="{1A7D4856-5029-9D00-A8FC-931D5FA2BC9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31DE7F2-2906-326A-FB50-4548F498ACFE}"/>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32321225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BC94E9-83D6-B330-31FD-A044FF900A1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9B5D30C-5ED9-E804-15E3-1D2CAE1CD11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6D8A07FF-536F-7B0B-3C5E-1C9A53B97C4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BE1C598-A37A-4DB0-BE57-911A44583CBA}"/>
              </a:ext>
            </a:extLst>
          </p:cNvPr>
          <p:cNvSpPr>
            <a:spLocks noGrp="1"/>
          </p:cNvSpPr>
          <p:nvPr>
            <p:ph type="dt" sz="half" idx="10"/>
          </p:nvPr>
        </p:nvSpPr>
        <p:spPr/>
        <p:txBody>
          <a:bodyPr/>
          <a:lstStyle/>
          <a:p>
            <a:fld id="{52E52ED0-BE5B-C245-BA77-29ADD65D19BA}" type="datetimeFigureOut">
              <a:rPr lang="en-US" smtClean="0"/>
              <a:t>7/2/2025</a:t>
            </a:fld>
            <a:endParaRPr lang="en-US"/>
          </a:p>
        </p:txBody>
      </p:sp>
      <p:sp>
        <p:nvSpPr>
          <p:cNvPr id="6" name="Footer Placeholder 5">
            <a:extLst>
              <a:ext uri="{FF2B5EF4-FFF2-40B4-BE49-F238E27FC236}">
                <a16:creationId xmlns:a16="http://schemas.microsoft.com/office/drawing/2014/main" id="{4A6AF043-5858-1746-8AFB-3EEA2D74A4B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12BE84F-A581-2780-74EA-8875253E3FEB}"/>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13594870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0B36F4D-158B-0054-94B7-2DF4979B8B0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FDFFB52-68F5-6756-3F78-CF9B1313009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9AA5AC8-661A-1429-9BA8-DF099852C6F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2E52ED0-BE5B-C245-BA77-29ADD65D19BA}" type="datetimeFigureOut">
              <a:rPr lang="en-US" smtClean="0"/>
              <a:t>7/2/2025</a:t>
            </a:fld>
            <a:endParaRPr lang="en-US"/>
          </a:p>
        </p:txBody>
      </p:sp>
      <p:sp>
        <p:nvSpPr>
          <p:cNvPr id="5" name="Footer Placeholder 4">
            <a:extLst>
              <a:ext uri="{FF2B5EF4-FFF2-40B4-BE49-F238E27FC236}">
                <a16:creationId xmlns:a16="http://schemas.microsoft.com/office/drawing/2014/main" id="{2F93242D-19D1-0182-AED0-69FF6660377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3B6E8E97-A985-47ED-AD91-54D9045B73C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B4171E2-19B9-E247-A00C-FE0EB31DBBAE}" type="slidenum">
              <a:rPr lang="en-US" smtClean="0"/>
              <a:t>‹#›</a:t>
            </a:fld>
            <a:endParaRPr lang="en-US"/>
          </a:p>
        </p:txBody>
      </p:sp>
    </p:spTree>
    <p:extLst>
      <p:ext uri="{BB962C8B-B14F-4D97-AF65-F5344CB8AC3E}">
        <p14:creationId xmlns:p14="http://schemas.microsoft.com/office/powerpoint/2010/main" val="21012202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2.sv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sv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svg"/></Relationships>
</file>

<file path=ppt/slides/_rels/slide8.xml.rels><?xml version="1.0" encoding="UTF-8" standalone="yes"?>
<Relationships xmlns="http://schemas.openxmlformats.org/package/2006/relationships"><Relationship Id="rId3" Type="http://schemas.openxmlformats.org/officeDocument/2006/relationships/hyperlink" Target="https://highered.ohio.gov/themes/affordability/affordability"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1D9FD4-871E-AC97-2D53-673D0D0F279C}"/>
              </a:ext>
            </a:extLst>
          </p:cNvPr>
          <p:cNvSpPr>
            <a:spLocks noGrp="1"/>
          </p:cNvSpPr>
          <p:nvPr>
            <p:ph type="title"/>
          </p:nvPr>
        </p:nvSpPr>
        <p:spPr/>
        <p:txBody>
          <a:bodyPr/>
          <a:lstStyle/>
          <a:p>
            <a:r>
              <a:rPr lang="en-US"/>
              <a:t>Note to Instructors</a:t>
            </a:r>
          </a:p>
        </p:txBody>
      </p:sp>
      <p:sp>
        <p:nvSpPr>
          <p:cNvPr id="3" name="Content Placeholder 2">
            <a:extLst>
              <a:ext uri="{FF2B5EF4-FFF2-40B4-BE49-F238E27FC236}">
                <a16:creationId xmlns:a16="http://schemas.microsoft.com/office/drawing/2014/main" id="{A3ADA2AC-0C39-DA41-BF2C-B8071A3C56EF}"/>
              </a:ext>
            </a:extLst>
          </p:cNvPr>
          <p:cNvSpPr>
            <a:spLocks noGrp="1"/>
          </p:cNvSpPr>
          <p:nvPr>
            <p:ph idx="1"/>
          </p:nvPr>
        </p:nvSpPr>
        <p:spPr/>
        <p:txBody>
          <a:bodyPr/>
          <a:lstStyle/>
          <a:p>
            <a:pPr marL="0" indent="0">
              <a:buNone/>
            </a:pPr>
            <a:r>
              <a:rPr lang="en-US"/>
              <a:t>Each student has different foundational skills so some students may need more support or instruction than others, while others may need less. </a:t>
            </a:r>
          </a:p>
          <a:p>
            <a:pPr marL="0" indent="0">
              <a:buNone/>
            </a:pPr>
            <a:endParaRPr lang="en-US"/>
          </a:p>
          <a:p>
            <a:pPr marL="0" indent="0">
              <a:buNone/>
            </a:pPr>
            <a:r>
              <a:rPr lang="en-US"/>
              <a:t>Based on your students, you can choose which slides or information is best suited for them.</a:t>
            </a:r>
          </a:p>
        </p:txBody>
      </p:sp>
    </p:spTree>
    <p:extLst>
      <p:ext uri="{BB962C8B-B14F-4D97-AF65-F5344CB8AC3E}">
        <p14:creationId xmlns:p14="http://schemas.microsoft.com/office/powerpoint/2010/main" val="6053577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DEF07E-FCFD-F17C-B012-E78FBA586A80}"/>
              </a:ext>
            </a:extLst>
          </p:cNvPr>
          <p:cNvSpPr>
            <a:spLocks noGrp="1"/>
          </p:cNvSpPr>
          <p:nvPr>
            <p:ph type="title"/>
          </p:nvPr>
        </p:nvSpPr>
        <p:spPr>
          <a:xfrm>
            <a:off x="761840" y="1138266"/>
            <a:ext cx="5931178" cy="868954"/>
          </a:xfrm>
        </p:spPr>
        <p:txBody>
          <a:bodyPr anchor="t">
            <a:normAutofit/>
          </a:bodyPr>
          <a:lstStyle/>
          <a:p>
            <a:r>
              <a:rPr lang="en-US" sz="4800" b="1" dirty="0">
                <a:highlight>
                  <a:srgbClr val="FFFFFF"/>
                </a:highlight>
              </a:rPr>
              <a:t>Private Loans</a:t>
            </a:r>
            <a:endParaRPr lang="en-US" sz="4800" dirty="0"/>
          </a:p>
        </p:txBody>
      </p:sp>
      <p:cxnSp>
        <p:nvCxnSpPr>
          <p:cNvPr id="27" name="Straight Connector 26">
            <a:extLst>
              <a:ext uri="{FF2B5EF4-FFF2-40B4-BE49-F238E27FC236}">
                <a16:creationId xmlns:a16="http://schemas.microsoft.com/office/drawing/2014/main" id="{FC23E3B9-5ABF-58B3-E2B0-E9A5DAA900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79B3CEDE-CF02-F16C-6330-02D6FC5DC164}"/>
              </a:ext>
            </a:extLst>
          </p:cNvPr>
          <p:cNvSpPr>
            <a:spLocks noGrp="1"/>
          </p:cNvSpPr>
          <p:nvPr>
            <p:ph idx="1"/>
          </p:nvPr>
        </p:nvSpPr>
        <p:spPr>
          <a:xfrm>
            <a:off x="761839" y="2274339"/>
            <a:ext cx="6330337" cy="4583661"/>
          </a:xfrm>
        </p:spPr>
        <p:txBody>
          <a:bodyPr vert="horz" lIns="91440" tIns="45720" rIns="91440" bIns="45720" rtlCol="0" anchor="t">
            <a:normAutofit/>
          </a:bodyPr>
          <a:lstStyle/>
          <a:p>
            <a:pPr marL="0" indent="0">
              <a:buNone/>
            </a:pPr>
            <a:r>
              <a:rPr lang="en-US">
                <a:highlight>
                  <a:srgbClr val="FFFFFF"/>
                </a:highlight>
              </a:rPr>
              <a:t>A type of aid provided by </a:t>
            </a:r>
            <a:r>
              <a:rPr lang="en-US" dirty="0">
                <a:highlight>
                  <a:srgbClr val="FFFFFF"/>
                </a:highlight>
              </a:rPr>
              <a:t>a lender such as a bank.</a:t>
            </a:r>
          </a:p>
          <a:p>
            <a:pPr marL="0" indent="0">
              <a:buNone/>
            </a:pPr>
            <a:endParaRPr lang="en-US" b="0" i="0" dirty="0">
              <a:effectLst/>
              <a:highlight>
                <a:srgbClr val="FFFFFF"/>
              </a:highlight>
            </a:endParaRPr>
          </a:p>
          <a:p>
            <a:pPr marL="0" indent="0">
              <a:buNone/>
            </a:pPr>
            <a:r>
              <a:rPr lang="en-US" dirty="0">
                <a:highlight>
                  <a:srgbClr val="FFFFFF"/>
                </a:highlight>
                <a:ea typeface="Calibri"/>
                <a:cs typeface="Calibri"/>
              </a:rPr>
              <a:t>A loan is money you borrow and must pay back with interest. </a:t>
            </a:r>
          </a:p>
          <a:p>
            <a:pPr marL="0" indent="0">
              <a:buNone/>
            </a:pPr>
            <a:endParaRPr lang="en-US" b="0" i="0" dirty="0">
              <a:effectLst/>
              <a:highlight>
                <a:srgbClr val="FFFFFF"/>
              </a:highlight>
              <a:ea typeface="Calibri"/>
              <a:cs typeface="Calibri"/>
            </a:endParaRPr>
          </a:p>
          <a:p>
            <a:pPr marL="0" indent="0">
              <a:buNone/>
            </a:pPr>
            <a:r>
              <a:rPr lang="en-US" dirty="0">
                <a:highlight>
                  <a:srgbClr val="FFFFFF"/>
                </a:highlight>
                <a:ea typeface="Calibri"/>
                <a:cs typeface="Calibri"/>
              </a:rPr>
              <a:t>Private loans usually have higher interest </a:t>
            </a:r>
            <a:r>
              <a:rPr lang="en-US">
                <a:highlight>
                  <a:srgbClr val="FFFFFF"/>
                </a:highlight>
                <a:ea typeface="Calibri"/>
                <a:cs typeface="Calibri"/>
              </a:rPr>
              <a:t>rates</a:t>
            </a:r>
            <a:r>
              <a:rPr lang="en-US" dirty="0">
                <a:highlight>
                  <a:srgbClr val="FFFFFF"/>
                </a:highlight>
                <a:ea typeface="Calibri"/>
                <a:cs typeface="Calibri"/>
              </a:rPr>
              <a:t> and less flexible payment plans than federal loans.</a:t>
            </a:r>
            <a:endParaRPr lang="en-US" b="0" i="0" dirty="0">
              <a:effectLst/>
              <a:highlight>
                <a:srgbClr val="FFFFFF"/>
              </a:highlight>
              <a:ea typeface="Calibri"/>
              <a:cs typeface="Calibri"/>
            </a:endParaRPr>
          </a:p>
          <a:p>
            <a:pPr marL="0" indent="0">
              <a:buNone/>
            </a:pPr>
            <a:endParaRPr lang="en-US" b="0" i="0" dirty="0">
              <a:effectLst/>
              <a:highlight>
                <a:srgbClr val="FFFFFF"/>
              </a:highlight>
            </a:endParaRPr>
          </a:p>
        </p:txBody>
      </p:sp>
      <p:pic>
        <p:nvPicPr>
          <p:cNvPr id="6" name="Picture 5" descr="Icon of a bag of money with a percent sign on it to represent the concept of interest rates.">
            <a:extLst>
              <a:ext uri="{FF2B5EF4-FFF2-40B4-BE49-F238E27FC236}">
                <a16:creationId xmlns:a16="http://schemas.microsoft.com/office/drawing/2014/main" id="{DDC936F4-C42E-9ADA-39B8-E04B66FEF32C}"/>
              </a:ext>
              <a:ext uri="{C183D7F6-B498-43B3-948B-1728B52AA6E4}">
                <adec:decorative xmlns:adec="http://schemas.microsoft.com/office/drawing/2017/decorative" val="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609940" y="770952"/>
            <a:ext cx="5316095" cy="5316095"/>
          </a:xfrm>
          <a:prstGeom prst="rect">
            <a:avLst/>
          </a:prstGeom>
        </p:spPr>
      </p:pic>
    </p:spTree>
    <p:extLst>
      <p:ext uri="{BB962C8B-B14F-4D97-AF65-F5344CB8AC3E}">
        <p14:creationId xmlns:p14="http://schemas.microsoft.com/office/powerpoint/2010/main" val="29135157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FA4BD7-3249-255B-1E95-AD1C0837830F}"/>
              </a:ext>
            </a:extLst>
          </p:cNvPr>
          <p:cNvSpPr>
            <a:spLocks noGrp="1"/>
          </p:cNvSpPr>
          <p:nvPr>
            <p:ph type="ctrTitle"/>
          </p:nvPr>
        </p:nvSpPr>
        <p:spPr>
          <a:xfrm>
            <a:off x="1524000" y="1041400"/>
            <a:ext cx="9144000" cy="2387600"/>
          </a:xfrm>
        </p:spPr>
        <p:txBody>
          <a:bodyPr/>
          <a:lstStyle/>
          <a:p>
            <a:r>
              <a:rPr lang="en-US" b="1" dirty="0">
                <a:solidFill>
                  <a:srgbClr val="364152"/>
                </a:solidFill>
                <a:highlight>
                  <a:srgbClr val="FFFFFF"/>
                </a:highlight>
                <a:latin typeface="Calibri"/>
                <a:ea typeface="Calibri"/>
                <a:cs typeface="Calibri"/>
              </a:rPr>
              <a:t>Common Types of Financial Aid</a:t>
            </a:r>
          </a:p>
        </p:txBody>
      </p:sp>
      <p:sp>
        <p:nvSpPr>
          <p:cNvPr id="3" name="Subtitle 2">
            <a:extLst>
              <a:ext uri="{FF2B5EF4-FFF2-40B4-BE49-F238E27FC236}">
                <a16:creationId xmlns:a16="http://schemas.microsoft.com/office/drawing/2014/main" id="{567C0DC8-E93F-B0CD-AB63-CC4A1CBB2A29}"/>
              </a:ext>
            </a:extLst>
          </p:cNvPr>
          <p:cNvSpPr>
            <a:spLocks noGrp="1"/>
          </p:cNvSpPr>
          <p:nvPr>
            <p:ph type="subTitle" idx="1"/>
          </p:nvPr>
        </p:nvSpPr>
        <p:spPr/>
        <p:txBody>
          <a:bodyPr vert="horz" lIns="91440" tIns="45720" rIns="91440" bIns="45720" rtlCol="0" anchor="t">
            <a:normAutofit/>
          </a:bodyPr>
          <a:lstStyle/>
          <a:p>
            <a:r>
              <a:rPr lang="en-US" dirty="0"/>
              <a:t>Pre-Employment Transition Services</a:t>
            </a:r>
          </a:p>
          <a:p>
            <a:r>
              <a:rPr lang="en-US" dirty="0"/>
              <a:t>Counseling on Postsecondary</a:t>
            </a:r>
            <a:endParaRPr lang="en-US" dirty="0">
              <a:ea typeface="Calibri"/>
              <a:cs typeface="Calibri"/>
            </a:endParaRPr>
          </a:p>
          <a:p>
            <a:r>
              <a:rPr lang="en-US">
                <a:ea typeface="+mn-lt"/>
                <a:cs typeface="+mn-lt"/>
              </a:rPr>
              <a:t>Understanding Costs and Financial Options for Postsecondary Education</a:t>
            </a:r>
            <a:endParaRPr lang="en-US">
              <a:ea typeface="Calibri"/>
              <a:cs typeface="Calibri"/>
            </a:endParaRPr>
          </a:p>
        </p:txBody>
      </p:sp>
    </p:spTree>
    <p:extLst>
      <p:ext uri="{BB962C8B-B14F-4D97-AF65-F5344CB8AC3E}">
        <p14:creationId xmlns:p14="http://schemas.microsoft.com/office/powerpoint/2010/main" val="42374560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5DB641-34B3-16BE-FD2B-990950B89CF0}"/>
              </a:ext>
            </a:extLst>
          </p:cNvPr>
          <p:cNvSpPr>
            <a:spLocks noGrp="1"/>
          </p:cNvSpPr>
          <p:nvPr>
            <p:ph type="title"/>
          </p:nvPr>
        </p:nvSpPr>
        <p:spPr>
          <a:xfrm>
            <a:off x="838200" y="693372"/>
            <a:ext cx="10515600" cy="1325563"/>
          </a:xfrm>
        </p:spPr>
        <p:txBody>
          <a:bodyPr>
            <a:normAutofit/>
          </a:bodyPr>
          <a:lstStyle/>
          <a:p>
            <a:r>
              <a:rPr lang="en-US" sz="5400" b="1" i="0" dirty="0">
                <a:solidFill>
                  <a:srgbClr val="364152"/>
                </a:solidFill>
                <a:effectLst/>
                <a:highlight>
                  <a:srgbClr val="FFFFFF"/>
                </a:highlight>
              </a:rPr>
              <a:t>What is Financial Aid?</a:t>
            </a:r>
            <a:endParaRPr lang="en-US" sz="5400" dirty="0"/>
          </a:p>
        </p:txBody>
      </p:sp>
      <p:sp>
        <p:nvSpPr>
          <p:cNvPr id="3" name="Content Placeholder 2">
            <a:extLst>
              <a:ext uri="{FF2B5EF4-FFF2-40B4-BE49-F238E27FC236}">
                <a16:creationId xmlns:a16="http://schemas.microsoft.com/office/drawing/2014/main" id="{14A7F5DD-2D88-CF59-3BDB-19389CB7380E}"/>
              </a:ext>
            </a:extLst>
          </p:cNvPr>
          <p:cNvSpPr>
            <a:spLocks noGrp="1"/>
          </p:cNvSpPr>
          <p:nvPr>
            <p:ph idx="1"/>
          </p:nvPr>
        </p:nvSpPr>
        <p:spPr>
          <a:xfrm>
            <a:off x="838200" y="2341440"/>
            <a:ext cx="9958754" cy="4351338"/>
          </a:xfrm>
        </p:spPr>
        <p:txBody>
          <a:bodyPr>
            <a:noAutofit/>
          </a:bodyPr>
          <a:lstStyle/>
          <a:p>
            <a:pPr marL="0" indent="0">
              <a:spcAft>
                <a:spcPts val="1800"/>
              </a:spcAft>
              <a:buNone/>
            </a:pPr>
            <a:r>
              <a:rPr lang="en-US" dirty="0"/>
              <a:t>Financial aid is money to help pay for postsecondary education. ‘Postsecondary’ means training or education after you complete high school.</a:t>
            </a:r>
          </a:p>
          <a:p>
            <a:pPr marL="0" indent="0">
              <a:spcAft>
                <a:spcPts val="1800"/>
              </a:spcAft>
              <a:buNone/>
            </a:pPr>
            <a:r>
              <a:rPr lang="en-US" dirty="0"/>
              <a:t>There are several common ways to pay for postsecondary education. Many students use more than one type of aid to cover the cost. Each person’s situation is different, so it is important to understand your options and choose types of aid that will best fit your budget and future goals.</a:t>
            </a:r>
          </a:p>
        </p:txBody>
      </p:sp>
    </p:spTree>
    <p:extLst>
      <p:ext uri="{BB962C8B-B14F-4D97-AF65-F5344CB8AC3E}">
        <p14:creationId xmlns:p14="http://schemas.microsoft.com/office/powerpoint/2010/main" val="41176049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9FC02C-3DBE-4196-5FAC-ACEB8A97C44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1F1DD4D-96C5-8007-B241-3C2321A45E88}"/>
              </a:ext>
            </a:extLst>
          </p:cNvPr>
          <p:cNvSpPr>
            <a:spLocks noGrp="1"/>
          </p:cNvSpPr>
          <p:nvPr>
            <p:ph type="title"/>
          </p:nvPr>
        </p:nvSpPr>
        <p:spPr>
          <a:xfrm>
            <a:off x="838200" y="693372"/>
            <a:ext cx="10515600" cy="1325563"/>
          </a:xfrm>
        </p:spPr>
        <p:txBody>
          <a:bodyPr>
            <a:normAutofit/>
          </a:bodyPr>
          <a:lstStyle/>
          <a:p>
            <a:r>
              <a:rPr lang="en-US" sz="5400" b="1" i="0" dirty="0">
                <a:solidFill>
                  <a:srgbClr val="364152"/>
                </a:solidFill>
                <a:effectLst/>
                <a:highlight>
                  <a:srgbClr val="FFFFFF"/>
                </a:highlight>
              </a:rPr>
              <a:t>How Can I Get Financial Aid?</a:t>
            </a:r>
            <a:endParaRPr lang="en-US" sz="5400" dirty="0"/>
          </a:p>
        </p:txBody>
      </p:sp>
      <p:sp>
        <p:nvSpPr>
          <p:cNvPr id="3" name="Content Placeholder 2">
            <a:extLst>
              <a:ext uri="{FF2B5EF4-FFF2-40B4-BE49-F238E27FC236}">
                <a16:creationId xmlns:a16="http://schemas.microsoft.com/office/drawing/2014/main" id="{B07360E8-2567-79A8-DD03-CEB7E33728C0}"/>
              </a:ext>
            </a:extLst>
          </p:cNvPr>
          <p:cNvSpPr>
            <a:spLocks noGrp="1"/>
          </p:cNvSpPr>
          <p:nvPr>
            <p:ph idx="1"/>
          </p:nvPr>
        </p:nvSpPr>
        <p:spPr>
          <a:xfrm>
            <a:off x="838200" y="1809345"/>
            <a:ext cx="9958754" cy="4883433"/>
          </a:xfrm>
        </p:spPr>
        <p:txBody>
          <a:bodyPr>
            <a:noAutofit/>
          </a:bodyPr>
          <a:lstStyle/>
          <a:p>
            <a:pPr marL="0" indent="0">
              <a:spcAft>
                <a:spcPts val="1800"/>
              </a:spcAft>
              <a:buNone/>
            </a:pPr>
            <a:r>
              <a:rPr lang="en-US" dirty="0"/>
              <a:t>The first step to getting financial aid usually is completing the Free Application for Federal Student Aid (FAFSA). The FAFSA is an online form that asks for information about your household income and finances. You will need to submit a new FAFSA for each year you are enrolled in postsecondary education.</a:t>
            </a:r>
          </a:p>
          <a:p>
            <a:pPr marL="0" indent="0">
              <a:spcAft>
                <a:spcPts val="1800"/>
              </a:spcAft>
              <a:buNone/>
            </a:pPr>
            <a:r>
              <a:rPr lang="en-US" dirty="0"/>
              <a:t>The deadline to submit the FAFSA for each academic year is June 30</a:t>
            </a:r>
            <a:r>
              <a:rPr lang="en-US" baseline="30000" dirty="0"/>
              <a:t>th</a:t>
            </a:r>
            <a:r>
              <a:rPr lang="en-US" dirty="0"/>
              <a:t>, but you should apply as soon as you know you need aid. Some types of aid are limited, and you could miss out if you apply later.</a:t>
            </a:r>
          </a:p>
          <a:p>
            <a:pPr marL="0" indent="0">
              <a:spcAft>
                <a:spcPts val="1800"/>
              </a:spcAft>
              <a:buNone/>
            </a:pPr>
            <a:r>
              <a:rPr lang="en-US" dirty="0"/>
              <a:t>Many students need help filling out the FAFSA. You can ask a family member, guidance counselor, or other trusted adult to help you.</a:t>
            </a:r>
          </a:p>
        </p:txBody>
      </p:sp>
    </p:spTree>
    <p:extLst>
      <p:ext uri="{BB962C8B-B14F-4D97-AF65-F5344CB8AC3E}">
        <p14:creationId xmlns:p14="http://schemas.microsoft.com/office/powerpoint/2010/main" val="16493990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6D8181E-0E36-852D-4A71-2765F67CAA3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C73CC1D-B8A6-C656-DA85-CA2E9AE3C2CA}"/>
              </a:ext>
            </a:extLst>
          </p:cNvPr>
          <p:cNvSpPr>
            <a:spLocks noGrp="1"/>
          </p:cNvSpPr>
          <p:nvPr>
            <p:ph type="title"/>
          </p:nvPr>
        </p:nvSpPr>
        <p:spPr>
          <a:xfrm>
            <a:off x="761840" y="1138266"/>
            <a:ext cx="4544762" cy="868954"/>
          </a:xfrm>
        </p:spPr>
        <p:txBody>
          <a:bodyPr anchor="t">
            <a:normAutofit/>
          </a:bodyPr>
          <a:lstStyle/>
          <a:p>
            <a:r>
              <a:rPr lang="en-US" sz="4800" b="1" dirty="0">
                <a:highlight>
                  <a:srgbClr val="FFFFFF"/>
                </a:highlight>
              </a:rPr>
              <a:t>Grants</a:t>
            </a:r>
            <a:endParaRPr lang="en-US" sz="4800" dirty="0"/>
          </a:p>
        </p:txBody>
      </p:sp>
      <p:cxnSp>
        <p:nvCxnSpPr>
          <p:cNvPr id="27" name="Straight Connector 26">
            <a:extLst>
              <a:ext uri="{FF2B5EF4-FFF2-40B4-BE49-F238E27FC236}">
                <a16:creationId xmlns:a16="http://schemas.microsoft.com/office/drawing/2014/main" id="{A75E3D46-CD27-7317-DAED-BFEB09CF84F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F4AA0AB3-F3AF-30CC-00E1-9F4BA9D34FAD}"/>
              </a:ext>
            </a:extLst>
          </p:cNvPr>
          <p:cNvSpPr>
            <a:spLocks noGrp="1"/>
          </p:cNvSpPr>
          <p:nvPr>
            <p:ph idx="1"/>
          </p:nvPr>
        </p:nvSpPr>
        <p:spPr>
          <a:xfrm>
            <a:off x="761840" y="2007220"/>
            <a:ext cx="5511369" cy="4347747"/>
          </a:xfrm>
        </p:spPr>
        <p:txBody>
          <a:bodyPr vert="horz" lIns="91440" tIns="45720" rIns="91440" bIns="45720" rtlCol="0" anchor="t">
            <a:normAutofit/>
          </a:bodyPr>
          <a:lstStyle/>
          <a:p>
            <a:pPr marL="0" indent="0">
              <a:buNone/>
            </a:pPr>
            <a:r>
              <a:rPr lang="en-US" dirty="0">
                <a:highlight>
                  <a:srgbClr val="FFFFFF"/>
                </a:highlight>
                <a:ea typeface="+mn-lt"/>
                <a:cs typeface="+mn-lt"/>
              </a:rPr>
              <a:t>A type of aid provided by the state or federal government. Most grants are awarded to students with the highest financial need.</a:t>
            </a:r>
          </a:p>
          <a:p>
            <a:pPr marL="0" indent="0">
              <a:buNone/>
            </a:pPr>
            <a:endParaRPr lang="en-US" dirty="0">
              <a:highlight>
                <a:srgbClr val="FFFFFF"/>
              </a:highlight>
              <a:ea typeface="+mn-lt"/>
              <a:cs typeface="+mn-lt"/>
            </a:endParaRPr>
          </a:p>
          <a:p>
            <a:pPr marL="0" indent="0">
              <a:buNone/>
            </a:pPr>
            <a:r>
              <a:rPr lang="en-US" dirty="0">
                <a:highlight>
                  <a:srgbClr val="FFFFFF"/>
                </a:highlight>
                <a:ea typeface="+mn-lt"/>
                <a:cs typeface="+mn-lt"/>
              </a:rPr>
              <a:t>You do not usually need to repay a grant.</a:t>
            </a:r>
            <a:endParaRPr lang="en-US" dirty="0"/>
          </a:p>
        </p:txBody>
      </p:sp>
      <p:pic>
        <p:nvPicPr>
          <p:cNvPr id="4" name="Graphic 3" descr="Icon of hand giving dollar to another hand to represent giving money.">
            <a:extLst>
              <a:ext uri="{FF2B5EF4-FFF2-40B4-BE49-F238E27FC236}">
                <a16:creationId xmlns:a16="http://schemas.microsoft.com/office/drawing/2014/main" id="{C99E3149-E402-D1F5-F7DB-B1F1AAEE9F0F}"/>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658620" y="1138417"/>
            <a:ext cx="4793151" cy="4793151"/>
          </a:xfrm>
          <a:prstGeom prst="rect">
            <a:avLst/>
          </a:prstGeom>
        </p:spPr>
      </p:pic>
    </p:spTree>
    <p:extLst>
      <p:ext uri="{BB962C8B-B14F-4D97-AF65-F5344CB8AC3E}">
        <p14:creationId xmlns:p14="http://schemas.microsoft.com/office/powerpoint/2010/main" val="2716979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34F2E0D-912F-2844-E34C-B9E9488201A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8AFB2F2-22C9-E9BD-7B02-740F88886AAC}"/>
              </a:ext>
            </a:extLst>
          </p:cNvPr>
          <p:cNvSpPr>
            <a:spLocks noGrp="1"/>
          </p:cNvSpPr>
          <p:nvPr>
            <p:ph type="title"/>
          </p:nvPr>
        </p:nvSpPr>
        <p:spPr>
          <a:xfrm>
            <a:off x="761840" y="1138266"/>
            <a:ext cx="4841095" cy="868954"/>
          </a:xfrm>
        </p:spPr>
        <p:txBody>
          <a:bodyPr anchor="t">
            <a:normAutofit/>
          </a:bodyPr>
          <a:lstStyle/>
          <a:p>
            <a:r>
              <a:rPr lang="en-US" sz="4800" b="1" dirty="0">
                <a:highlight>
                  <a:srgbClr val="FFFFFF"/>
                </a:highlight>
              </a:rPr>
              <a:t>Scholarships</a:t>
            </a:r>
            <a:endParaRPr lang="en-US" sz="4800" dirty="0"/>
          </a:p>
        </p:txBody>
      </p:sp>
      <p:cxnSp>
        <p:nvCxnSpPr>
          <p:cNvPr id="27" name="Straight Connector 26">
            <a:extLst>
              <a:ext uri="{FF2B5EF4-FFF2-40B4-BE49-F238E27FC236}">
                <a16:creationId xmlns:a16="http://schemas.microsoft.com/office/drawing/2014/main" id="{A1A45C6A-7D20-8CCB-842E-8EFC4BF311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6BB1F5D3-8151-BFF3-53D2-0220FC0EF22E}"/>
              </a:ext>
            </a:extLst>
          </p:cNvPr>
          <p:cNvSpPr>
            <a:spLocks noGrp="1"/>
          </p:cNvSpPr>
          <p:nvPr>
            <p:ph idx="1"/>
          </p:nvPr>
        </p:nvSpPr>
        <p:spPr>
          <a:xfrm>
            <a:off x="761840" y="2007220"/>
            <a:ext cx="6028066" cy="4617969"/>
          </a:xfrm>
        </p:spPr>
        <p:txBody>
          <a:bodyPr vert="horz" lIns="91440" tIns="45720" rIns="91440" bIns="45720" rtlCol="0" anchor="t">
            <a:normAutofit/>
          </a:bodyPr>
          <a:lstStyle/>
          <a:p>
            <a:pPr marL="0" indent="0">
              <a:buNone/>
            </a:pPr>
            <a:r>
              <a:rPr lang="en-US" dirty="0">
                <a:highlight>
                  <a:srgbClr val="FFFFFF"/>
                </a:highlight>
                <a:ea typeface="+mn-lt"/>
                <a:cs typeface="+mn-lt"/>
              </a:rPr>
              <a:t>Scholarships are a type of aid provided by schools, employers, organizations, or individuals. </a:t>
            </a:r>
          </a:p>
          <a:p>
            <a:pPr marL="0" indent="0">
              <a:buNone/>
            </a:pPr>
            <a:r>
              <a:rPr lang="en-US" dirty="0">
                <a:highlight>
                  <a:srgbClr val="FFFFFF"/>
                </a:highlight>
                <a:ea typeface="+mn-lt"/>
                <a:cs typeface="+mn-lt"/>
              </a:rPr>
              <a:t>There are many types of scholarships. Each one has different eligibility requirements. You may be able to get a scholarship based on your grades, achievements, special talents, or membership in a community.</a:t>
            </a:r>
            <a:endParaRPr lang="en-US" dirty="0"/>
          </a:p>
          <a:p>
            <a:pPr marL="0" indent="0">
              <a:buNone/>
            </a:pPr>
            <a:r>
              <a:rPr lang="en-US" b="0" i="0" dirty="0">
                <a:effectLst/>
                <a:highlight>
                  <a:srgbClr val="FFFFFF"/>
                </a:highlight>
              </a:rPr>
              <a:t>A scholarship does not need to be repaid.</a:t>
            </a:r>
          </a:p>
          <a:p>
            <a:pPr marL="0" indent="0">
              <a:buNone/>
            </a:pPr>
            <a:endParaRPr lang="en-US" dirty="0">
              <a:highlight>
                <a:srgbClr val="FFFFFF"/>
              </a:highlight>
            </a:endParaRPr>
          </a:p>
        </p:txBody>
      </p:sp>
      <p:pic>
        <p:nvPicPr>
          <p:cNvPr id="8" name="Picture 5" descr="Icon of a rolled paper wrapped with a ribbon.">
            <a:extLst>
              <a:ext uri="{FF2B5EF4-FFF2-40B4-BE49-F238E27FC236}">
                <a16:creationId xmlns:a16="http://schemas.microsoft.com/office/drawing/2014/main" id="{8B688E7B-08D9-9968-B601-D4130D824B9C}"/>
              </a:ext>
              <a:ext uri="{C183D7F6-B498-43B3-948B-1728B52AA6E4}">
                <adec:decorative xmlns:adec="http://schemas.microsoft.com/office/drawing/2017/decorative" val="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789906" y="1120816"/>
            <a:ext cx="4617969" cy="4617969"/>
          </a:xfrm>
          <a:prstGeom prst="rect">
            <a:avLst/>
          </a:prstGeom>
        </p:spPr>
      </p:pic>
    </p:spTree>
    <p:extLst>
      <p:ext uri="{BB962C8B-B14F-4D97-AF65-F5344CB8AC3E}">
        <p14:creationId xmlns:p14="http://schemas.microsoft.com/office/powerpoint/2010/main" val="8848439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EE716C6-72C1-351D-1B52-5BBBB4DFC33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38C86A0-3BBF-FD01-E2A9-C2599DCDAC2E}"/>
              </a:ext>
            </a:extLst>
          </p:cNvPr>
          <p:cNvSpPr>
            <a:spLocks noGrp="1"/>
          </p:cNvSpPr>
          <p:nvPr>
            <p:ph type="title"/>
          </p:nvPr>
        </p:nvSpPr>
        <p:spPr>
          <a:xfrm>
            <a:off x="761840" y="1138266"/>
            <a:ext cx="9116946" cy="868954"/>
          </a:xfrm>
        </p:spPr>
        <p:txBody>
          <a:bodyPr anchor="t">
            <a:normAutofit/>
          </a:bodyPr>
          <a:lstStyle/>
          <a:p>
            <a:r>
              <a:rPr lang="en-US" sz="4800" b="1" dirty="0">
                <a:highlight>
                  <a:srgbClr val="FFFFFF"/>
                </a:highlight>
              </a:rPr>
              <a:t>Work-Study Jobs</a:t>
            </a:r>
            <a:endParaRPr lang="en-US" sz="4800" dirty="0"/>
          </a:p>
        </p:txBody>
      </p:sp>
      <p:cxnSp>
        <p:nvCxnSpPr>
          <p:cNvPr id="27" name="Straight Connector 26">
            <a:extLst>
              <a:ext uri="{FF2B5EF4-FFF2-40B4-BE49-F238E27FC236}">
                <a16:creationId xmlns:a16="http://schemas.microsoft.com/office/drawing/2014/main" id="{E0E15006-9F34-692D-4BC2-E87F855DD0E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080D5405-DB7E-B883-AA14-C3CD09DA2957}"/>
              </a:ext>
            </a:extLst>
          </p:cNvPr>
          <p:cNvSpPr>
            <a:spLocks noGrp="1"/>
          </p:cNvSpPr>
          <p:nvPr>
            <p:ph idx="1"/>
          </p:nvPr>
        </p:nvSpPr>
        <p:spPr>
          <a:xfrm>
            <a:off x="761840" y="2007220"/>
            <a:ext cx="5511369" cy="4850780"/>
          </a:xfrm>
        </p:spPr>
        <p:txBody>
          <a:bodyPr vert="horz" lIns="91440" tIns="45720" rIns="91440" bIns="45720" rtlCol="0" anchor="t">
            <a:normAutofit/>
          </a:bodyPr>
          <a:lstStyle/>
          <a:p>
            <a:pPr marL="0" indent="0">
              <a:buNone/>
            </a:pPr>
            <a:r>
              <a:rPr lang="en-US" dirty="0">
                <a:highlight>
                  <a:srgbClr val="FFFFFF"/>
                </a:highlight>
                <a:ea typeface="+mn-lt"/>
                <a:cs typeface="+mn-lt"/>
              </a:rPr>
              <a:t>A job program for students with financial need.</a:t>
            </a:r>
          </a:p>
          <a:p>
            <a:pPr marL="0" indent="0">
              <a:buNone/>
            </a:pPr>
            <a:endParaRPr lang="en-US" dirty="0">
              <a:highlight>
                <a:srgbClr val="FFFFFF"/>
              </a:highlight>
              <a:ea typeface="+mn-lt"/>
              <a:cs typeface="+mn-lt"/>
            </a:endParaRPr>
          </a:p>
          <a:p>
            <a:pPr marL="0" indent="0">
              <a:buNone/>
            </a:pPr>
            <a:r>
              <a:rPr lang="en-US" dirty="0">
                <a:highlight>
                  <a:srgbClr val="FFFFFF"/>
                </a:highlight>
                <a:ea typeface="+mn-lt"/>
                <a:cs typeface="+mn-lt"/>
              </a:rPr>
              <a:t>Work-Study provides part-time jobs to help you earn money while you are enrolled in school.</a:t>
            </a:r>
            <a:endParaRPr lang="en-US" dirty="0">
              <a:ea typeface="+mn-lt"/>
              <a:cs typeface="+mn-lt"/>
            </a:endParaRPr>
          </a:p>
        </p:txBody>
      </p:sp>
      <p:pic>
        <p:nvPicPr>
          <p:cNvPr id="4" name="Graphic 4" descr="Icon of an employee badge.">
            <a:extLst>
              <a:ext uri="{FF2B5EF4-FFF2-40B4-BE49-F238E27FC236}">
                <a16:creationId xmlns:a16="http://schemas.microsoft.com/office/drawing/2014/main" id="{A21AE445-6A33-4E4C-1C2E-7E82AE44B1F9}"/>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784663" y="1138416"/>
            <a:ext cx="4455121" cy="4455121"/>
          </a:xfrm>
          <a:prstGeom prst="rect">
            <a:avLst/>
          </a:prstGeom>
        </p:spPr>
      </p:pic>
    </p:spTree>
    <p:extLst>
      <p:ext uri="{BB962C8B-B14F-4D97-AF65-F5344CB8AC3E}">
        <p14:creationId xmlns:p14="http://schemas.microsoft.com/office/powerpoint/2010/main" val="1188926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13676665-7868-6F02-2822-2D2A122923B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1CBCE0C-06AA-BAC1-A1AC-59488C650749}"/>
              </a:ext>
            </a:extLst>
          </p:cNvPr>
          <p:cNvSpPr>
            <a:spLocks noGrp="1"/>
          </p:cNvSpPr>
          <p:nvPr>
            <p:ph type="title"/>
          </p:nvPr>
        </p:nvSpPr>
        <p:spPr>
          <a:xfrm>
            <a:off x="761840" y="1138266"/>
            <a:ext cx="9116946" cy="868954"/>
          </a:xfrm>
        </p:spPr>
        <p:txBody>
          <a:bodyPr anchor="t">
            <a:normAutofit/>
          </a:bodyPr>
          <a:lstStyle/>
          <a:p>
            <a:r>
              <a:rPr lang="en-US" sz="4800" b="1" dirty="0">
                <a:highlight>
                  <a:srgbClr val="FFFFFF"/>
                </a:highlight>
              </a:rPr>
              <a:t>Ohio Financial Assistance </a:t>
            </a:r>
            <a:endParaRPr lang="en-US" sz="4800" dirty="0"/>
          </a:p>
        </p:txBody>
      </p:sp>
      <p:cxnSp>
        <p:nvCxnSpPr>
          <p:cNvPr id="27" name="Straight Connector 26">
            <a:extLst>
              <a:ext uri="{FF2B5EF4-FFF2-40B4-BE49-F238E27FC236}">
                <a16:creationId xmlns:a16="http://schemas.microsoft.com/office/drawing/2014/main" id="{E7B45006-CBF1-36D7-599E-B4A87DB38B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FC1DE2A3-2305-DAF9-176A-95A3F0BA9254}"/>
              </a:ext>
            </a:extLst>
          </p:cNvPr>
          <p:cNvSpPr>
            <a:spLocks noGrp="1"/>
          </p:cNvSpPr>
          <p:nvPr>
            <p:ph idx="1"/>
          </p:nvPr>
        </p:nvSpPr>
        <p:spPr>
          <a:xfrm>
            <a:off x="761840" y="2007220"/>
            <a:ext cx="5511369" cy="4850780"/>
          </a:xfrm>
        </p:spPr>
        <p:txBody>
          <a:bodyPr vert="horz" lIns="91440" tIns="45720" rIns="91440" bIns="45720" rtlCol="0" anchor="t">
            <a:normAutofit/>
          </a:bodyPr>
          <a:lstStyle/>
          <a:p>
            <a:pPr marL="0" indent="0">
              <a:buNone/>
            </a:pPr>
            <a:r>
              <a:rPr lang="en-US" dirty="0">
                <a:highlight>
                  <a:srgbClr val="FFFFFF"/>
                </a:highlight>
                <a:ea typeface="+mn-lt"/>
                <a:cs typeface="+mn-lt"/>
              </a:rPr>
              <a:t>The state of Ohio provides grants, scholarships, and other types of financial aid to eligible students.</a:t>
            </a:r>
          </a:p>
          <a:p>
            <a:pPr marL="0" indent="0">
              <a:buNone/>
            </a:pPr>
            <a:endParaRPr lang="en-US" dirty="0">
              <a:highlight>
                <a:srgbClr val="FFFFFF"/>
              </a:highlight>
              <a:ea typeface="+mn-lt"/>
              <a:cs typeface="+mn-lt"/>
            </a:endParaRPr>
          </a:p>
          <a:p>
            <a:pPr marL="0" indent="0">
              <a:buNone/>
            </a:pPr>
            <a:r>
              <a:rPr lang="en-US" dirty="0">
                <a:highlight>
                  <a:srgbClr val="FFFFFF"/>
                </a:highlight>
                <a:ea typeface="+mn-lt"/>
                <a:cs typeface="+mn-lt"/>
              </a:rPr>
              <a:t>For the most current information about available aid types, visit the </a:t>
            </a:r>
            <a:r>
              <a:rPr lang="en-US" dirty="0">
                <a:highlight>
                  <a:srgbClr val="FFFFFF"/>
                </a:highlight>
                <a:ea typeface="+mn-lt"/>
                <a:cs typeface="+mn-lt"/>
                <a:hlinkClick r:id="rId3"/>
              </a:rPr>
              <a:t>Ohio Department of Higher Education website</a:t>
            </a:r>
            <a:r>
              <a:rPr lang="en-US" dirty="0">
                <a:highlight>
                  <a:srgbClr val="FFFFFF"/>
                </a:highlight>
                <a:ea typeface="+mn-lt"/>
                <a:cs typeface="+mn-lt"/>
              </a:rPr>
              <a:t>. </a:t>
            </a:r>
            <a:endParaRPr lang="en-US" dirty="0">
              <a:ea typeface="+mn-lt"/>
              <a:cs typeface="+mn-lt"/>
            </a:endParaRPr>
          </a:p>
        </p:txBody>
      </p:sp>
      <p:pic>
        <p:nvPicPr>
          <p:cNvPr id="4" name="Graphic 4" descr="Icon of a laptop.">
            <a:extLst>
              <a:ext uri="{FF2B5EF4-FFF2-40B4-BE49-F238E27FC236}">
                <a16:creationId xmlns:a16="http://schemas.microsoft.com/office/drawing/2014/main" id="{A5564970-559A-DC62-A582-02B7EAE04FBA}"/>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6784663" y="1138416"/>
            <a:ext cx="4455121" cy="4455121"/>
          </a:xfrm>
          <a:prstGeom prst="rect">
            <a:avLst/>
          </a:prstGeom>
        </p:spPr>
      </p:pic>
    </p:spTree>
    <p:extLst>
      <p:ext uri="{BB962C8B-B14F-4D97-AF65-F5344CB8AC3E}">
        <p14:creationId xmlns:p14="http://schemas.microsoft.com/office/powerpoint/2010/main" val="35366693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EE716C6-72C1-351D-1B52-5BBBB4DFC33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38C86A0-3BBF-FD01-E2A9-C2599DCDAC2E}"/>
              </a:ext>
            </a:extLst>
          </p:cNvPr>
          <p:cNvSpPr>
            <a:spLocks noGrp="1"/>
          </p:cNvSpPr>
          <p:nvPr>
            <p:ph type="title"/>
          </p:nvPr>
        </p:nvSpPr>
        <p:spPr>
          <a:xfrm>
            <a:off x="761840" y="1138266"/>
            <a:ext cx="9116946" cy="868954"/>
          </a:xfrm>
        </p:spPr>
        <p:txBody>
          <a:bodyPr anchor="t">
            <a:normAutofit/>
          </a:bodyPr>
          <a:lstStyle/>
          <a:p>
            <a:r>
              <a:rPr lang="en-US" sz="4800" b="1" dirty="0">
                <a:highlight>
                  <a:srgbClr val="FFFFFF"/>
                </a:highlight>
              </a:rPr>
              <a:t>Federal Loans</a:t>
            </a:r>
            <a:endParaRPr lang="en-US" sz="4800" dirty="0"/>
          </a:p>
        </p:txBody>
      </p:sp>
      <p:cxnSp>
        <p:nvCxnSpPr>
          <p:cNvPr id="27" name="Straight Connector 26">
            <a:extLst>
              <a:ext uri="{FF2B5EF4-FFF2-40B4-BE49-F238E27FC236}">
                <a16:creationId xmlns:a16="http://schemas.microsoft.com/office/drawing/2014/main" id="{E0E15006-9F34-692D-4BC2-E87F855DD0E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080D5405-DB7E-B883-AA14-C3CD09DA2957}"/>
              </a:ext>
            </a:extLst>
          </p:cNvPr>
          <p:cNvSpPr>
            <a:spLocks noGrp="1"/>
          </p:cNvSpPr>
          <p:nvPr>
            <p:ph idx="1"/>
          </p:nvPr>
        </p:nvSpPr>
        <p:spPr>
          <a:xfrm>
            <a:off x="761840" y="2007220"/>
            <a:ext cx="5511369" cy="4850780"/>
          </a:xfrm>
        </p:spPr>
        <p:txBody>
          <a:bodyPr vert="horz" lIns="91440" tIns="45720" rIns="91440" bIns="45720" rtlCol="0" anchor="t">
            <a:normAutofit/>
          </a:bodyPr>
          <a:lstStyle/>
          <a:p>
            <a:pPr marL="0" indent="0">
              <a:buNone/>
            </a:pPr>
            <a:r>
              <a:rPr lang="en-US" dirty="0">
                <a:highlight>
                  <a:srgbClr val="FFFFFF"/>
                </a:highlight>
              </a:rPr>
              <a:t>A</a:t>
            </a:r>
            <a:r>
              <a:rPr lang="en-US" b="0" i="0" dirty="0">
                <a:effectLst/>
                <a:highlight>
                  <a:srgbClr val="FFFFFF"/>
                </a:highlight>
              </a:rPr>
              <a:t> type of aid provided by the government based on financial need.</a:t>
            </a:r>
          </a:p>
          <a:p>
            <a:pPr marL="0" indent="0">
              <a:buNone/>
            </a:pPr>
            <a:endParaRPr lang="en-US" dirty="0">
              <a:highlight>
                <a:srgbClr val="FFFFFF"/>
              </a:highlight>
              <a:ea typeface="Calibri"/>
              <a:cs typeface="Calibri"/>
            </a:endParaRPr>
          </a:p>
          <a:p>
            <a:pPr marL="0" indent="0">
              <a:buNone/>
            </a:pPr>
            <a:r>
              <a:rPr lang="en-US" dirty="0">
                <a:highlight>
                  <a:srgbClr val="FFFFFF"/>
                </a:highlight>
                <a:ea typeface="Calibri"/>
                <a:cs typeface="Calibri"/>
              </a:rPr>
              <a:t>A loan is money you borrow and must pay back with interest. </a:t>
            </a:r>
          </a:p>
          <a:p>
            <a:pPr marL="0" indent="0">
              <a:buNone/>
            </a:pPr>
            <a:endParaRPr lang="en-US" b="0" i="0" dirty="0">
              <a:effectLst/>
              <a:highlight>
                <a:srgbClr val="FFFFFF"/>
              </a:highlight>
              <a:ea typeface="Calibri"/>
              <a:cs typeface="Calibri"/>
            </a:endParaRPr>
          </a:p>
          <a:p>
            <a:pPr marL="0" indent="0">
              <a:buNone/>
            </a:pPr>
            <a:r>
              <a:rPr lang="en-US" dirty="0">
                <a:highlight>
                  <a:srgbClr val="FFFFFF"/>
                </a:highlight>
                <a:ea typeface="Calibri"/>
                <a:cs typeface="Calibri"/>
              </a:rPr>
              <a:t>Federal loans usually have lower interest rates and more flexible payment plans than private loans.</a:t>
            </a:r>
            <a:endParaRPr lang="en-US" b="0" i="0" dirty="0">
              <a:effectLst/>
              <a:highlight>
                <a:srgbClr val="FFFFFF"/>
              </a:highlight>
              <a:ea typeface="Calibri"/>
              <a:cs typeface="Calibri"/>
            </a:endParaRPr>
          </a:p>
        </p:txBody>
      </p:sp>
      <p:pic>
        <p:nvPicPr>
          <p:cNvPr id="4" name="Graphic 3" descr="Icon of a building with large columns to represent government.">
            <a:extLst>
              <a:ext uri="{FF2B5EF4-FFF2-40B4-BE49-F238E27FC236}">
                <a16:creationId xmlns:a16="http://schemas.microsoft.com/office/drawing/2014/main" id="{A827B0FC-A641-21DB-0ABD-27315EF32F22}"/>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586837" y="1138266"/>
            <a:ext cx="4707211" cy="4707211"/>
          </a:xfrm>
          <a:prstGeom prst="rect">
            <a:avLst/>
          </a:prstGeom>
        </p:spPr>
      </p:pic>
    </p:spTree>
    <p:extLst>
      <p:ext uri="{BB962C8B-B14F-4D97-AF65-F5344CB8AC3E}">
        <p14:creationId xmlns:p14="http://schemas.microsoft.com/office/powerpoint/2010/main" val="400538307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2007 - 20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Reasons to Get A Job" id="{F08A53B3-F4EA-CE46-BA4A-46D6D7055494}" vid="{AD67C8BF-A0E4-BF4C-B281-A83FA640BE4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6752FADFD2D124AB4CD54A58BF7E22E" ma:contentTypeVersion="19" ma:contentTypeDescription="Create a new document." ma:contentTypeScope="" ma:versionID="3ddc4f5d2d95026aa1b088f09c93546a">
  <xsd:schema xmlns:xsd="http://www.w3.org/2001/XMLSchema" xmlns:xs="http://www.w3.org/2001/XMLSchema" xmlns:p="http://schemas.microsoft.com/office/2006/metadata/properties" xmlns:ns2="ee1c3404-7bb1-499b-a6cd-350a3abbcd46" xmlns:ns3="5cf0b33e-1905-47e5-996b-0077f99af4d6" targetNamespace="http://schemas.microsoft.com/office/2006/metadata/properties" ma:root="true" ma:fieldsID="74d542876a60a160c852370e2e0b676b" ns2:_="" ns3:_="">
    <xsd:import namespace="ee1c3404-7bb1-499b-a6cd-350a3abbcd46"/>
    <xsd:import namespace="5cf0b33e-1905-47e5-996b-0077f99af4d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AccessibilityCheck" minOccurs="0"/>
                <xsd:element ref="ns2:WebTeamStatus" minOccurs="0"/>
                <xsd:element ref="ns2:UR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e1c3404-7bb1-499b-a6cd-350a3abbcd4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ddddcd57-84d1-4efd-b16d-73b006936c4b"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DateTaken" ma:index="20" nillable="true" ma:displayName="MediaServiceDateTaken" ma:hidden="true" ma:indexed="true" ma:internalName="MediaServiceDateTake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AccessibilityCheck" ma:index="22" nillable="true" ma:displayName="Accessibility Check" ma:description="Where in the process of Accessibility Check " ma:format="Dropdown" ma:internalName="AccessibilityCheck">
      <xsd:simpleType>
        <xsd:restriction base="dms:Choice">
          <xsd:enumeration value="ACC Complete"/>
          <xsd:enumeration value="Ready for ACC"/>
          <xsd:enumeration value="Not Ready for ACC"/>
          <xsd:enumeration value="Sent to ACC"/>
        </xsd:restriction>
      </xsd:simpleType>
    </xsd:element>
    <xsd:element name="WebTeamStatus" ma:index="23" nillable="true" ma:displayName="Web Team Status" ma:format="Dropdown" ma:internalName="WebTeamStatus">
      <xsd:simpleType>
        <xsd:restriction base="dms:Choice">
          <xsd:enumeration value="Loaded"/>
        </xsd:restriction>
      </xsd:simpleType>
    </xsd:element>
    <xsd:element name="URL" ma:index="24" nillable="true" ma:displayName="URL" ma:format="Dropdown" ma:internalName="URL">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cf0b33e-1905-47e5-996b-0077f99af4d6"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6aaa2d04-3348-4be5-b415-0c4ba4372c78}" ma:internalName="TaxCatchAll" ma:showField="CatchAllData" ma:web="5cf0b33e-1905-47e5-996b-0077f99af4d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ee1c3404-7bb1-499b-a6cd-350a3abbcd46">
      <Terms xmlns="http://schemas.microsoft.com/office/infopath/2007/PartnerControls"/>
    </lcf76f155ced4ddcb4097134ff3c332f>
    <TaxCatchAll xmlns="5cf0b33e-1905-47e5-996b-0077f99af4d6" xsi:nil="true"/>
    <AccessibilityCheck xmlns="ee1c3404-7bb1-499b-a6cd-350a3abbcd46" xsi:nil="true"/>
    <WebTeamStatus xmlns="ee1c3404-7bb1-499b-a6cd-350a3abbcd46" xsi:nil="true"/>
    <URL xmlns="ee1c3404-7bb1-499b-a6cd-350a3abbcd46" xsi:nil="true"/>
  </documentManagement>
</p:properties>
</file>

<file path=customXml/itemProps1.xml><?xml version="1.0" encoding="utf-8"?>
<ds:datastoreItem xmlns:ds="http://schemas.openxmlformats.org/officeDocument/2006/customXml" ds:itemID="{EEBC545C-4F2F-4C0E-9960-CFAC69D12DD0}">
  <ds:schemaRefs>
    <ds:schemaRef ds:uri="http://schemas.microsoft.com/sharepoint/v3/contenttype/forms"/>
  </ds:schemaRefs>
</ds:datastoreItem>
</file>

<file path=customXml/itemProps2.xml><?xml version="1.0" encoding="utf-8"?>
<ds:datastoreItem xmlns:ds="http://schemas.openxmlformats.org/officeDocument/2006/customXml" ds:itemID="{59BFAF48-C9E1-4D4D-8F0E-A9B6E58BF914}">
  <ds:schemaRefs>
    <ds:schemaRef ds:uri="5cf0b33e-1905-47e5-996b-0077f99af4d6"/>
    <ds:schemaRef ds:uri="ee1c3404-7bb1-499b-a6cd-350a3abbcd4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118235F6-1B32-4E2A-A1DE-7DBB6CBA83E3}">
  <ds:schemaRefs>
    <ds:schemaRef ds:uri="http://www.w3.org/XML/1998/namespace"/>
    <ds:schemaRef ds:uri="http://purl.org/dc/terms/"/>
    <ds:schemaRef ds:uri="http://schemas.openxmlformats.org/package/2006/metadata/core-properties"/>
    <ds:schemaRef ds:uri="ee1c3404-7bb1-499b-a6cd-350a3abbcd46"/>
    <ds:schemaRef ds:uri="http://schemas.microsoft.com/office/2006/metadata/properties"/>
    <ds:schemaRef ds:uri="http://schemas.microsoft.com/office/2006/documentManagement/types"/>
    <ds:schemaRef ds:uri="5cf0b33e-1905-47e5-996b-0077f99af4d6"/>
    <ds:schemaRef ds:uri="http://schemas.microsoft.com/office/infopath/2007/PartnerControls"/>
    <ds:schemaRef ds:uri="http://purl.org/dc/dcmityp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Office Theme</Template>
  <TotalTime>308</TotalTime>
  <Words>633</Words>
  <Application>Microsoft Office PowerPoint</Application>
  <PresentationFormat>Widescreen</PresentationFormat>
  <Paragraphs>54</Paragraphs>
  <Slides>10</Slides>
  <Notes>6</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Note to Instructors</vt:lpstr>
      <vt:lpstr>Common Types of Financial Aid</vt:lpstr>
      <vt:lpstr>What is Financial Aid?</vt:lpstr>
      <vt:lpstr>How Can I Get Financial Aid?</vt:lpstr>
      <vt:lpstr>Grants</vt:lpstr>
      <vt:lpstr>Scholarships</vt:lpstr>
      <vt:lpstr>Work-Study Jobs</vt:lpstr>
      <vt:lpstr>Ohio Financial Assistance </vt:lpstr>
      <vt:lpstr>Federal Loans</vt:lpstr>
      <vt:lpstr>Private Loans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Alissa Otani-Cole</dc:creator>
  <cp:keywords/>
  <dc:description/>
  <cp:lastModifiedBy>Alissa Otani-Cole</cp:lastModifiedBy>
  <cp:revision>53</cp:revision>
  <dcterms:created xsi:type="dcterms:W3CDTF">2024-09-20T15:12:12Z</dcterms:created>
  <dcterms:modified xsi:type="dcterms:W3CDTF">2025-07-02T17:45:17Z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0x010100E6752FADFD2D124AB4CD54A58BF7E22E</vt:lpwstr>
  </property>
  <property fmtid="{D5CDD505-2E9C-101B-9397-08002B2CF9AE}" pid="3" name="MediaServiceImageTags">
    <vt:lpwstr/>
  </property>
</Properties>
</file>