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4"/>
  </p:sldMasterIdLst>
  <p:notesMasterIdLst>
    <p:notesMasterId r:id="rId17"/>
  </p:notesMasterIdLst>
  <p:sldIdLst>
    <p:sldId id="273" r:id="rId5"/>
    <p:sldId id="267" r:id="rId6"/>
    <p:sldId id="268" r:id="rId7"/>
    <p:sldId id="258" r:id="rId8"/>
    <p:sldId id="265" r:id="rId9"/>
    <p:sldId id="264" r:id="rId10"/>
    <p:sldId id="266" r:id="rId11"/>
    <p:sldId id="259" r:id="rId12"/>
    <p:sldId id="269" r:id="rId13"/>
    <p:sldId id="270" r:id="rId14"/>
    <p:sldId id="271" r:id="rId15"/>
    <p:sldId id="272" r:id="rId1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2C956D91-9AC1-353B-F7F9-10F33B54B7A8}" v="215" dt="2025-02-24T14:54:00.516"/>
    <p1510:client id="{5BBAEEA5-E860-A303-22E4-538CD175C9B6}" v="104" dt="2025-02-24T15:49:09.326"/>
    <p1510:client id="{91111BC3-B951-0EEB-EFD3-7B204501445B}" v="2" dt="2025-02-24T14:28:23.699"/>
    <p1510:client id="{A65AE643-CB5B-7546-D3D7-75192865EB10}" v="2" dt="2025-02-25T15:01:47.439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751"/>
    <p:restoredTop sz="92902"/>
  </p:normalViewPr>
  <p:slideViewPr>
    <p:cSldViewPr snapToGrid="0">
      <p:cViewPr varScale="1">
        <p:scale>
          <a:sx n="130" d="100"/>
          <a:sy n="130" d="100"/>
        </p:scale>
        <p:origin x="800" y="19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customXml" Target="../customXml/item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microsoft.com/office/2015/10/relationships/revisionInfo" Target="revisionInfo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36CD555-41FF-4E8D-878E-146EB3B98FB9}" type="datetimeFigureOut">
              <a:t>3/5/25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99F0B29-A868-4355-81A3-28BBD6AC2F27}" type="slidenum"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2069496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Examples may include paying bills,  living independently, hiring help/support, transportation, buying food, paying for phone, tv, or internet. </a:t>
            </a:r>
          </a:p>
          <a:p>
            <a:r>
              <a:rPr lang="en-US">
                <a:ea typeface="Calibri"/>
                <a:cs typeface="Calibri"/>
              </a:rPr>
              <a:t>For students interested in or enrolled in a CTE program or postsecondary, why did they choose their program or how does this information impact their potential choices.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F0B29-A868-4355-81A3-28BBD6AC2F27}" type="slidenum"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63266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>
                <a:ea typeface="Calibri"/>
                <a:cs typeface="Calibri"/>
              </a:rPr>
              <a:t>A potential question is ‘What is an example of something you or your family had to save or budget for?’</a:t>
            </a:r>
          </a:p>
          <a:p>
            <a:r>
              <a:rPr lang="en-US">
                <a:ea typeface="Calibri"/>
                <a:cs typeface="Calibri"/>
              </a:rPr>
              <a:t>For students interested in or enrolled in a CTE program or postsecondary, you may see costs related to your program, how could working help with those responsibilities?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F0B29-A868-4355-81A3-28BBD6AC2F27}" type="slidenum"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992841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800" b="0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For students interested or enrolled in Career Tech or Postsecondary – have them consider how work can help them in their current program or with their interests</a:t>
            </a:r>
            <a:endParaRPr lang="en-US" dirty="0">
              <a:ea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F0B29-A868-4355-81A3-28BBD6AC2F27}" type="slidenum"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876137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F0B29-A868-4355-81A3-28BBD6AC2F27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837381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For those learners who are in post-secondary education, simply adjust the language for them to have a job while in their current program, after their program, and/or pursue additional education to earn more degrees or certifications.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F0B29-A868-4355-81A3-28BBD6AC2F27}" type="slidenum">
              <a:rPr lang="en-US" smtClean="0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62967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F0B29-A868-4355-81A3-28BBD6AC2F27}" type="slidenum">
              <a:rPr lang="en-US" smtClean="0"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338636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99F0B29-A868-4355-81A3-28BBD6AC2F27}" type="slidenum">
              <a:rPr lang="en-US" smtClean="0"/>
              <a:t>12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0621915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CEC937-0FB1-E3EE-1825-DCAE38D5BE10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619EA5B-24CC-796F-B5C1-5942288E098C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CFA16DA-3B81-B86C-60B0-02C823B05D2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A0BBCB7-EEBC-C0E9-B21C-E998337D1C4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5C8A4192-5823-8368-0DF9-7DC84F7066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46725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2AF54F-F1CC-1F6A-C369-71876ACF37F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40474718-93AE-D91D-21FF-B5B830A2C51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3282186-29F9-58A3-0ECC-8584E74E7EF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146EB43-5A64-37E2-9FD3-05C5D0FF6A5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EC8A432-A716-55B9-18A0-A0D449A208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4364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AE24C092-D278-9448-DDBE-7612245E7B8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15D07926-F27C-5BD4-C912-C269391CA48E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5AF244D-6E01-83E5-4341-31C53E5C6DC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772648B-A41E-4850-89E5-3683AAAC170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E033ABA-AF3D-416A-F395-3568C0EAA4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69377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38240DE-09F6-6168-8D83-988617B54F4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D603644-4256-F325-875C-D9D9908F88A5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3B5372C-A95C-7939-B796-FBDD5574E4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0BBE5-832E-CF58-FC9F-FD8E534171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8E8CDD0-5D83-7BEA-F21F-4FA9F6ED4DF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2038976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963792-D4B5-15CD-D04A-8B4D7278FE4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BA5ABDE-820E-7ECD-CE4F-451665B7ADC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D48A3ED-8F1C-1BE6-25D6-A898455472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338CB45-E554-2B06-181A-5E96736C09E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13229FFC-FF6D-4F64-C269-930049E54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970901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14E244-B275-4514-747D-DE0D8E3C0D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09711D3-5301-370E-8BA6-5C34FAF30600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B3762D6-88F7-A14C-3E24-B92154D78274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590C15-7301-E2F1-899E-5454C16E37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D77B00F-B0CE-5191-38AE-42CEF3F6DE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782B9F7-1172-3573-3F89-3F9227A2AA7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514930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3EA7C5D-88E8-4699-A4DD-FF528FD14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C29E8F2-03D3-09F0-239C-65E3C32413B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25C3B2B-B203-ABBB-C179-E30C3DF05A33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1A2D498D-47B9-ACF0-2AD0-D0C029E8D9E1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4A147CFF-0CC6-6FCF-909C-9C0694E2819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66085FAD-5B99-2910-472D-A7778E9D9DD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93FD3E9A-9934-DC7E-20C4-0239FE71A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4F1E4EA9-9074-5F60-41BB-1950E69B39B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020115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7D617B-B1C1-1DA0-481C-05FBDD3D0C6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822B72A2-700D-28AA-2F07-E2CED906267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58EDAC0-1C2F-C95D-FA35-A1876215F90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81E2BF6D-1C71-08DD-A683-649353AF3D8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8740464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EC026432-C755-B4A8-83EB-FB91B9A2043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A6FE15C-22B1-094B-F5AA-2DDE010DB2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740EB6A-8FA3-61DA-F65A-B92A30CAF7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883019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9D364C7-7F74-1327-5D5F-2DB1A463F3A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28FD171-F205-9C5E-12F4-BED5D0CD7E20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89C7D3D9-8C73-AF85-F32F-FB0E852141D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F85EF37-8996-B62E-A86A-93028D7727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7D4856-5029-9D00-A8FC-931D5FA2BC9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31DE7F2-2906-326A-FB50-4548F498ACF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12253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BC94E9-83D6-B330-31FD-A044FF900A1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79B5D30C-5ED9-E804-15E3-1D2CAE1CD114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D8A07FF-536F-7B0B-3C5E-1C9A53B97C41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DBE1C598-A37A-4DB0-BE57-911A44583CB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6AF043-5858-1746-8AFB-3EEA2D74A4B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E12BE84F-A581-2780-74EA-8875253E3FE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5948705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00B36F4D-158B-0054-94B7-2DF4979B8B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FDFFB52-68F5-6756-3F78-CF9B1313009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49AA5AC8-661A-1429-9BA8-DF099852C6FE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2E52ED0-BE5B-C245-BA77-29ADD65D19BA}" type="datetimeFigureOut">
              <a:rPr lang="en-US" smtClean="0"/>
              <a:t>3/5/25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93242D-19D1-0182-AED0-69FF666037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6E8E97-A985-47ED-AD91-54D9045B73C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B4171E2-19B9-E247-A00C-FE0EB31DBBA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12202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1D9FD4-871E-AC97-2D53-673D0D0F279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Note to Instructors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3ADA2AC-0C39-DA41-BF2C-B8071A3C56E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/>
              <a:t>Each student has different foundational skills so some students may need more support or instruction than others, while others may need less. </a:t>
            </a:r>
          </a:p>
          <a:p>
            <a:pPr marL="0" indent="0">
              <a:buNone/>
            </a:pPr>
            <a:endParaRPr lang="en-US"/>
          </a:p>
          <a:p>
            <a:pPr marL="0" indent="0">
              <a:buNone/>
            </a:pPr>
            <a:r>
              <a:rPr lang="en-US"/>
              <a:t>Based on your students, you can choose which slides or information is best suited for them.</a:t>
            </a:r>
          </a:p>
        </p:txBody>
      </p:sp>
    </p:spTree>
    <p:extLst>
      <p:ext uri="{BB962C8B-B14F-4D97-AF65-F5344CB8AC3E}">
        <p14:creationId xmlns:p14="http://schemas.microsoft.com/office/powerpoint/2010/main" val="60535771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0" name="Rectangle 9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92413BB3-EFFC-074F-D8A1-ABEA9D988CD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0"/>
            <a:ext cx="4368602" cy="1956841"/>
          </a:xfrm>
        </p:spPr>
        <p:txBody>
          <a:bodyPr anchor="b">
            <a:normAutofit/>
          </a:bodyPr>
          <a:lstStyle/>
          <a:p>
            <a:r>
              <a:rPr lang="en-US" sz="5000" b="1" i="0">
                <a:effectLst/>
                <a:highlight>
                  <a:srgbClr val="FFFFFF"/>
                </a:highlight>
              </a:rPr>
              <a:t>Thinking About My Future</a:t>
            </a:r>
            <a:endParaRPr lang="en-US" sz="5000"/>
          </a:p>
        </p:txBody>
      </p:sp>
      <p:sp>
        <p:nvSpPr>
          <p:cNvPr id="12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2A262AF-33FD-BE9B-87BD-11876747448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0678" y="2725835"/>
            <a:ext cx="6198976" cy="3659732"/>
          </a:xfrm>
        </p:spPr>
        <p:txBody>
          <a:bodyPr vert="horz" lIns="91440" tIns="45720" rIns="91440" bIns="45720" rtlCol="0">
            <a:noAutofit/>
          </a:bodyPr>
          <a:lstStyle/>
          <a:p>
            <a:pPr marL="0" indent="0">
              <a:buNone/>
            </a:pPr>
            <a:r>
              <a:rPr lang="en-US" b="0" i="0">
                <a:effectLst/>
                <a:highlight>
                  <a:srgbClr val="FFFFFF"/>
                </a:highlight>
              </a:rPr>
              <a:t>It is important to think about your future and what kind of job you would like. </a:t>
            </a:r>
            <a:endParaRPr lang="en-US">
              <a:cs typeface="Calibri"/>
            </a:endParaRPr>
          </a:p>
          <a:p>
            <a:pPr marL="0" indent="0">
              <a:buNone/>
            </a:pPr>
            <a:r>
              <a:rPr lang="en-US" b="0" i="0">
                <a:effectLst/>
                <a:highlight>
                  <a:srgbClr val="FFFFFF"/>
                </a:highlight>
              </a:rPr>
              <a:t>Getting a job can help you learn important skills</a:t>
            </a:r>
            <a:r>
              <a:rPr lang="en-US">
                <a:highlight>
                  <a:srgbClr val="FFFFFF"/>
                </a:highlight>
              </a:rPr>
              <a:t> and these</a:t>
            </a:r>
            <a:r>
              <a:rPr lang="en-US" b="0" i="0">
                <a:effectLst/>
                <a:highlight>
                  <a:srgbClr val="FFFFFF"/>
                </a:highlight>
              </a:rPr>
              <a:t> skills will help you in your career later. </a:t>
            </a:r>
            <a:endParaRPr lang="en-US">
              <a:cs typeface="Calibri"/>
            </a:endParaRPr>
          </a:p>
          <a:p>
            <a:pPr marL="0" indent="0">
              <a:buNone/>
            </a:pPr>
            <a:r>
              <a:rPr lang="en-US">
                <a:highlight>
                  <a:srgbClr val="FFFFFF"/>
                </a:highlight>
              </a:rPr>
              <a:t>You can choose to have a job while you're in high school, after high school, and/or go to school after high school to learn a skill or trade.   </a:t>
            </a:r>
            <a:endParaRPr lang="en-US">
              <a:highlight>
                <a:srgbClr val="FFFFFF"/>
              </a:highlight>
              <a:cs typeface="Calibri"/>
            </a:endParaRPr>
          </a:p>
        </p:txBody>
      </p:sp>
      <p:pic>
        <p:nvPicPr>
          <p:cNvPr id="5" name="Picture 4" descr="Viewed from behind, the tops of many black graduation hats being worn by a crowd.">
            <a:extLst>
              <a:ext uri="{FF2B5EF4-FFF2-40B4-BE49-F238E27FC236}">
                <a16:creationId xmlns:a16="http://schemas.microsoft.com/office/drawing/2014/main" id="{70C9C7F0-9A02-35B8-B3C1-1404F903B9E1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02751" y="10"/>
            <a:ext cx="558772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41373636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7" name="Rectangle 6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99621DD-CD2C-1ED9-80B2-AC5A5B8C9C6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664433"/>
            <a:ext cx="5162843" cy="1359449"/>
          </a:xfrm>
        </p:spPr>
        <p:txBody>
          <a:bodyPr anchor="b">
            <a:normAutofit/>
          </a:bodyPr>
          <a:lstStyle/>
          <a:p>
            <a:r>
              <a:rPr lang="en-US" sz="5400" b="1" i="0" dirty="0">
                <a:effectLst/>
                <a:highlight>
                  <a:srgbClr val="FFFFFF"/>
                </a:highlight>
              </a:rPr>
              <a:t>What Can I Do</a:t>
            </a:r>
            <a:r>
              <a:rPr lang="en-US" sz="5400" b="1" dirty="0">
                <a:highlight>
                  <a:srgbClr val="FFFFFF"/>
                </a:highlight>
              </a:rPr>
              <a:t>?</a:t>
            </a:r>
            <a:endParaRPr lang="en-US" sz="5400" dirty="0"/>
          </a:p>
        </p:txBody>
      </p:sp>
      <p:sp>
        <p:nvSpPr>
          <p:cNvPr id="8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D1D98-51F5-2B24-8AC6-7986FB725C2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172996" y="2835630"/>
            <a:ext cx="5301048" cy="3701093"/>
          </a:xfrm>
        </p:spPr>
        <p:txBody>
          <a:bodyPr vert="horz" lIns="91440" tIns="45720" rIns="91440" bIns="45720" rtlCol="0">
            <a:normAutofit fontScale="92500" lnSpcReduction="10000"/>
          </a:bodyPr>
          <a:lstStyle/>
          <a:p>
            <a:pPr marL="0" indent="0">
              <a:buNone/>
            </a:pPr>
            <a:r>
              <a:rPr lang="en-US" sz="3000" dirty="0">
                <a:highlight>
                  <a:srgbClr val="FFFFFF"/>
                </a:highlight>
              </a:rPr>
              <a:t>What</a:t>
            </a:r>
            <a:r>
              <a:rPr lang="en-US" sz="3000" b="0" i="0" dirty="0">
                <a:effectLst/>
                <a:highlight>
                  <a:srgbClr val="FFFFFF"/>
                </a:highlight>
              </a:rPr>
              <a:t> </a:t>
            </a:r>
            <a:r>
              <a:rPr lang="en-US" sz="3000" dirty="0">
                <a:highlight>
                  <a:srgbClr val="FFFFFF"/>
                </a:highlight>
              </a:rPr>
              <a:t>do you</a:t>
            </a:r>
            <a:r>
              <a:rPr lang="en-US" sz="3000" b="0" i="0" dirty="0">
                <a:effectLst/>
                <a:highlight>
                  <a:srgbClr val="FFFFFF"/>
                </a:highlight>
              </a:rPr>
              <a:t> enjoy doing</a:t>
            </a:r>
            <a:r>
              <a:rPr lang="en-US" sz="3000" dirty="0">
                <a:highlight>
                  <a:srgbClr val="FFFFFF"/>
                </a:highlight>
              </a:rPr>
              <a:t>?</a:t>
            </a:r>
            <a:r>
              <a:rPr lang="en-US" sz="3000" b="0" i="0" dirty="0">
                <a:effectLst/>
                <a:highlight>
                  <a:srgbClr val="FFFFFF"/>
                </a:highlight>
              </a:rPr>
              <a:t> </a:t>
            </a:r>
            <a:endParaRPr lang="en-US" sz="3000" dirty="0"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sz="3000" dirty="0">
                <a:highlight>
                  <a:srgbClr val="FFFFFF"/>
                </a:highlight>
              </a:rPr>
              <a:t>Make</a:t>
            </a:r>
            <a:r>
              <a:rPr lang="en-US" sz="3000" b="0" i="0" dirty="0">
                <a:effectLst/>
                <a:highlight>
                  <a:srgbClr val="FFFFFF"/>
                </a:highlight>
              </a:rPr>
              <a:t> a list of your interests and skills. </a:t>
            </a:r>
            <a:r>
              <a:rPr lang="en-US" sz="3000" dirty="0">
                <a:highlight>
                  <a:srgbClr val="FFFFFF"/>
                </a:highlight>
              </a:rPr>
              <a:t>Ask</a:t>
            </a:r>
            <a:r>
              <a:rPr lang="en-US" sz="3000" b="0" i="0" dirty="0">
                <a:effectLst/>
                <a:highlight>
                  <a:srgbClr val="FFFFFF"/>
                </a:highlight>
              </a:rPr>
              <a:t> </a:t>
            </a:r>
            <a:r>
              <a:rPr lang="en-US" sz="3000" dirty="0">
                <a:highlight>
                  <a:srgbClr val="FFFFFF"/>
                </a:highlight>
              </a:rPr>
              <a:t>your</a:t>
            </a:r>
            <a:r>
              <a:rPr lang="en-US" sz="3000" b="0" i="0" dirty="0">
                <a:effectLst/>
                <a:highlight>
                  <a:srgbClr val="FFFFFF"/>
                </a:highlight>
              </a:rPr>
              <a:t> family or teachers what you are good at. </a:t>
            </a:r>
            <a:endParaRPr lang="en-US" sz="3000" dirty="0"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 sz="3000" dirty="0">
                <a:highlight>
                  <a:srgbClr val="FFFFFF"/>
                </a:highlight>
              </a:rPr>
              <a:t>Interest</a:t>
            </a:r>
            <a:r>
              <a:rPr lang="en-US" sz="3000" b="0" i="0" dirty="0">
                <a:effectLst/>
                <a:highlight>
                  <a:srgbClr val="FFFFFF"/>
                </a:highlight>
              </a:rPr>
              <a:t> inventories help you </a:t>
            </a:r>
            <a:r>
              <a:rPr lang="en-US" sz="3000" dirty="0">
                <a:highlight>
                  <a:srgbClr val="FFFFFF"/>
                </a:highlight>
              </a:rPr>
              <a:t>identify your preferences, interests, needs and strengths</a:t>
            </a:r>
            <a:r>
              <a:rPr lang="en-US" sz="3000" b="0" i="0" dirty="0">
                <a:effectLst/>
                <a:highlight>
                  <a:srgbClr val="FFFFFF"/>
                </a:highlight>
              </a:rPr>
              <a:t>.</a:t>
            </a:r>
            <a:r>
              <a:rPr lang="en-US" sz="3000" dirty="0">
                <a:highlight>
                  <a:srgbClr val="FFFFFF"/>
                </a:highlight>
              </a:rPr>
              <a:t> You</a:t>
            </a:r>
            <a:r>
              <a:rPr lang="en-US" sz="3000" b="0" i="0" dirty="0">
                <a:effectLst/>
                <a:highlight>
                  <a:srgbClr val="FFFFFF"/>
                </a:highlight>
              </a:rPr>
              <a:t> can research different jobs and careers online. </a:t>
            </a:r>
            <a:endParaRPr lang="en-US" sz="3000" dirty="0">
              <a:cs typeface="Calibri"/>
            </a:endParaRPr>
          </a:p>
          <a:p>
            <a:pPr marL="0" indent="0">
              <a:buNone/>
            </a:pPr>
            <a:endParaRPr lang="en-US" sz="1900" dirty="0"/>
          </a:p>
        </p:txBody>
      </p:sp>
      <p:pic>
        <p:nvPicPr>
          <p:cNvPr id="5" name="Picture 4" descr="An open laptop rests in a person's lap with both hands placed on the keyboard.">
            <a:extLst>
              <a:ext uri="{FF2B5EF4-FFF2-40B4-BE49-F238E27FC236}">
                <a16:creationId xmlns:a16="http://schemas.microsoft.com/office/drawing/2014/main" id="{572B8917-FC41-4B95-4182-A9303248D5B5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5802923" y="10"/>
            <a:ext cx="6387554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9075254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52BEC0E-22F8-46D0-9632-375DB541B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2C423F4-C5FF-5EA7-E7E3-84134009A58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18940"/>
            <a:ext cx="6894576" cy="1783080"/>
          </a:xfrm>
        </p:spPr>
        <p:txBody>
          <a:bodyPr anchor="b">
            <a:normAutofit/>
          </a:bodyPr>
          <a:lstStyle/>
          <a:p>
            <a:r>
              <a:rPr lang="en-US" sz="5400" b="1"/>
              <a:t>Feeling Good</a:t>
            </a:r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952" y="239572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75DE84-4A95-7130-710C-C6E122AEE65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706624"/>
            <a:ext cx="6894576" cy="3483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0" i="0" dirty="0">
                <a:effectLst/>
                <a:highlight>
                  <a:srgbClr val="FFFFFF"/>
                </a:highlight>
              </a:rPr>
              <a:t>Knowing that finding a job can help you earn money, help others, be part of a community, and make friends can make you feel good.  </a:t>
            </a:r>
          </a:p>
          <a:p>
            <a:pPr marL="0" indent="0">
              <a:buNone/>
            </a:pPr>
            <a:r>
              <a:rPr lang="en-US" b="0" i="0" dirty="0">
                <a:effectLst/>
                <a:highlight>
                  <a:srgbClr val="FFFFFF"/>
                </a:highlight>
              </a:rPr>
              <a:t>There are so many exciting opportunities, so it is important to find a job that makes you happy</a:t>
            </a:r>
            <a:r>
              <a:rPr lang="en-US" dirty="0">
                <a:highlight>
                  <a:srgbClr val="FFFFFF"/>
                </a:highlight>
              </a:rPr>
              <a:t>! It is exciting to explore </a:t>
            </a:r>
            <a:r>
              <a:rPr lang="en-US" b="0" i="0" dirty="0">
                <a:effectLst/>
                <a:highlight>
                  <a:srgbClr val="FFFFFF"/>
                </a:highlight>
              </a:rPr>
              <a:t>jobs that match your interests and help you continue to learn new skills. </a:t>
            </a:r>
          </a:p>
        </p:txBody>
      </p:sp>
      <p:pic>
        <p:nvPicPr>
          <p:cNvPr id="5" name="Picture 4" descr="A young person in a pink shirt smiles into the camera in front of an orange background.">
            <a:extLst>
              <a:ext uri="{FF2B5EF4-FFF2-40B4-BE49-F238E27FC236}">
                <a16:creationId xmlns:a16="http://schemas.microsoft.com/office/drawing/2014/main" id="{B683B4A5-D5BF-BD28-8A12-A836D38CB4EE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7985861" y="329183"/>
            <a:ext cx="3605270" cy="3594375"/>
          </a:xfrm>
          <a:prstGeom prst="rect">
            <a:avLst/>
          </a:prstGeom>
        </p:spPr>
      </p:pic>
      <p:pic>
        <p:nvPicPr>
          <p:cNvPr id="7" name="Picture 6" descr="A smiling youth in a striped shirt looks toward another person with both hands raised with pinky fingers touching each other.">
            <a:extLst>
              <a:ext uri="{FF2B5EF4-FFF2-40B4-BE49-F238E27FC236}">
                <a16:creationId xmlns:a16="http://schemas.microsoft.com/office/drawing/2014/main" id="{5EAF39EA-952A-D9B5-2B88-D25CFB831D26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985861" y="4123215"/>
            <a:ext cx="3605270" cy="24046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8066735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8FA4BD7-3249-255B-1E95-AD1C0837830F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041400"/>
            <a:ext cx="9144000" cy="2387600"/>
          </a:xfrm>
        </p:spPr>
        <p:txBody>
          <a:bodyPr/>
          <a:lstStyle/>
          <a:p>
            <a:r>
              <a:rPr lang="en-US" b="1">
                <a:solidFill>
                  <a:srgbClr val="364152"/>
                </a:solidFill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Reasons to Work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67C0DC8-E93F-B0CD-AB63-CC4A1CBB2A2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/>
              <a:t>Pre-Employment Transition Services</a:t>
            </a:r>
          </a:p>
          <a:p>
            <a:r>
              <a:rPr lang="en-US"/>
              <a:t>Job Exploration Counseling</a:t>
            </a:r>
          </a:p>
          <a:p>
            <a:r>
              <a:rPr lang="en-US"/>
              <a:t>Why Employment Matters</a:t>
            </a:r>
          </a:p>
        </p:txBody>
      </p:sp>
    </p:spTree>
    <p:extLst>
      <p:ext uri="{BB962C8B-B14F-4D97-AF65-F5344CB8AC3E}">
        <p14:creationId xmlns:p14="http://schemas.microsoft.com/office/powerpoint/2010/main" val="423745608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5DB641-34B3-16BE-FD2B-990950B89C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693372"/>
            <a:ext cx="10515600" cy="1325563"/>
          </a:xfrm>
        </p:spPr>
        <p:txBody>
          <a:bodyPr>
            <a:normAutofit/>
          </a:bodyPr>
          <a:lstStyle/>
          <a:p>
            <a:r>
              <a:rPr lang="en-US" sz="5400" b="1" i="0">
                <a:solidFill>
                  <a:srgbClr val="364152"/>
                </a:solidFill>
                <a:effectLst/>
                <a:highlight>
                  <a:srgbClr val="FFFFFF"/>
                </a:highlight>
              </a:rPr>
              <a:t>Do you want a job?</a:t>
            </a:r>
            <a:endParaRPr lang="en-US" sz="540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14A7F5DD-2D88-CF59-3BDB-19389CB7380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2341440"/>
            <a:ext cx="9958754" cy="4351338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/>
              <a:t>Are you thinking about getting a job?  </a:t>
            </a:r>
          </a:p>
          <a:p>
            <a:pPr marL="0" indent="0">
              <a:buNone/>
            </a:pPr>
            <a:r>
              <a:rPr lang="en-US"/>
              <a:t>Did you know there are many reasons why a person would choose to work?  </a:t>
            </a:r>
          </a:p>
          <a:p>
            <a:pPr marL="0" indent="0">
              <a:buNone/>
            </a:pPr>
            <a:r>
              <a:rPr lang="en-US"/>
              <a:t>Understanding these reasons can help you decide why you would want to work.  We are going to outline reasons why people choose to work.</a:t>
            </a:r>
          </a:p>
          <a:p>
            <a:pPr marL="0" indent="0">
              <a:buNone/>
            </a:pPr>
            <a:r>
              <a:rPr lang="en-US"/>
              <a:t>Think about why you may want to work!</a:t>
            </a:r>
          </a:p>
        </p:txBody>
      </p:sp>
    </p:spTree>
    <p:extLst>
      <p:ext uri="{BB962C8B-B14F-4D97-AF65-F5344CB8AC3E}">
        <p14:creationId xmlns:p14="http://schemas.microsoft.com/office/powerpoint/2010/main" val="411760499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DEF07E-FCFD-F17C-B012-E78FBA586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352533" y="253482"/>
            <a:ext cx="6036375" cy="1956841"/>
          </a:xfrm>
        </p:spPr>
        <p:txBody>
          <a:bodyPr anchor="b">
            <a:normAutofit/>
          </a:bodyPr>
          <a:lstStyle/>
          <a:p>
            <a:r>
              <a:rPr lang="en-US" sz="5400" b="1">
                <a:highlight>
                  <a:srgbClr val="FFFFFF"/>
                </a:highlight>
              </a:rPr>
              <a:t>Financial Reasons - Earning</a:t>
            </a:r>
            <a:r>
              <a:rPr lang="en-US" sz="5400" b="1" i="0">
                <a:effectLst/>
                <a:highlight>
                  <a:srgbClr val="FFFFFF"/>
                </a:highlight>
              </a:rPr>
              <a:t> Money</a:t>
            </a:r>
            <a:endParaRPr lang="en-US" sz="540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3CEDE-CF02-F16C-6330-02D6FC5DC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79" y="2872899"/>
            <a:ext cx="5192309" cy="3731619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 b="0" i="0">
                <a:effectLst/>
                <a:highlight>
                  <a:srgbClr val="FFFFFF"/>
                </a:highlight>
              </a:rPr>
              <a:t>A main reason people seek employment is to earn money. </a:t>
            </a:r>
          </a:p>
          <a:p>
            <a:pPr marL="0" indent="0">
              <a:buNone/>
            </a:pPr>
            <a:r>
              <a:rPr lang="en-US" b="0" i="0">
                <a:effectLst/>
                <a:highlight>
                  <a:srgbClr val="FFFFFF"/>
                </a:highlight>
              </a:rPr>
              <a:t>Money helps us buy things we need, like food, clothes, and school supplies. </a:t>
            </a:r>
            <a:endParaRPr lang="en-US"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>
                <a:highlight>
                  <a:srgbClr val="FFFFFF"/>
                </a:highlight>
              </a:rPr>
              <a:t>You </a:t>
            </a:r>
            <a:r>
              <a:rPr lang="en-US" b="0" i="0">
                <a:effectLst/>
                <a:highlight>
                  <a:srgbClr val="FFFFFF"/>
                </a:highlight>
              </a:rPr>
              <a:t>can save money for things you want, like a new video game.  </a:t>
            </a:r>
            <a:r>
              <a:rPr lang="en-US">
                <a:highlight>
                  <a:srgbClr val="FFFFFF"/>
                </a:highlight>
              </a:rPr>
              <a:t>You can also save money to buy large things like a home or a car.</a:t>
            </a:r>
          </a:p>
        </p:txBody>
      </p:sp>
      <p:pic>
        <p:nvPicPr>
          <p:cNvPr id="6" name="Picture 5" descr="Large heaped pile of new one-dollar bills banded in groups of 100.">
            <a:extLst>
              <a:ext uri="{FF2B5EF4-FFF2-40B4-BE49-F238E27FC236}">
                <a16:creationId xmlns:a16="http://schemas.microsoft.com/office/drawing/2014/main" id="{DDC936F4-C42E-9ADA-39B8-E04B66FEF32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096000" y="253482"/>
            <a:ext cx="6094477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2913515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DEF07E-FCFD-F17C-B012-E78FBA586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9930" y="374489"/>
            <a:ext cx="6004626" cy="1542035"/>
          </a:xfrm>
        </p:spPr>
        <p:txBody>
          <a:bodyPr anchor="b">
            <a:normAutofit fontScale="90000"/>
          </a:bodyPr>
          <a:lstStyle/>
          <a:p>
            <a:r>
              <a:rPr lang="en-US" sz="5400" b="1">
                <a:highlight>
                  <a:srgbClr val="FFFFFF"/>
                </a:highlight>
              </a:rPr>
              <a:t>Financial Reasons - Saving and Budgeting</a:t>
            </a:r>
            <a:endParaRPr lang="en-US" sz="540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3CEDE-CF02-F16C-6330-02D6FC5DC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5204666" cy="355574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>
                <a:highlight>
                  <a:srgbClr val="FFFFFF"/>
                </a:highlight>
              </a:rPr>
              <a:t>Another financial reason to work is being able to save money and planning how to use your money for a large purchase or to budget to pay for things you need.</a:t>
            </a:r>
          </a:p>
          <a:p>
            <a:pPr marL="0" indent="0">
              <a:buNone/>
            </a:pPr>
            <a:r>
              <a:rPr lang="en-US">
                <a:highlight>
                  <a:srgbClr val="FFFFFF"/>
                </a:highlight>
              </a:rPr>
              <a:t>Being able to save and budget may help you with living independently, transportation or paying bills, like phone or internet.</a:t>
            </a:r>
          </a:p>
        </p:txBody>
      </p:sp>
      <p:pic>
        <p:nvPicPr>
          <p:cNvPr id="6" name="Picture 5" descr="A person seated at a low table holds a receipt in one hand and pushes a key on a calculator with the other.">
            <a:extLst>
              <a:ext uri="{FF2B5EF4-FFF2-40B4-BE49-F238E27FC236}">
                <a16:creationId xmlns:a16="http://schemas.microsoft.com/office/drawing/2014/main" id="{DDC936F4-C42E-9ADA-39B8-E04B66FEF32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234556" y="10"/>
            <a:ext cx="5955921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43907773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1" name="Rectangle 10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86DEF07E-FCFD-F17C-B012-E78FBA586A8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07250" y="-354548"/>
            <a:ext cx="6340507" cy="2673925"/>
          </a:xfrm>
        </p:spPr>
        <p:txBody>
          <a:bodyPr anchor="b">
            <a:noAutofit/>
          </a:bodyPr>
          <a:lstStyle/>
          <a:p>
            <a:r>
              <a:rPr lang="en-US" sz="4800" b="1">
                <a:highlight>
                  <a:srgbClr val="FFFFFF"/>
                </a:highlight>
              </a:rPr>
              <a:t>Personal Reasons – Learning New Skills &amp; Career Advancement</a:t>
            </a:r>
            <a:endParaRPr lang="en-US" sz="4800"/>
          </a:p>
        </p:txBody>
      </p:sp>
      <p:sp>
        <p:nvSpPr>
          <p:cNvPr id="13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9B3CEDE-CF02-F16C-6330-02D6FC5DC16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3071307"/>
            <a:ext cx="4372791" cy="3320668"/>
          </a:xfrm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buNone/>
            </a:pPr>
            <a:r>
              <a:rPr lang="en-US">
                <a:highlight>
                  <a:srgbClr val="FFFFFF"/>
                </a:highlight>
              </a:rPr>
              <a:t>Some jobs can help teach new skills or better the skills you already have. </a:t>
            </a:r>
          </a:p>
          <a:p>
            <a:pPr marL="0" indent="0">
              <a:buNone/>
            </a:pPr>
            <a:r>
              <a:rPr lang="en-US">
                <a:highlight>
                  <a:srgbClr val="FFFFFF"/>
                </a:highlight>
              </a:rPr>
              <a:t>Learning new skills and gaining experience also helps lead to better job opportunities.</a:t>
            </a:r>
          </a:p>
        </p:txBody>
      </p:sp>
      <p:pic>
        <p:nvPicPr>
          <p:cNvPr id="6" name="Picture 5" descr="Items on a wood table: air filter face mask, noise protection headphones, work gloves, hard hat, reflective vest, boots, goggles, rulers, a blueprint.">
            <a:extLst>
              <a:ext uri="{FF2B5EF4-FFF2-40B4-BE49-F238E27FC236}">
                <a16:creationId xmlns:a16="http://schemas.microsoft.com/office/drawing/2014/main" id="{DDC936F4-C42E-9ADA-39B8-E04B66FEF32C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465625" y="0"/>
            <a:ext cx="67263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649764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1E3E0C-786D-0508-5603-2CEBE0B90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62536"/>
            <a:ext cx="5867400" cy="1956841"/>
          </a:xfrm>
        </p:spPr>
        <p:txBody>
          <a:bodyPr anchor="b">
            <a:normAutofit fontScale="90000"/>
          </a:bodyPr>
          <a:lstStyle/>
          <a:p>
            <a:r>
              <a:rPr lang="en-US" sz="5400" b="1">
                <a:highlight>
                  <a:srgbClr val="FFFFFF"/>
                </a:highlight>
              </a:rPr>
              <a:t>Personal Reasons – </a:t>
            </a:r>
            <a:r>
              <a:rPr lang="en-US" sz="5400" b="1" i="0">
                <a:effectLst/>
                <a:highlight>
                  <a:srgbClr val="FFFFFF"/>
                </a:highlight>
              </a:rPr>
              <a:t>Structure and </a:t>
            </a:r>
            <a:br>
              <a:rPr lang="en-US" sz="5400" b="1" i="0">
                <a:effectLst/>
                <a:highlight>
                  <a:srgbClr val="FFFFFF"/>
                </a:highlight>
              </a:rPr>
            </a:br>
            <a:r>
              <a:rPr lang="en-US" sz="5400" b="1" i="0">
                <a:effectLst/>
                <a:highlight>
                  <a:srgbClr val="FFFFFF"/>
                </a:highlight>
              </a:rPr>
              <a:t>Routine</a:t>
            </a:r>
            <a:endParaRPr lang="en-US" sz="5400"/>
          </a:p>
        </p:txBody>
      </p:sp>
      <p:sp>
        <p:nvSpPr>
          <p:cNvPr id="14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A68F6A-6565-58BB-9A19-583733A62E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40080" y="2872899"/>
            <a:ext cx="4323806" cy="3572968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>
                <a:highlight>
                  <a:srgbClr val="FFFFFF"/>
                </a:highlight>
              </a:rPr>
              <a:t>Having a job can help you establish a routine. You may like how work structures your time and makes the day more predictable. </a:t>
            </a:r>
          </a:p>
          <a:p>
            <a:pPr marL="0" indent="0">
              <a:buNone/>
            </a:pPr>
            <a:endParaRPr lang="en-US">
              <a:highlight>
                <a:srgbClr val="FFFFFF"/>
              </a:highlight>
            </a:endParaRPr>
          </a:p>
          <a:p>
            <a:pPr marL="0" indent="0">
              <a:buNone/>
            </a:pPr>
            <a:r>
              <a:rPr lang="en-US">
                <a:highlight>
                  <a:srgbClr val="FFFFFF"/>
                </a:highlight>
              </a:rPr>
              <a:t>It is good to remember to balance work, personal time, and hobbies. </a:t>
            </a:r>
            <a:endParaRPr lang="en-US" b="0" i="0">
              <a:effectLst/>
              <a:highlight>
                <a:srgbClr val="FFFFFF"/>
              </a:highlight>
            </a:endParaRPr>
          </a:p>
          <a:p>
            <a:pPr marL="0" indent="0">
              <a:buNone/>
            </a:pPr>
            <a:endParaRPr lang="en-US" sz="2200"/>
          </a:p>
        </p:txBody>
      </p:sp>
      <p:pic>
        <p:nvPicPr>
          <p:cNvPr id="7" name="Picture 6" descr="Items on an organized table: clipboard, tray of metal clips, pencils, wooden pushpins.">
            <a:extLst>
              <a:ext uri="{FF2B5EF4-FFF2-40B4-BE49-F238E27FC236}">
                <a16:creationId xmlns:a16="http://schemas.microsoft.com/office/drawing/2014/main" id="{BF70449B-E4A6-3327-95D8-EFD203831F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5311702" y="10"/>
            <a:ext cx="6878775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182206294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F13C74B1-5B17-4795-BED0-7140497B445A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C61E3E0C-786D-0508-5603-2CEBE0B904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27076" y="0"/>
            <a:ext cx="5867400" cy="1956841"/>
          </a:xfrm>
        </p:spPr>
        <p:txBody>
          <a:bodyPr anchor="b">
            <a:normAutofit fontScale="90000"/>
          </a:bodyPr>
          <a:lstStyle/>
          <a:p>
            <a:r>
              <a:rPr lang="en-US" sz="5400" b="1"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Community Reasons - </a:t>
            </a:r>
            <a:r>
              <a:rPr lang="en-US" sz="5400" b="1" i="0">
                <a:effectLst/>
                <a:highlight>
                  <a:srgbClr val="FFFFFF"/>
                </a:highlight>
                <a:latin typeface="Calibri"/>
                <a:ea typeface="Calibri"/>
                <a:cs typeface="Calibri"/>
              </a:rPr>
              <a:t>Helping Others</a:t>
            </a:r>
            <a:endParaRPr lang="en-US" sz="5400">
              <a:latin typeface="Calibri"/>
              <a:ea typeface="Calibri"/>
              <a:cs typeface="Calibri"/>
            </a:endParaRPr>
          </a:p>
        </p:txBody>
      </p:sp>
      <p:sp>
        <p:nvSpPr>
          <p:cNvPr id="14" name="sketchy line">
            <a:extLst>
              <a:ext uri="{FF2B5EF4-FFF2-40B4-BE49-F238E27FC236}">
                <a16:creationId xmlns:a16="http://schemas.microsoft.com/office/drawing/2014/main" id="{D4974D33-8DC5-464E-8C6D-BE58F0669C17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640080" y="2586994"/>
            <a:ext cx="3474720" cy="18288"/>
          </a:xfrm>
          <a:custGeom>
            <a:avLst/>
            <a:gdLst>
              <a:gd name="connsiteX0" fmla="*/ 0 w 3474720"/>
              <a:gd name="connsiteY0" fmla="*/ 0 h 18288"/>
              <a:gd name="connsiteX1" fmla="*/ 694944 w 3474720"/>
              <a:gd name="connsiteY1" fmla="*/ 0 h 18288"/>
              <a:gd name="connsiteX2" fmla="*/ 1355141 w 3474720"/>
              <a:gd name="connsiteY2" fmla="*/ 0 h 18288"/>
              <a:gd name="connsiteX3" fmla="*/ 2015338 w 3474720"/>
              <a:gd name="connsiteY3" fmla="*/ 0 h 18288"/>
              <a:gd name="connsiteX4" fmla="*/ 2779776 w 3474720"/>
              <a:gd name="connsiteY4" fmla="*/ 0 h 18288"/>
              <a:gd name="connsiteX5" fmla="*/ 3474720 w 3474720"/>
              <a:gd name="connsiteY5" fmla="*/ 0 h 18288"/>
              <a:gd name="connsiteX6" fmla="*/ 3474720 w 3474720"/>
              <a:gd name="connsiteY6" fmla="*/ 18288 h 18288"/>
              <a:gd name="connsiteX7" fmla="*/ 2779776 w 3474720"/>
              <a:gd name="connsiteY7" fmla="*/ 18288 h 18288"/>
              <a:gd name="connsiteX8" fmla="*/ 2189074 w 3474720"/>
              <a:gd name="connsiteY8" fmla="*/ 18288 h 18288"/>
              <a:gd name="connsiteX9" fmla="*/ 1528877 w 3474720"/>
              <a:gd name="connsiteY9" fmla="*/ 18288 h 18288"/>
              <a:gd name="connsiteX10" fmla="*/ 868680 w 3474720"/>
              <a:gd name="connsiteY10" fmla="*/ 18288 h 18288"/>
              <a:gd name="connsiteX11" fmla="*/ 0 w 3474720"/>
              <a:gd name="connsiteY11" fmla="*/ 18288 h 18288"/>
              <a:gd name="connsiteX12" fmla="*/ 0 w 3474720"/>
              <a:gd name="connsiteY12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</a:cxnLst>
            <a:rect l="l" t="t" r="r" b="b"/>
            <a:pathLst>
              <a:path w="3474720" h="18288" fill="none" extrusionOk="0">
                <a:moveTo>
                  <a:pt x="0" y="0"/>
                </a:moveTo>
                <a:cubicBezTo>
                  <a:pt x="224454" y="-14544"/>
                  <a:pt x="495407" y="26540"/>
                  <a:pt x="694944" y="0"/>
                </a:cubicBezTo>
                <a:cubicBezTo>
                  <a:pt x="894481" y="-26540"/>
                  <a:pt x="1130063" y="24713"/>
                  <a:pt x="1355141" y="0"/>
                </a:cubicBezTo>
                <a:cubicBezTo>
                  <a:pt x="1580219" y="-24713"/>
                  <a:pt x="1820099" y="26695"/>
                  <a:pt x="2015338" y="0"/>
                </a:cubicBezTo>
                <a:cubicBezTo>
                  <a:pt x="2210577" y="-26695"/>
                  <a:pt x="2402045" y="165"/>
                  <a:pt x="2779776" y="0"/>
                </a:cubicBezTo>
                <a:cubicBezTo>
                  <a:pt x="3157507" y="-165"/>
                  <a:pt x="3286859" y="-15571"/>
                  <a:pt x="3474720" y="0"/>
                </a:cubicBezTo>
                <a:cubicBezTo>
                  <a:pt x="3474286" y="7551"/>
                  <a:pt x="3474253" y="9822"/>
                  <a:pt x="3474720" y="18288"/>
                </a:cubicBezTo>
                <a:cubicBezTo>
                  <a:pt x="3233904" y="29845"/>
                  <a:pt x="2945134" y="-5256"/>
                  <a:pt x="2779776" y="18288"/>
                </a:cubicBezTo>
                <a:cubicBezTo>
                  <a:pt x="2614418" y="41832"/>
                  <a:pt x="2339768" y="22709"/>
                  <a:pt x="2189074" y="18288"/>
                </a:cubicBezTo>
                <a:cubicBezTo>
                  <a:pt x="2038380" y="13867"/>
                  <a:pt x="1817434" y="-4947"/>
                  <a:pt x="1528877" y="18288"/>
                </a:cubicBezTo>
                <a:cubicBezTo>
                  <a:pt x="1240320" y="41523"/>
                  <a:pt x="1042447" y="37198"/>
                  <a:pt x="868680" y="18288"/>
                </a:cubicBezTo>
                <a:cubicBezTo>
                  <a:pt x="694913" y="-622"/>
                  <a:pt x="233232" y="44909"/>
                  <a:pt x="0" y="18288"/>
                </a:cubicBezTo>
                <a:cubicBezTo>
                  <a:pt x="60" y="11696"/>
                  <a:pt x="66" y="3758"/>
                  <a:pt x="0" y="0"/>
                </a:cubicBezTo>
                <a:close/>
              </a:path>
              <a:path w="3474720" h="18288" stroke="0" extrusionOk="0">
                <a:moveTo>
                  <a:pt x="0" y="0"/>
                </a:moveTo>
                <a:cubicBezTo>
                  <a:pt x="202328" y="-14716"/>
                  <a:pt x="332722" y="-11499"/>
                  <a:pt x="625450" y="0"/>
                </a:cubicBezTo>
                <a:cubicBezTo>
                  <a:pt x="918178" y="11499"/>
                  <a:pt x="1096688" y="5123"/>
                  <a:pt x="1389888" y="0"/>
                </a:cubicBezTo>
                <a:cubicBezTo>
                  <a:pt x="1683088" y="-5123"/>
                  <a:pt x="1835981" y="-14038"/>
                  <a:pt x="1980590" y="0"/>
                </a:cubicBezTo>
                <a:cubicBezTo>
                  <a:pt x="2125199" y="14038"/>
                  <a:pt x="2396099" y="-7203"/>
                  <a:pt x="2571293" y="0"/>
                </a:cubicBezTo>
                <a:cubicBezTo>
                  <a:pt x="2746487" y="7203"/>
                  <a:pt x="3041609" y="-12036"/>
                  <a:pt x="3474720" y="0"/>
                </a:cubicBezTo>
                <a:cubicBezTo>
                  <a:pt x="3474638" y="4406"/>
                  <a:pt x="3474631" y="9982"/>
                  <a:pt x="3474720" y="18288"/>
                </a:cubicBezTo>
                <a:cubicBezTo>
                  <a:pt x="3324873" y="21876"/>
                  <a:pt x="3136771" y="12587"/>
                  <a:pt x="2814523" y="18288"/>
                </a:cubicBezTo>
                <a:cubicBezTo>
                  <a:pt x="2492275" y="23989"/>
                  <a:pt x="2294402" y="47111"/>
                  <a:pt x="2154326" y="18288"/>
                </a:cubicBezTo>
                <a:cubicBezTo>
                  <a:pt x="2014250" y="-10535"/>
                  <a:pt x="1820317" y="33903"/>
                  <a:pt x="1494130" y="18288"/>
                </a:cubicBezTo>
                <a:cubicBezTo>
                  <a:pt x="1167943" y="2673"/>
                  <a:pt x="948432" y="14868"/>
                  <a:pt x="729691" y="18288"/>
                </a:cubicBezTo>
                <a:cubicBezTo>
                  <a:pt x="510950" y="21708"/>
                  <a:pt x="264032" y="24354"/>
                  <a:pt x="0" y="18288"/>
                </a:cubicBezTo>
                <a:cubicBezTo>
                  <a:pt x="189" y="14288"/>
                  <a:pt x="-703" y="3747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4450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863741219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D1A68F6A-6565-58BB-9A19-583733A62E0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83060" y="2964633"/>
            <a:ext cx="4776770" cy="3308890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en-US" b="0" i="0" dirty="0">
                <a:effectLst/>
                <a:highlight>
                  <a:srgbClr val="FFFFFF"/>
                </a:highlight>
              </a:rPr>
              <a:t>Helping others allow us to make a difference in people’s lives. </a:t>
            </a:r>
          </a:p>
          <a:p>
            <a:pPr marL="0" indent="0">
              <a:buNone/>
            </a:pPr>
            <a:r>
              <a:rPr lang="en-US" b="0" i="0" dirty="0">
                <a:effectLst/>
                <a:highlight>
                  <a:srgbClr val="FFFFFF"/>
                </a:highlight>
              </a:rPr>
              <a:t>For example, you can work at a community center, helping kids learn and play.  Or you can be a hair stylist or barber and help others feel good about the way they look.</a:t>
            </a:r>
          </a:p>
          <a:p>
            <a:pPr marL="0" indent="0">
              <a:buNone/>
            </a:pPr>
            <a:endParaRPr lang="en-US" sz="2200" dirty="0"/>
          </a:p>
        </p:txBody>
      </p:sp>
      <p:pic>
        <p:nvPicPr>
          <p:cNvPr id="7" name="Picture 6" descr="Close up on hands of a hair stylist, who holds scissors and a comb near strands of black wet hair between fingers.">
            <a:extLst>
              <a:ext uri="{FF2B5EF4-FFF2-40B4-BE49-F238E27FC236}">
                <a16:creationId xmlns:a16="http://schemas.microsoft.com/office/drawing/2014/main" id="{BF70449B-E4A6-3327-95D8-EFD203831F8A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b="-1"/>
          <a:stretch/>
        </p:blipFill>
        <p:spPr>
          <a:xfrm>
            <a:off x="5647038" y="10"/>
            <a:ext cx="6543439" cy="6857990"/>
          </a:xfrm>
          <a:custGeom>
            <a:avLst/>
            <a:gdLst/>
            <a:ahLst/>
            <a:cxnLst/>
            <a:rect l="l" t="t" r="r" b="b"/>
            <a:pathLst>
              <a:path w="6878775" h="6858000">
                <a:moveTo>
                  <a:pt x="1102973" y="0"/>
                </a:moveTo>
                <a:lnTo>
                  <a:pt x="1160688" y="0"/>
                </a:lnTo>
                <a:lnTo>
                  <a:pt x="983189" y="331786"/>
                </a:lnTo>
                <a:cubicBezTo>
                  <a:pt x="914866" y="469145"/>
                  <a:pt x="850355" y="608712"/>
                  <a:pt x="789261" y="750263"/>
                </a:cubicBezTo>
                <a:cubicBezTo>
                  <a:pt x="774307" y="784928"/>
                  <a:pt x="759992" y="819849"/>
                  <a:pt x="745295" y="854514"/>
                </a:cubicBezTo>
                <a:cubicBezTo>
                  <a:pt x="756682" y="845393"/>
                  <a:pt x="765489" y="833492"/>
                  <a:pt x="770857" y="819975"/>
                </a:cubicBezTo>
                <a:cubicBezTo>
                  <a:pt x="879943" y="589569"/>
                  <a:pt x="999605" y="365513"/>
                  <a:pt x="1131329" y="148742"/>
                </a:cubicBezTo>
                <a:lnTo>
                  <a:pt x="1227589" y="0"/>
                </a:lnTo>
                <a:lnTo>
                  <a:pt x="6878775" y="0"/>
                </a:lnTo>
                <a:lnTo>
                  <a:pt x="6878775" y="6858000"/>
                </a:lnTo>
                <a:lnTo>
                  <a:pt x="713521" y="6858000"/>
                </a:lnTo>
                <a:lnTo>
                  <a:pt x="625642" y="6670527"/>
                </a:lnTo>
                <a:cubicBezTo>
                  <a:pt x="507232" y="6398531"/>
                  <a:pt x="403083" y="6118381"/>
                  <a:pt x="312785" y="5830359"/>
                </a:cubicBezTo>
                <a:cubicBezTo>
                  <a:pt x="278149" y="5719759"/>
                  <a:pt x="248879" y="5607635"/>
                  <a:pt x="212198" y="5480401"/>
                </a:cubicBezTo>
                <a:cubicBezTo>
                  <a:pt x="212208" y="5491601"/>
                  <a:pt x="212803" y="5502788"/>
                  <a:pt x="213988" y="5513923"/>
                </a:cubicBezTo>
                <a:cubicBezTo>
                  <a:pt x="264089" y="5723695"/>
                  <a:pt x="307290" y="5935370"/>
                  <a:pt x="365826" y="6142729"/>
                </a:cubicBezTo>
                <a:cubicBezTo>
                  <a:pt x="433152" y="6380817"/>
                  <a:pt x="510068" y="6614016"/>
                  <a:pt x="597975" y="6841549"/>
                </a:cubicBezTo>
                <a:lnTo>
                  <a:pt x="604824" y="6858000"/>
                </a:lnTo>
                <a:lnTo>
                  <a:pt x="552056" y="6858000"/>
                </a:lnTo>
                <a:lnTo>
                  <a:pt x="539576" y="6828295"/>
                </a:lnTo>
                <a:cubicBezTo>
                  <a:pt x="380597" y="6414594"/>
                  <a:pt x="260223" y="5988893"/>
                  <a:pt x="171555" y="5552906"/>
                </a:cubicBezTo>
                <a:cubicBezTo>
                  <a:pt x="91163" y="5157998"/>
                  <a:pt x="43746" y="4758899"/>
                  <a:pt x="12305" y="4357388"/>
                </a:cubicBezTo>
                <a:cubicBezTo>
                  <a:pt x="-14281" y="4013908"/>
                  <a:pt x="4507" y="3672965"/>
                  <a:pt x="46684" y="3331516"/>
                </a:cubicBezTo>
                <a:cubicBezTo>
                  <a:pt x="127203" y="2664286"/>
                  <a:pt x="277819" y="2007265"/>
                  <a:pt x="496065" y="1371196"/>
                </a:cubicBezTo>
                <a:cubicBezTo>
                  <a:pt x="636273" y="966066"/>
                  <a:pt x="800445" y="573253"/>
                  <a:pt x="995723" y="196614"/>
                </a:cubicBezTo>
                <a:close/>
              </a:path>
            </a:pathLst>
          </a:custGeom>
        </p:spPr>
      </p:pic>
    </p:spTree>
    <p:extLst>
      <p:ext uri="{BB962C8B-B14F-4D97-AF65-F5344CB8AC3E}">
        <p14:creationId xmlns:p14="http://schemas.microsoft.com/office/powerpoint/2010/main" val="3030848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 useBgFill="1">
        <p:nvSpPr>
          <p:cNvPr id="12" name="Rectangle 11">
            <a:extLst>
              <a:ext uri="{FF2B5EF4-FFF2-40B4-BE49-F238E27FC236}">
                <a16:creationId xmlns:a16="http://schemas.microsoft.com/office/drawing/2014/main" id="{352BEC0E-22F8-46D0-9632-375DB541B06C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0" y="0"/>
            <a:ext cx="12188952" cy="685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E705ADB6-577A-82E9-A882-03B442127C8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40080" y="329184"/>
            <a:ext cx="6894576" cy="1783080"/>
          </a:xfrm>
        </p:spPr>
        <p:txBody>
          <a:bodyPr anchor="b">
            <a:normAutofit/>
          </a:bodyPr>
          <a:lstStyle/>
          <a:p>
            <a:r>
              <a:rPr lang="en-US" sz="5400" b="1" i="0">
                <a:effectLst/>
                <a:highlight>
                  <a:srgbClr val="FFFFFF"/>
                </a:highlight>
              </a:rPr>
              <a:t>Social Reasons –</a:t>
            </a:r>
            <a:br>
              <a:rPr lang="en-US" sz="5400" b="1" i="0">
                <a:effectLst/>
                <a:highlight>
                  <a:srgbClr val="FFFFFF"/>
                </a:highlight>
              </a:rPr>
            </a:br>
            <a:r>
              <a:rPr lang="en-US" sz="5400" b="1" i="0">
                <a:effectLst/>
                <a:highlight>
                  <a:srgbClr val="FFFFFF"/>
                </a:highlight>
              </a:rPr>
              <a:t>Making Friends</a:t>
            </a:r>
            <a:endParaRPr lang="en-US" sz="5400"/>
          </a:p>
        </p:txBody>
      </p:sp>
      <p:sp>
        <p:nvSpPr>
          <p:cNvPr id="14" name="sketch line">
            <a:extLst>
              <a:ext uri="{FF2B5EF4-FFF2-40B4-BE49-F238E27FC236}">
                <a16:creationId xmlns:a16="http://schemas.microsoft.com/office/drawing/2014/main" id="{3FCFB1DE-0B7E-48CC-BA90-B2AB0889F9D6}"/>
              </a:ext>
              <a:ext uri="{C183D7F6-B498-43B3-948B-1728B52AA6E4}">
                <adec:decorative xmlns:adec="http://schemas.microsoft.com/office/drawing/2017/decorative" val="1"/>
              </a:ext>
            </a:extLst>
          </p:cNvPr>
          <p:cNvSpPr>
            <a:spLocks noGrp="1" noRot="1" noChangeAspect="1" noMove="1" noResize="1" noEditPoints="1" noAdjustHandles="1" noChangeArrowheads="1" noChangeShapeType="1" noTextEdit="1"/>
          </p:cNvSpPr>
          <p:nvPr>
            <p:extLst>
              <p:ext uri="{386F3935-93C4-4BCD-93E2-E3B085C9AB24}">
                <p16:designElem xmlns:p16="http://schemas.microsoft.com/office/powerpoint/2015/main" val="1"/>
              </p:ext>
            </p:extLst>
          </p:nvPr>
        </p:nvSpPr>
        <p:spPr>
          <a:xfrm>
            <a:off x="758952" y="2395728"/>
            <a:ext cx="4243589" cy="18288"/>
          </a:xfrm>
          <a:custGeom>
            <a:avLst/>
            <a:gdLst>
              <a:gd name="connsiteX0" fmla="*/ 0 w 4243589"/>
              <a:gd name="connsiteY0" fmla="*/ 0 h 18288"/>
              <a:gd name="connsiteX1" fmla="*/ 478919 w 4243589"/>
              <a:gd name="connsiteY1" fmla="*/ 0 h 18288"/>
              <a:gd name="connsiteX2" fmla="*/ 957839 w 4243589"/>
              <a:gd name="connsiteY2" fmla="*/ 0 h 18288"/>
              <a:gd name="connsiteX3" fmla="*/ 1521630 w 4243589"/>
              <a:gd name="connsiteY3" fmla="*/ 0 h 18288"/>
              <a:gd name="connsiteX4" fmla="*/ 2212729 w 4243589"/>
              <a:gd name="connsiteY4" fmla="*/ 0 h 18288"/>
              <a:gd name="connsiteX5" fmla="*/ 2734084 w 4243589"/>
              <a:gd name="connsiteY5" fmla="*/ 0 h 18288"/>
              <a:gd name="connsiteX6" fmla="*/ 3255439 w 4243589"/>
              <a:gd name="connsiteY6" fmla="*/ 0 h 18288"/>
              <a:gd name="connsiteX7" fmla="*/ 4243589 w 4243589"/>
              <a:gd name="connsiteY7" fmla="*/ 0 h 18288"/>
              <a:gd name="connsiteX8" fmla="*/ 4243589 w 4243589"/>
              <a:gd name="connsiteY8" fmla="*/ 18288 h 18288"/>
              <a:gd name="connsiteX9" fmla="*/ 3594926 w 4243589"/>
              <a:gd name="connsiteY9" fmla="*/ 18288 h 18288"/>
              <a:gd name="connsiteX10" fmla="*/ 3073571 w 4243589"/>
              <a:gd name="connsiteY10" fmla="*/ 18288 h 18288"/>
              <a:gd name="connsiteX11" fmla="*/ 2552216 w 4243589"/>
              <a:gd name="connsiteY11" fmla="*/ 18288 h 18288"/>
              <a:gd name="connsiteX12" fmla="*/ 1903553 w 4243589"/>
              <a:gd name="connsiteY12" fmla="*/ 18288 h 18288"/>
              <a:gd name="connsiteX13" fmla="*/ 1212454 w 4243589"/>
              <a:gd name="connsiteY13" fmla="*/ 18288 h 18288"/>
              <a:gd name="connsiteX14" fmla="*/ 733535 w 4243589"/>
              <a:gd name="connsiteY14" fmla="*/ 18288 h 18288"/>
              <a:gd name="connsiteX15" fmla="*/ 0 w 4243589"/>
              <a:gd name="connsiteY15" fmla="*/ 18288 h 18288"/>
              <a:gd name="connsiteX16" fmla="*/ 0 w 4243589"/>
              <a:gd name="connsiteY16" fmla="*/ 0 h 1828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</a:cxnLst>
            <a:rect l="l" t="t" r="r" b="b"/>
            <a:pathLst>
              <a:path w="4243589" h="18288" fill="none" extrusionOk="0">
                <a:moveTo>
                  <a:pt x="0" y="0"/>
                </a:moveTo>
                <a:cubicBezTo>
                  <a:pt x="213395" y="-21006"/>
                  <a:pt x="307421" y="-18116"/>
                  <a:pt x="478919" y="0"/>
                </a:cubicBezTo>
                <a:cubicBezTo>
                  <a:pt x="650417" y="18116"/>
                  <a:pt x="831092" y="-21237"/>
                  <a:pt x="957839" y="0"/>
                </a:cubicBezTo>
                <a:cubicBezTo>
                  <a:pt x="1084586" y="21237"/>
                  <a:pt x="1301682" y="25124"/>
                  <a:pt x="1521630" y="0"/>
                </a:cubicBezTo>
                <a:cubicBezTo>
                  <a:pt x="1741578" y="-25124"/>
                  <a:pt x="1970269" y="-29139"/>
                  <a:pt x="2212729" y="0"/>
                </a:cubicBezTo>
                <a:cubicBezTo>
                  <a:pt x="2455189" y="29139"/>
                  <a:pt x="2558847" y="-4796"/>
                  <a:pt x="2734084" y="0"/>
                </a:cubicBezTo>
                <a:cubicBezTo>
                  <a:pt x="2909321" y="4796"/>
                  <a:pt x="3097217" y="-13409"/>
                  <a:pt x="3255439" y="0"/>
                </a:cubicBezTo>
                <a:cubicBezTo>
                  <a:pt x="3413662" y="13409"/>
                  <a:pt x="3979999" y="-10121"/>
                  <a:pt x="4243589" y="0"/>
                </a:cubicBezTo>
                <a:cubicBezTo>
                  <a:pt x="4244484" y="8974"/>
                  <a:pt x="4243043" y="9359"/>
                  <a:pt x="4243589" y="18288"/>
                </a:cubicBezTo>
                <a:cubicBezTo>
                  <a:pt x="4058777" y="31246"/>
                  <a:pt x="3910348" y="3158"/>
                  <a:pt x="3594926" y="18288"/>
                </a:cubicBezTo>
                <a:cubicBezTo>
                  <a:pt x="3279504" y="33418"/>
                  <a:pt x="3319955" y="-3977"/>
                  <a:pt x="3073571" y="18288"/>
                </a:cubicBezTo>
                <a:cubicBezTo>
                  <a:pt x="2827187" y="40553"/>
                  <a:pt x="2767387" y="1863"/>
                  <a:pt x="2552216" y="18288"/>
                </a:cubicBezTo>
                <a:cubicBezTo>
                  <a:pt x="2337046" y="34713"/>
                  <a:pt x="2181871" y="19527"/>
                  <a:pt x="1903553" y="18288"/>
                </a:cubicBezTo>
                <a:cubicBezTo>
                  <a:pt x="1625235" y="17049"/>
                  <a:pt x="1557672" y="24174"/>
                  <a:pt x="1212454" y="18288"/>
                </a:cubicBezTo>
                <a:cubicBezTo>
                  <a:pt x="867236" y="12402"/>
                  <a:pt x="874382" y="15627"/>
                  <a:pt x="733535" y="18288"/>
                </a:cubicBezTo>
                <a:cubicBezTo>
                  <a:pt x="592688" y="20949"/>
                  <a:pt x="183477" y="14753"/>
                  <a:pt x="0" y="18288"/>
                </a:cubicBezTo>
                <a:cubicBezTo>
                  <a:pt x="-229" y="14222"/>
                  <a:pt x="509" y="5816"/>
                  <a:pt x="0" y="0"/>
                </a:cubicBezTo>
                <a:close/>
              </a:path>
              <a:path w="4243589" h="18288" stroke="0" extrusionOk="0">
                <a:moveTo>
                  <a:pt x="0" y="0"/>
                </a:moveTo>
                <a:cubicBezTo>
                  <a:pt x="143690" y="16630"/>
                  <a:pt x="266667" y="14847"/>
                  <a:pt x="521355" y="0"/>
                </a:cubicBezTo>
                <a:cubicBezTo>
                  <a:pt x="776043" y="-14847"/>
                  <a:pt x="814491" y="-17363"/>
                  <a:pt x="1000275" y="0"/>
                </a:cubicBezTo>
                <a:cubicBezTo>
                  <a:pt x="1186059" y="17363"/>
                  <a:pt x="1352504" y="-23507"/>
                  <a:pt x="1521630" y="0"/>
                </a:cubicBezTo>
                <a:cubicBezTo>
                  <a:pt x="1690756" y="23507"/>
                  <a:pt x="1889525" y="5871"/>
                  <a:pt x="2127857" y="0"/>
                </a:cubicBezTo>
                <a:cubicBezTo>
                  <a:pt x="2366189" y="-5871"/>
                  <a:pt x="2620628" y="-27997"/>
                  <a:pt x="2776520" y="0"/>
                </a:cubicBezTo>
                <a:cubicBezTo>
                  <a:pt x="2932412" y="27997"/>
                  <a:pt x="3131683" y="-25073"/>
                  <a:pt x="3467618" y="0"/>
                </a:cubicBezTo>
                <a:cubicBezTo>
                  <a:pt x="3803553" y="25073"/>
                  <a:pt x="4017371" y="3071"/>
                  <a:pt x="4243589" y="0"/>
                </a:cubicBezTo>
                <a:cubicBezTo>
                  <a:pt x="4243134" y="6162"/>
                  <a:pt x="4243492" y="11775"/>
                  <a:pt x="4243589" y="18288"/>
                </a:cubicBezTo>
                <a:cubicBezTo>
                  <a:pt x="4017834" y="-5779"/>
                  <a:pt x="3834586" y="13376"/>
                  <a:pt x="3594926" y="18288"/>
                </a:cubicBezTo>
                <a:cubicBezTo>
                  <a:pt x="3355266" y="23200"/>
                  <a:pt x="3204179" y="2869"/>
                  <a:pt x="2903827" y="18288"/>
                </a:cubicBezTo>
                <a:cubicBezTo>
                  <a:pt x="2603475" y="33707"/>
                  <a:pt x="2526187" y="46187"/>
                  <a:pt x="2212729" y="18288"/>
                </a:cubicBezTo>
                <a:cubicBezTo>
                  <a:pt x="1899271" y="-9611"/>
                  <a:pt x="1966289" y="29692"/>
                  <a:pt x="1733809" y="18288"/>
                </a:cubicBezTo>
                <a:cubicBezTo>
                  <a:pt x="1501329" y="6884"/>
                  <a:pt x="1343612" y="12492"/>
                  <a:pt x="1085146" y="18288"/>
                </a:cubicBezTo>
                <a:cubicBezTo>
                  <a:pt x="826680" y="24084"/>
                  <a:pt x="778184" y="35607"/>
                  <a:pt x="521355" y="18288"/>
                </a:cubicBezTo>
                <a:cubicBezTo>
                  <a:pt x="264526" y="969"/>
                  <a:pt x="120277" y="4268"/>
                  <a:pt x="0" y="18288"/>
                </a:cubicBezTo>
                <a:cubicBezTo>
                  <a:pt x="766" y="10800"/>
                  <a:pt x="-457" y="8180"/>
                  <a:pt x="0" y="0"/>
                </a:cubicBezTo>
                <a:close/>
              </a:path>
            </a:pathLst>
          </a:custGeom>
          <a:solidFill>
            <a:schemeClr val="accent2"/>
          </a:solidFill>
          <a:ln w="41275" cap="rnd">
            <a:solidFill>
              <a:schemeClr val="accent2"/>
            </a:solidFill>
            <a:round/>
            <a:extLst>
              <a:ext uri="{C807C97D-BFC1-408E-A445-0C87EB9F89A2}">
                <ask:lineSketchStyleProps xmlns:ask="http://schemas.microsoft.com/office/drawing/2018/sketchyshapes" sd="2727557108">
                  <a:prstGeom prst="rect">
                    <a:avLst/>
                  </a:prstGeom>
                  <ask:type>
                    <ask:lineSketchFreehand/>
                  </ask:type>
                </ask:lineSketchStyleProps>
              </a:ext>
            </a:extLst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19D4A09-6994-8776-1F1D-7CDB65D9FB9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13944" y="3003805"/>
            <a:ext cx="7220712" cy="3483864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b="0" i="0">
                <a:effectLst/>
                <a:highlight>
                  <a:srgbClr val="FFFFFF"/>
                </a:highlight>
              </a:rPr>
              <a:t>Having a job can also help you make friends</a:t>
            </a:r>
            <a:r>
              <a:rPr lang="en-US">
                <a:highlight>
                  <a:srgbClr val="FFFFFF"/>
                </a:highlight>
              </a:rPr>
              <a:t> and feel like you belong</a:t>
            </a:r>
            <a:r>
              <a:rPr lang="en-US" b="0" i="0">
                <a:effectLst/>
                <a:highlight>
                  <a:srgbClr val="FFFFFF"/>
                </a:highlight>
              </a:rPr>
              <a:t>. </a:t>
            </a:r>
            <a:endParaRPr lang="en-US"/>
          </a:p>
          <a:p>
            <a:pPr marL="0" indent="0">
              <a:buNone/>
            </a:pPr>
            <a:r>
              <a:rPr lang="en-US" b="0" i="0">
                <a:effectLst/>
                <a:highlight>
                  <a:srgbClr val="FFFFFF"/>
                </a:highlight>
              </a:rPr>
              <a:t>When you have a job, you will get to meet new people who </a:t>
            </a:r>
            <a:r>
              <a:rPr lang="en-US">
                <a:highlight>
                  <a:srgbClr val="FFFFFF"/>
                </a:highlight>
              </a:rPr>
              <a:t>you work with, </a:t>
            </a:r>
            <a:r>
              <a:rPr lang="en-US" b="0" i="0">
                <a:effectLst/>
                <a:highlight>
                  <a:srgbClr val="FFFFFF"/>
                </a:highlight>
              </a:rPr>
              <a:t>called co-workers. </a:t>
            </a:r>
          </a:p>
          <a:p>
            <a:pPr marL="0" indent="0">
              <a:buNone/>
            </a:pPr>
            <a:r>
              <a:rPr lang="en-US" b="0" i="0">
                <a:effectLst/>
                <a:highlight>
                  <a:srgbClr val="FFFFFF"/>
                </a:highlight>
              </a:rPr>
              <a:t>Co-workers can support each other both at work and outside of work.</a:t>
            </a:r>
            <a:endParaRPr lang="en-US">
              <a:cs typeface="Calibri"/>
            </a:endParaRPr>
          </a:p>
        </p:txBody>
      </p:sp>
      <p:pic>
        <p:nvPicPr>
          <p:cNvPr id="7" name="Picture 6" descr="Three teenagers sit side by side on a curb with a basketball on the ground. They hold at look at their phones. Two look at one screen together.">
            <a:extLst>
              <a:ext uri="{FF2B5EF4-FFF2-40B4-BE49-F238E27FC236}">
                <a16:creationId xmlns:a16="http://schemas.microsoft.com/office/drawing/2014/main" id="{578D9EFD-D0A1-15F8-9F4F-2F08CB29F904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3840" y="704423"/>
            <a:ext cx="4014216" cy="2679489"/>
          </a:xfrm>
          <a:prstGeom prst="rect">
            <a:avLst/>
          </a:prstGeom>
        </p:spPr>
      </p:pic>
      <p:pic>
        <p:nvPicPr>
          <p:cNvPr id="5" name="Picture 4" descr="Three young people smile towards a phone screen. The middle person has arms extended to hold out the phone in front of them.">
            <a:extLst>
              <a:ext uri="{FF2B5EF4-FFF2-40B4-BE49-F238E27FC236}">
                <a16:creationId xmlns:a16="http://schemas.microsoft.com/office/drawing/2014/main" id="{C6060CD3-DDF5-6F00-DFB5-619C5E3F65F9}"/>
              </a:ext>
              <a:ext uri="{C183D7F6-B498-43B3-948B-1728B52AA6E4}">
                <adec:decorative xmlns:adec="http://schemas.microsoft.com/office/drawing/2017/decorative" val="0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863839" y="3833688"/>
            <a:ext cx="4014215" cy="26794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3012316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2007 - 2010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Reasons to Get A Job" id="{F08A53B3-F4EA-CE46-BA4A-46D6D7055494}" vid="{AD67C8BF-A0E4-BF4C-B281-A83FA640BE48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cf76f155ced4ddcb4097134ff3c332f xmlns="ee1c3404-7bb1-499b-a6cd-350a3abbcd46">
      <Terms xmlns="http://schemas.microsoft.com/office/infopath/2007/PartnerControls"/>
    </lcf76f155ced4ddcb4097134ff3c332f>
    <TaxCatchAll xmlns="5cf0b33e-1905-47e5-996b-0077f99af4d6" xsi:nil="true"/>
    <AccessibilityCheck xmlns="ee1c3404-7bb1-499b-a6cd-350a3abbcd46">ACC Complete</AccessibilityCheck>
    <WebTeamStatus xmlns="ee1c3404-7bb1-499b-a6cd-350a3abbcd46" xsi:nil="true"/>
    <URL xmlns="ee1c3404-7bb1-499b-a6cd-350a3abbcd46" xsi:nil="true"/>
  </documentManagement>
</p:properties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6752FADFD2D124AB4CD54A58BF7E22E" ma:contentTypeVersion="19" ma:contentTypeDescription="Create a new document." ma:contentTypeScope="" ma:versionID="3ddc4f5d2d95026aa1b088f09c93546a">
  <xsd:schema xmlns:xsd="http://www.w3.org/2001/XMLSchema" xmlns:xs="http://www.w3.org/2001/XMLSchema" xmlns:p="http://schemas.microsoft.com/office/2006/metadata/properties" xmlns:ns2="ee1c3404-7bb1-499b-a6cd-350a3abbcd46" xmlns:ns3="5cf0b33e-1905-47e5-996b-0077f99af4d6" targetNamespace="http://schemas.microsoft.com/office/2006/metadata/properties" ma:root="true" ma:fieldsID="74d542876a60a160c852370e2e0b676b" ns2:_="" ns3:_="">
    <xsd:import namespace="ee1c3404-7bb1-499b-a6cd-350a3abbcd46"/>
    <xsd:import namespace="5cf0b33e-1905-47e5-996b-0077f99af4d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3:SharedWithUsers" minOccurs="0"/>
                <xsd:element ref="ns3:SharedWithDetails" minOccurs="0"/>
                <xsd:element ref="ns2:lcf76f155ced4ddcb4097134ff3c332f" minOccurs="0"/>
                <xsd:element ref="ns3:TaxCatchAll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DateTaken" minOccurs="0"/>
                <xsd:element ref="ns2:MediaLengthInSeconds" minOccurs="0"/>
                <xsd:element ref="ns2:AccessibilityCheck" minOccurs="0"/>
                <xsd:element ref="ns2:WebTeamStatus" minOccurs="0"/>
                <xsd:element ref="ns2:URL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ee1c3404-7bb1-499b-a6cd-350a3abbcd4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5" nillable="true" ma:taxonomy="true" ma:internalName="lcf76f155ced4ddcb4097134ff3c332f" ma:taxonomyFieldName="MediaServiceImageTags" ma:displayName="Image Tags" ma:readOnly="false" ma:fieldId="{5cf76f15-5ced-4ddc-b409-7134ff3c332f}" ma:taxonomyMulti="true" ma:sspId="ddddcd57-84d1-4efd-b16d-73b006936c4b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CR" ma:index="17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8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9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DateTaken" ma:index="20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LengthInSeconds" ma:index="21" nillable="true" ma:displayName="MediaLengthInSeconds" ma:hidden="true" ma:internalName="MediaLengthInSeconds" ma:readOnly="true">
      <xsd:simpleType>
        <xsd:restriction base="dms:Unknown"/>
      </xsd:simpleType>
    </xsd:element>
    <xsd:element name="AccessibilityCheck" ma:index="22" nillable="true" ma:displayName="Accessibility Check" ma:description="Where in the process of Accessibility Check " ma:format="Dropdown" ma:internalName="AccessibilityCheck">
      <xsd:simpleType>
        <xsd:restriction base="dms:Choice">
          <xsd:enumeration value="ACC Complete"/>
          <xsd:enumeration value="Ready for ACC"/>
          <xsd:enumeration value="Not Ready for ACC"/>
          <xsd:enumeration value="Sent to ACC"/>
        </xsd:restriction>
      </xsd:simpleType>
    </xsd:element>
    <xsd:element name="WebTeamStatus" ma:index="23" nillable="true" ma:displayName="Web Team Status" ma:format="Dropdown" ma:internalName="WebTeamStatus">
      <xsd:simpleType>
        <xsd:restriction base="dms:Choice">
          <xsd:enumeration value="Loaded"/>
        </xsd:restriction>
      </xsd:simpleType>
    </xsd:element>
    <xsd:element name="URL" ma:index="24" nillable="true" ma:displayName="URL" ma:format="Dropdown" ma:internalName="URL">
      <xsd:simpleType>
        <xsd:restriction base="dms:Text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5cf0b33e-1905-47e5-996b-0077f99af4d6" elementFormDefault="qualified">
    <xsd:import namespace="http://schemas.microsoft.com/office/2006/documentManagement/types"/>
    <xsd:import namespace="http://schemas.microsoft.com/office/infopath/2007/PartnerControls"/>
    <xsd:element name="SharedWithUsers" ma:index="12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3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16" nillable="true" ma:displayName="Taxonomy Catch All Column" ma:hidden="true" ma:list="{6aaa2d04-3348-4be5-b415-0c4ba4372c78}" ma:internalName="TaxCatchAll" ma:showField="CatchAllData" ma:web="5cf0b33e-1905-47e5-996b-0077f99af4d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118235F6-1B32-4E2A-A1DE-7DBB6CBA83E3}">
  <ds:schemaRefs>
    <ds:schemaRef ds:uri="047bb72d-e234-4d44-93a0-25620591dbf7"/>
    <ds:schemaRef ds:uri="5cf0b33e-1905-47e5-996b-0077f99af4d6"/>
    <ds:schemaRef ds:uri="635b3177-b61c-404f-b326-16cfed8d247f"/>
    <ds:schemaRef ds:uri="ee1c3404-7bb1-499b-a6cd-350a3abbcd46"/>
    <ds:schemaRef ds:uri="http://purl.org/dc/dcmitype/"/>
    <ds:schemaRef ds:uri="http://purl.org/dc/elements/1.1/"/>
    <ds:schemaRef ds:uri="http://purl.org/dc/terms/"/>
    <ds:schemaRef ds:uri="http://schemas.microsoft.com/office/2006/documentManagement/type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EBC545C-4F2F-4C0E-9960-CFAC69D12DD0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F926D3BF-E731-4099-A34A-372A92ED81ED}">
  <ds:schemaRefs>
    <ds:schemaRef ds:uri="5cf0b33e-1905-47e5-996b-0077f99af4d6"/>
    <ds:schemaRef ds:uri="ee1c3404-7bb1-499b-a6cd-350a3abbcd46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823</Words>
  <Application>Microsoft Macintosh PowerPoint</Application>
  <PresentationFormat>Widescreen</PresentationFormat>
  <Paragraphs>58</Paragraphs>
  <Slides>12</Slides>
  <Notes>7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12</vt:i4>
      </vt:variant>
    </vt:vector>
  </HeadingPairs>
  <TitlesOfParts>
    <vt:vector size="15" baseType="lpstr">
      <vt:lpstr>Arial</vt:lpstr>
      <vt:lpstr>Calibri</vt:lpstr>
      <vt:lpstr>Office Theme</vt:lpstr>
      <vt:lpstr>Note to Instructors</vt:lpstr>
      <vt:lpstr>Reasons to Work</vt:lpstr>
      <vt:lpstr>Do you want a job?</vt:lpstr>
      <vt:lpstr>Financial Reasons - Earning Money</vt:lpstr>
      <vt:lpstr>Financial Reasons - Saving and Budgeting</vt:lpstr>
      <vt:lpstr>Personal Reasons – Learning New Skills &amp; Career Advancement</vt:lpstr>
      <vt:lpstr>Personal Reasons – Structure and  Routine</vt:lpstr>
      <vt:lpstr>Community Reasons - Helping Others</vt:lpstr>
      <vt:lpstr>Social Reasons – Making Friends</vt:lpstr>
      <vt:lpstr>Thinking About My Future</vt:lpstr>
      <vt:lpstr>What Can I Do?</vt:lpstr>
      <vt:lpstr>Feeling Good</vt:lpstr>
    </vt:vector>
  </TitlesOfParts>
  <Manager/>
  <Company/>
  <LinksUpToDate>false</LinksUpToDate>
  <SharedDoc>false</SharedDoc>
  <HyperlinkBase/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subject/>
  <dc:creator>Alissa Otani-Cole</dc:creator>
  <cp:keywords/>
  <dc:description/>
  <cp:lastModifiedBy>Alex Corwin</cp:lastModifiedBy>
  <cp:revision>74</cp:revision>
  <dcterms:created xsi:type="dcterms:W3CDTF">2024-09-20T15:12:12Z</dcterms:created>
  <dcterms:modified xsi:type="dcterms:W3CDTF">2025-03-05T15:17:33Z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0x010100E6752FADFD2D124AB4CD54A58BF7E22E</vt:lpwstr>
  </property>
  <property fmtid="{D5CDD505-2E9C-101B-9397-08002B2CF9AE}" pid="3" name="MediaServiceImageTags">
    <vt:lpwstr/>
  </property>
</Properties>
</file>