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852" r:id="rId4"/>
  </p:sldMasterIdLst>
  <p:notesMasterIdLst>
    <p:notesMasterId r:id="rId17"/>
  </p:notesMasterIdLst>
  <p:sldIdLst>
    <p:sldId id="271" r:id="rId5"/>
    <p:sldId id="272" r:id="rId6"/>
    <p:sldId id="275" r:id="rId7"/>
    <p:sldId id="260" r:id="rId8"/>
    <p:sldId id="262" r:id="rId9"/>
    <p:sldId id="261" r:id="rId10"/>
    <p:sldId id="269" r:id="rId11"/>
    <p:sldId id="263" r:id="rId12"/>
    <p:sldId id="270" r:id="rId13"/>
    <p:sldId id="264" r:id="rId14"/>
    <p:sldId id="267" r:id="rId15"/>
    <p:sldId id="266" r:id="rId16"/>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5C8692"/>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6E2EC15E-A9E6-1F2B-3072-84F7158FB368}" v="39" dt="2025-03-07T17:38:47.579"/>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31348"/>
    <p:restoredTop sz="86438"/>
  </p:normalViewPr>
  <p:slideViewPr>
    <p:cSldViewPr snapToGrid="0">
      <p:cViewPr varScale="1">
        <p:scale>
          <a:sx n="109" d="100"/>
          <a:sy n="109" d="100"/>
        </p:scale>
        <p:origin x="216" y="184"/>
      </p:cViewPr>
      <p:guideLst/>
    </p:cSldViewPr>
  </p:slideViewPr>
  <p:outlineViewPr>
    <p:cViewPr>
      <p:scale>
        <a:sx n="33" d="100"/>
        <a:sy n="33" d="100"/>
      </p:scale>
      <p:origin x="0" y="-6584"/>
    </p:cViewPr>
  </p:outlin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customXml" Target="../customXml/item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23" Type="http://schemas.microsoft.com/office/2015/10/relationships/revisionInfo" Target="revisionInfo.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lex Corwin" userId="S::alex_corwin@ocali.org::b0f91806-35cc-41bd-89ca-6efde3edda40" providerId="AD" clId="Web-{4AA2BCFC-47E9-5614-E11F-7BD4A1F0DDC7}"/>
    <pc:docChg chg="delSld">
      <pc:chgData name="Alex Corwin" userId="S::alex_corwin@ocali.org::b0f91806-35cc-41bd-89ca-6efde3edda40" providerId="AD" clId="Web-{4AA2BCFC-47E9-5614-E11F-7BD4A1F0DDC7}" dt="2025-03-05T15:32:09.896" v="0"/>
      <pc:docMkLst>
        <pc:docMk/>
      </pc:docMkLst>
      <pc:sldChg chg="del">
        <pc:chgData name="Alex Corwin" userId="S::alex_corwin@ocali.org::b0f91806-35cc-41bd-89ca-6efde3edda40" providerId="AD" clId="Web-{4AA2BCFC-47E9-5614-E11F-7BD4A1F0DDC7}" dt="2025-03-05T15:32:09.896" v="0"/>
        <pc:sldMkLst>
          <pc:docMk/>
          <pc:sldMk cId="692945091" sldId="268"/>
        </pc:sldMkLst>
      </pc:sldChg>
    </pc:docChg>
  </pc:docChgLst>
  <pc:docChgLst>
    <pc:chgData name="Rachel Schultz" userId="S::rachel_schultz@ocali.org::7f3cbc04-68b1-406a-b09a-228b9c91c47a" providerId="AD" clId="Web-{6E2EC15E-A9E6-1F2B-3072-84F7158FB368}"/>
    <pc:docChg chg="addSld delSld modSld">
      <pc:chgData name="Rachel Schultz" userId="S::rachel_schultz@ocali.org::7f3cbc04-68b1-406a-b09a-228b9c91c47a" providerId="AD" clId="Web-{6E2EC15E-A9E6-1F2B-3072-84F7158FB368}" dt="2025-03-07T17:38:47.579" v="37"/>
      <pc:docMkLst>
        <pc:docMk/>
      </pc:docMkLst>
      <pc:sldChg chg="modSp del">
        <pc:chgData name="Rachel Schultz" userId="S::rachel_schultz@ocali.org::7f3cbc04-68b1-406a-b09a-228b9c91c47a" providerId="AD" clId="Web-{6E2EC15E-A9E6-1F2B-3072-84F7158FB368}" dt="2025-03-07T17:38:47.579" v="37"/>
        <pc:sldMkLst>
          <pc:docMk/>
          <pc:sldMk cId="1725582489" sldId="256"/>
        </pc:sldMkLst>
        <pc:spChg chg="mod">
          <ac:chgData name="Rachel Schultz" userId="S::rachel_schultz@ocali.org::7f3cbc04-68b1-406a-b09a-228b9c91c47a" providerId="AD" clId="Web-{6E2EC15E-A9E6-1F2B-3072-84F7158FB368}" dt="2025-03-07T17:36:51.517" v="34" actId="1076"/>
          <ac:spMkLst>
            <pc:docMk/>
            <pc:sldMk cId="1725582489" sldId="256"/>
            <ac:spMk id="6" creationId="{382AAC40-7FC2-EE58-E9E0-8EEEA3FBA80E}"/>
          </ac:spMkLst>
        </pc:spChg>
        <pc:spChg chg="mod">
          <ac:chgData name="Rachel Schultz" userId="S::rachel_schultz@ocali.org::7f3cbc04-68b1-406a-b09a-228b9c91c47a" providerId="AD" clId="Web-{6E2EC15E-A9E6-1F2B-3072-84F7158FB368}" dt="2025-03-07T17:36:54.376" v="35" actId="1076"/>
          <ac:spMkLst>
            <pc:docMk/>
            <pc:sldMk cId="1725582489" sldId="256"/>
            <ac:spMk id="9" creationId="{70511CEC-6671-857D-C7A1-6568F4ADB12B}"/>
          </ac:spMkLst>
        </pc:spChg>
        <pc:picChg chg="mod">
          <ac:chgData name="Rachel Schultz" userId="S::rachel_schultz@ocali.org::7f3cbc04-68b1-406a-b09a-228b9c91c47a" providerId="AD" clId="Web-{6E2EC15E-A9E6-1F2B-3072-84F7158FB368}" dt="2025-03-07T17:36:48.345" v="33"/>
          <ac:picMkLst>
            <pc:docMk/>
            <pc:sldMk cId="1725582489" sldId="256"/>
            <ac:picMk id="5" creationId="{2462D5B9-9527-CA95-51F3-42077448D58B}"/>
          </ac:picMkLst>
        </pc:picChg>
      </pc:sldChg>
      <pc:sldChg chg="add">
        <pc:chgData name="Rachel Schultz" userId="S::rachel_schultz@ocali.org::7f3cbc04-68b1-406a-b09a-228b9c91c47a" providerId="AD" clId="Web-{6E2EC15E-A9E6-1F2B-3072-84F7158FB368}" dt="2025-03-07T17:38:22.751" v="36"/>
        <pc:sldMkLst>
          <pc:docMk/>
          <pc:sldMk cId="2598456415" sldId="275"/>
        </pc:sldMkLst>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0107B79-8610-FF4B-B80A-36A316363B06}" type="datetimeFigureOut">
              <a:rPr lang="en-US" smtClean="0"/>
              <a:t>3/7/2025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3A6C55FF-06A6-604B-A5D3-BD087FC270DB}" type="slidenum">
              <a:rPr lang="en-US" smtClean="0"/>
              <a:t>‹#›</a:t>
            </a:fld>
            <a:endParaRPr lang="en-US"/>
          </a:p>
        </p:txBody>
      </p:sp>
    </p:spTree>
    <p:extLst>
      <p:ext uri="{BB962C8B-B14F-4D97-AF65-F5344CB8AC3E}">
        <p14:creationId xmlns:p14="http://schemas.microsoft.com/office/powerpoint/2010/main" val="2216443450"/>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6C55FF-06A6-604B-A5D3-BD087FC270DB}" type="slidenum">
              <a:rPr lang="en-US" smtClean="0"/>
              <a:t>1</a:t>
            </a:fld>
            <a:endParaRPr lang="en-US"/>
          </a:p>
        </p:txBody>
      </p:sp>
    </p:spTree>
    <p:extLst>
      <p:ext uri="{BB962C8B-B14F-4D97-AF65-F5344CB8AC3E}">
        <p14:creationId xmlns:p14="http://schemas.microsoft.com/office/powerpoint/2010/main" val="307045226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6C55FF-06A6-604B-A5D3-BD087FC270DB}" type="slidenum">
              <a:rPr lang="en-US" smtClean="0"/>
              <a:t>10</a:t>
            </a:fld>
            <a:endParaRPr lang="en-US"/>
          </a:p>
        </p:txBody>
      </p:sp>
    </p:spTree>
    <p:extLst>
      <p:ext uri="{BB962C8B-B14F-4D97-AF65-F5344CB8AC3E}">
        <p14:creationId xmlns:p14="http://schemas.microsoft.com/office/powerpoint/2010/main" val="3437691578"/>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6C55FF-06A6-604B-A5D3-BD087FC270DB}" type="slidenum">
              <a:rPr lang="en-US" smtClean="0"/>
              <a:t>11</a:t>
            </a:fld>
            <a:endParaRPr lang="en-US"/>
          </a:p>
        </p:txBody>
      </p:sp>
    </p:spTree>
    <p:extLst>
      <p:ext uri="{BB962C8B-B14F-4D97-AF65-F5344CB8AC3E}">
        <p14:creationId xmlns:p14="http://schemas.microsoft.com/office/powerpoint/2010/main" val="1675466582"/>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6C55FF-06A6-604B-A5D3-BD087FC270DB}" type="slidenum">
              <a:rPr lang="en-US" smtClean="0"/>
              <a:t>12</a:t>
            </a:fld>
            <a:endParaRPr lang="en-US"/>
          </a:p>
        </p:txBody>
      </p:sp>
    </p:spTree>
    <p:extLst>
      <p:ext uri="{BB962C8B-B14F-4D97-AF65-F5344CB8AC3E}">
        <p14:creationId xmlns:p14="http://schemas.microsoft.com/office/powerpoint/2010/main" val="15780918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3A6C55FF-06A6-604B-A5D3-BD087FC270DB}" type="slidenum">
              <a:rPr lang="en-US" smtClean="0"/>
              <a:t>2</a:t>
            </a:fld>
            <a:endParaRPr lang="en-US"/>
          </a:p>
        </p:txBody>
      </p:sp>
    </p:spTree>
    <p:extLst>
      <p:ext uri="{BB962C8B-B14F-4D97-AF65-F5344CB8AC3E}">
        <p14:creationId xmlns:p14="http://schemas.microsoft.com/office/powerpoint/2010/main" val="36027736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F3E43C6-B656-5533-5740-4C9479DA2D8E}"/>
            </a:ext>
          </a:extLst>
        </p:cNvPr>
        <p:cNvGrpSpPr/>
        <p:nvPr/>
      </p:nvGrpSpPr>
      <p:grpSpPr>
        <a:xfrm>
          <a:off x="0" y="0"/>
          <a:ext cx="0" cy="0"/>
          <a:chOff x="0" y="0"/>
          <a:chExt cx="0" cy="0"/>
        </a:xfrm>
      </p:grpSpPr>
      <p:sp>
        <p:nvSpPr>
          <p:cNvPr id="2" name="Slide Image Placeholder 1">
            <a:extLst>
              <a:ext uri="{FF2B5EF4-FFF2-40B4-BE49-F238E27FC236}">
                <a16:creationId xmlns:a16="http://schemas.microsoft.com/office/drawing/2014/main" id="{E6C7C1A5-74CE-9088-7489-E613261D52F1}"/>
              </a:ext>
            </a:extLst>
          </p:cNvPr>
          <p:cNvSpPr>
            <a:spLocks noGrp="1" noRot="1" noChangeAspect="1"/>
          </p:cNvSpPr>
          <p:nvPr>
            <p:ph type="sldImg"/>
          </p:nvPr>
        </p:nvSpPr>
        <p:spPr/>
      </p:sp>
      <p:sp>
        <p:nvSpPr>
          <p:cNvPr id="3" name="Notes Placeholder 2">
            <a:extLst>
              <a:ext uri="{FF2B5EF4-FFF2-40B4-BE49-F238E27FC236}">
                <a16:creationId xmlns:a16="http://schemas.microsoft.com/office/drawing/2014/main" id="{14ABB1F4-60CF-71E5-7ED9-3EC55FE9DC49}"/>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958FDF44-E163-C786-B989-9825F54A0044}"/>
              </a:ext>
            </a:extLst>
          </p:cNvPr>
          <p:cNvSpPr>
            <a:spLocks noGrp="1"/>
          </p:cNvSpPr>
          <p:nvPr>
            <p:ph type="sldNum" sz="quarter" idx="5"/>
          </p:nvPr>
        </p:nvSpPr>
        <p:spPr/>
        <p:txBody>
          <a:bodyPr/>
          <a:lstStyle/>
          <a:p>
            <a:fld id="{3A6C55FF-06A6-604B-A5D3-BD087FC270DB}" type="slidenum">
              <a:rPr lang="en-US" smtClean="0"/>
              <a:t>4</a:t>
            </a:fld>
            <a:endParaRPr lang="en-US"/>
          </a:p>
        </p:txBody>
      </p:sp>
    </p:spTree>
    <p:extLst>
      <p:ext uri="{BB962C8B-B14F-4D97-AF65-F5344CB8AC3E}">
        <p14:creationId xmlns:p14="http://schemas.microsoft.com/office/powerpoint/2010/main" val="300106086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6C55FF-06A6-604B-A5D3-BD087FC270DB}" type="slidenum">
              <a:rPr lang="en-US" smtClean="0"/>
              <a:t>4</a:t>
            </a:fld>
            <a:endParaRPr lang="en-US"/>
          </a:p>
        </p:txBody>
      </p:sp>
    </p:spTree>
    <p:extLst>
      <p:ext uri="{BB962C8B-B14F-4D97-AF65-F5344CB8AC3E}">
        <p14:creationId xmlns:p14="http://schemas.microsoft.com/office/powerpoint/2010/main" val="185785939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6C55FF-06A6-604B-A5D3-BD087FC270DB}" type="slidenum">
              <a:rPr lang="en-US" smtClean="0"/>
              <a:t>5</a:t>
            </a:fld>
            <a:endParaRPr lang="en-US"/>
          </a:p>
        </p:txBody>
      </p:sp>
    </p:spTree>
    <p:extLst>
      <p:ext uri="{BB962C8B-B14F-4D97-AF65-F5344CB8AC3E}">
        <p14:creationId xmlns:p14="http://schemas.microsoft.com/office/powerpoint/2010/main" val="102600991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6C55FF-06A6-604B-A5D3-BD087FC270DB}" type="slidenum">
              <a:rPr lang="en-US" smtClean="0"/>
              <a:t>6</a:t>
            </a:fld>
            <a:endParaRPr lang="en-US"/>
          </a:p>
        </p:txBody>
      </p:sp>
    </p:spTree>
    <p:extLst>
      <p:ext uri="{BB962C8B-B14F-4D97-AF65-F5344CB8AC3E}">
        <p14:creationId xmlns:p14="http://schemas.microsoft.com/office/powerpoint/2010/main" val="398627960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a:t>Hospitals (doctors, nurses, hospitality, etc.), Hotels, Factories, Distribution Centers, etc.</a:t>
            </a:r>
          </a:p>
        </p:txBody>
      </p:sp>
      <p:sp>
        <p:nvSpPr>
          <p:cNvPr id="4" name="Slide Number Placeholder 3"/>
          <p:cNvSpPr>
            <a:spLocks noGrp="1"/>
          </p:cNvSpPr>
          <p:nvPr>
            <p:ph type="sldNum" sz="quarter" idx="5"/>
          </p:nvPr>
        </p:nvSpPr>
        <p:spPr/>
        <p:txBody>
          <a:bodyPr/>
          <a:lstStyle/>
          <a:p>
            <a:fld id="{3A6C55FF-06A6-604B-A5D3-BD087FC270DB}" type="slidenum">
              <a:rPr lang="en-US" smtClean="0"/>
              <a:t>7</a:t>
            </a:fld>
            <a:endParaRPr lang="en-US"/>
          </a:p>
        </p:txBody>
      </p:sp>
    </p:spTree>
    <p:extLst>
      <p:ext uri="{BB962C8B-B14F-4D97-AF65-F5344CB8AC3E}">
        <p14:creationId xmlns:p14="http://schemas.microsoft.com/office/powerpoint/2010/main" val="935411866"/>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6C55FF-06A6-604B-A5D3-BD087FC270DB}" type="slidenum">
              <a:rPr lang="en-US" smtClean="0"/>
              <a:t>8</a:t>
            </a:fld>
            <a:endParaRPr lang="en-US"/>
          </a:p>
        </p:txBody>
      </p:sp>
    </p:spTree>
    <p:extLst>
      <p:ext uri="{BB962C8B-B14F-4D97-AF65-F5344CB8AC3E}">
        <p14:creationId xmlns:p14="http://schemas.microsoft.com/office/powerpoint/2010/main" val="13833287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a:p>
        </p:txBody>
      </p:sp>
      <p:sp>
        <p:nvSpPr>
          <p:cNvPr id="4" name="Slide Number Placeholder 3"/>
          <p:cNvSpPr>
            <a:spLocks noGrp="1"/>
          </p:cNvSpPr>
          <p:nvPr>
            <p:ph type="sldNum" sz="quarter" idx="5"/>
          </p:nvPr>
        </p:nvSpPr>
        <p:spPr/>
        <p:txBody>
          <a:bodyPr/>
          <a:lstStyle/>
          <a:p>
            <a:fld id="{3A6C55FF-06A6-604B-A5D3-BD087FC270DB}" type="slidenum">
              <a:rPr lang="en-US" smtClean="0"/>
              <a:t>9</a:t>
            </a:fld>
            <a:endParaRPr lang="en-US"/>
          </a:p>
        </p:txBody>
      </p:sp>
    </p:spTree>
    <p:extLst>
      <p:ext uri="{BB962C8B-B14F-4D97-AF65-F5344CB8AC3E}">
        <p14:creationId xmlns:p14="http://schemas.microsoft.com/office/powerpoint/2010/main" val="15521232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58A95A-F367-3649-4A64-E284B03591C8}"/>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a:extLst>
              <a:ext uri="{FF2B5EF4-FFF2-40B4-BE49-F238E27FC236}">
                <a16:creationId xmlns:a16="http://schemas.microsoft.com/office/drawing/2014/main" id="{483BC6E5-E950-3B07-F3B8-7FCA01894CFD}"/>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961A4143-25A2-7A36-F9B5-D9370763900C}"/>
              </a:ext>
            </a:extLst>
          </p:cNvPr>
          <p:cNvSpPr>
            <a:spLocks noGrp="1"/>
          </p:cNvSpPr>
          <p:nvPr>
            <p:ph type="dt" sz="half" idx="10"/>
          </p:nvPr>
        </p:nvSpPr>
        <p:spPr/>
        <p:txBody>
          <a:bodyPr/>
          <a:lstStyle/>
          <a:p>
            <a:fld id="{F42BCABB-C572-5941-B83E-EE581A4FA618}" type="datetimeFigureOut">
              <a:rPr lang="en-US" smtClean="0"/>
              <a:t>3/7/2025</a:t>
            </a:fld>
            <a:endParaRPr lang="en-US"/>
          </a:p>
        </p:txBody>
      </p:sp>
      <p:sp>
        <p:nvSpPr>
          <p:cNvPr id="5" name="Footer Placeholder 4">
            <a:extLst>
              <a:ext uri="{FF2B5EF4-FFF2-40B4-BE49-F238E27FC236}">
                <a16:creationId xmlns:a16="http://schemas.microsoft.com/office/drawing/2014/main" id="{F378A3CC-9639-C15B-9293-3A618F0FF73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3404F191-2039-544E-9121-24D3E2754389}"/>
              </a:ext>
            </a:extLst>
          </p:cNvPr>
          <p:cNvSpPr>
            <a:spLocks noGrp="1"/>
          </p:cNvSpPr>
          <p:nvPr>
            <p:ph type="sldNum" sz="quarter" idx="12"/>
          </p:nvPr>
        </p:nvSpPr>
        <p:spPr/>
        <p:txBody>
          <a:bodyPr/>
          <a:lstStyle/>
          <a:p>
            <a:fld id="{6E85180C-9DB8-CE48-8EBA-61A75829E1EE}" type="slidenum">
              <a:rPr lang="en-US" smtClean="0"/>
              <a:t>‹#›</a:t>
            </a:fld>
            <a:endParaRPr lang="en-US"/>
          </a:p>
        </p:txBody>
      </p:sp>
    </p:spTree>
    <p:extLst>
      <p:ext uri="{BB962C8B-B14F-4D97-AF65-F5344CB8AC3E}">
        <p14:creationId xmlns:p14="http://schemas.microsoft.com/office/powerpoint/2010/main" val="20982238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3C5C65-6A16-485A-E474-E327F06C5FC8}"/>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21DDEAED-BB84-6811-0ECA-5684225B9CB7}"/>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121290-F245-2398-C770-1BA53EB57D58}"/>
              </a:ext>
            </a:extLst>
          </p:cNvPr>
          <p:cNvSpPr>
            <a:spLocks noGrp="1"/>
          </p:cNvSpPr>
          <p:nvPr>
            <p:ph type="dt" sz="half" idx="10"/>
          </p:nvPr>
        </p:nvSpPr>
        <p:spPr/>
        <p:txBody>
          <a:bodyPr/>
          <a:lstStyle/>
          <a:p>
            <a:fld id="{F42BCABB-C572-5941-B83E-EE581A4FA618}" type="datetimeFigureOut">
              <a:rPr lang="en-US" smtClean="0"/>
              <a:t>3/7/2025</a:t>
            </a:fld>
            <a:endParaRPr lang="en-US"/>
          </a:p>
        </p:txBody>
      </p:sp>
      <p:sp>
        <p:nvSpPr>
          <p:cNvPr id="5" name="Footer Placeholder 4">
            <a:extLst>
              <a:ext uri="{FF2B5EF4-FFF2-40B4-BE49-F238E27FC236}">
                <a16:creationId xmlns:a16="http://schemas.microsoft.com/office/drawing/2014/main" id="{717E26EF-FD29-732D-6165-0964489C96B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99360280-C2E4-1166-8269-A5A97F2ED2F8}"/>
              </a:ext>
            </a:extLst>
          </p:cNvPr>
          <p:cNvSpPr>
            <a:spLocks noGrp="1"/>
          </p:cNvSpPr>
          <p:nvPr>
            <p:ph type="sldNum" sz="quarter" idx="12"/>
          </p:nvPr>
        </p:nvSpPr>
        <p:spPr/>
        <p:txBody>
          <a:bodyPr/>
          <a:lstStyle/>
          <a:p>
            <a:fld id="{6E85180C-9DB8-CE48-8EBA-61A75829E1EE}" type="slidenum">
              <a:rPr lang="en-US" smtClean="0"/>
              <a:t>‹#›</a:t>
            </a:fld>
            <a:endParaRPr lang="en-US"/>
          </a:p>
        </p:txBody>
      </p:sp>
    </p:spTree>
    <p:extLst>
      <p:ext uri="{BB962C8B-B14F-4D97-AF65-F5344CB8AC3E}">
        <p14:creationId xmlns:p14="http://schemas.microsoft.com/office/powerpoint/2010/main" val="374846671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D8E24BE2-D233-D122-8D7C-7061C404BE89}"/>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AFBC5C7-33F9-ADCC-1B9D-0409DCC5D9D0}"/>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D6726E2F-28A8-F724-EC19-0A4063249786}"/>
              </a:ext>
            </a:extLst>
          </p:cNvPr>
          <p:cNvSpPr>
            <a:spLocks noGrp="1"/>
          </p:cNvSpPr>
          <p:nvPr>
            <p:ph type="dt" sz="half" idx="10"/>
          </p:nvPr>
        </p:nvSpPr>
        <p:spPr/>
        <p:txBody>
          <a:bodyPr/>
          <a:lstStyle/>
          <a:p>
            <a:fld id="{F42BCABB-C572-5941-B83E-EE581A4FA618}" type="datetimeFigureOut">
              <a:rPr lang="en-US" smtClean="0"/>
              <a:t>3/7/2025</a:t>
            </a:fld>
            <a:endParaRPr lang="en-US"/>
          </a:p>
        </p:txBody>
      </p:sp>
      <p:sp>
        <p:nvSpPr>
          <p:cNvPr id="5" name="Footer Placeholder 4">
            <a:extLst>
              <a:ext uri="{FF2B5EF4-FFF2-40B4-BE49-F238E27FC236}">
                <a16:creationId xmlns:a16="http://schemas.microsoft.com/office/drawing/2014/main" id="{66A9438A-C473-84CF-8131-6B40D300D9C5}"/>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8D5086D8-2C33-A941-8177-0A49F2BA5A6B}"/>
              </a:ext>
            </a:extLst>
          </p:cNvPr>
          <p:cNvSpPr>
            <a:spLocks noGrp="1"/>
          </p:cNvSpPr>
          <p:nvPr>
            <p:ph type="sldNum" sz="quarter" idx="12"/>
          </p:nvPr>
        </p:nvSpPr>
        <p:spPr/>
        <p:txBody>
          <a:bodyPr/>
          <a:lstStyle/>
          <a:p>
            <a:fld id="{6E85180C-9DB8-CE48-8EBA-61A75829E1EE}" type="slidenum">
              <a:rPr lang="en-US" smtClean="0"/>
              <a:t>‹#›</a:t>
            </a:fld>
            <a:endParaRPr lang="en-US"/>
          </a:p>
        </p:txBody>
      </p:sp>
    </p:spTree>
    <p:extLst>
      <p:ext uri="{BB962C8B-B14F-4D97-AF65-F5344CB8AC3E}">
        <p14:creationId xmlns:p14="http://schemas.microsoft.com/office/powerpoint/2010/main" val="1355011807"/>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5DAEA7-C373-196D-79A4-1290FC9B706B}"/>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21047093-E17B-8F3F-125A-2E51A6E00521}"/>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951A058-7E35-C091-8804-EAE6FD6F7E37}"/>
              </a:ext>
            </a:extLst>
          </p:cNvPr>
          <p:cNvSpPr>
            <a:spLocks noGrp="1"/>
          </p:cNvSpPr>
          <p:nvPr>
            <p:ph type="dt" sz="half" idx="10"/>
          </p:nvPr>
        </p:nvSpPr>
        <p:spPr/>
        <p:txBody>
          <a:bodyPr/>
          <a:lstStyle/>
          <a:p>
            <a:fld id="{F42BCABB-C572-5941-B83E-EE581A4FA618}" type="datetimeFigureOut">
              <a:rPr lang="en-US" smtClean="0"/>
              <a:t>3/7/2025</a:t>
            </a:fld>
            <a:endParaRPr lang="en-US"/>
          </a:p>
        </p:txBody>
      </p:sp>
      <p:sp>
        <p:nvSpPr>
          <p:cNvPr id="5" name="Footer Placeholder 4">
            <a:extLst>
              <a:ext uri="{FF2B5EF4-FFF2-40B4-BE49-F238E27FC236}">
                <a16:creationId xmlns:a16="http://schemas.microsoft.com/office/drawing/2014/main" id="{5C108F75-32A4-AEB0-45AB-58FBD4834A31}"/>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E5D22DA2-270D-70E7-796C-FD16D4BA568B}"/>
              </a:ext>
            </a:extLst>
          </p:cNvPr>
          <p:cNvSpPr>
            <a:spLocks noGrp="1"/>
          </p:cNvSpPr>
          <p:nvPr>
            <p:ph type="sldNum" sz="quarter" idx="12"/>
          </p:nvPr>
        </p:nvSpPr>
        <p:spPr/>
        <p:txBody>
          <a:bodyPr/>
          <a:lstStyle/>
          <a:p>
            <a:fld id="{6E85180C-9DB8-CE48-8EBA-61A75829E1EE}" type="slidenum">
              <a:rPr lang="en-US" smtClean="0"/>
              <a:t>‹#›</a:t>
            </a:fld>
            <a:endParaRPr lang="en-US"/>
          </a:p>
        </p:txBody>
      </p:sp>
    </p:spTree>
    <p:extLst>
      <p:ext uri="{BB962C8B-B14F-4D97-AF65-F5344CB8AC3E}">
        <p14:creationId xmlns:p14="http://schemas.microsoft.com/office/powerpoint/2010/main" val="222751181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EDD774A-0E63-3CB3-F47F-5401153C7F1B}"/>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p>
        </p:txBody>
      </p:sp>
      <p:sp>
        <p:nvSpPr>
          <p:cNvPr id="3" name="Text Placeholder 2">
            <a:extLst>
              <a:ext uri="{FF2B5EF4-FFF2-40B4-BE49-F238E27FC236}">
                <a16:creationId xmlns:a16="http://schemas.microsoft.com/office/drawing/2014/main" id="{739FFA30-C64C-1957-A524-A91EC479BAB8}"/>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65CAE527-68DC-177C-1CFB-2E1E896BDF69}"/>
              </a:ext>
            </a:extLst>
          </p:cNvPr>
          <p:cNvSpPr>
            <a:spLocks noGrp="1"/>
          </p:cNvSpPr>
          <p:nvPr>
            <p:ph type="dt" sz="half" idx="10"/>
          </p:nvPr>
        </p:nvSpPr>
        <p:spPr/>
        <p:txBody>
          <a:bodyPr/>
          <a:lstStyle/>
          <a:p>
            <a:fld id="{F42BCABB-C572-5941-B83E-EE581A4FA618}" type="datetimeFigureOut">
              <a:rPr lang="en-US" smtClean="0"/>
              <a:t>3/7/2025</a:t>
            </a:fld>
            <a:endParaRPr lang="en-US"/>
          </a:p>
        </p:txBody>
      </p:sp>
      <p:sp>
        <p:nvSpPr>
          <p:cNvPr id="5" name="Footer Placeholder 4">
            <a:extLst>
              <a:ext uri="{FF2B5EF4-FFF2-40B4-BE49-F238E27FC236}">
                <a16:creationId xmlns:a16="http://schemas.microsoft.com/office/drawing/2014/main" id="{01D23C19-FE87-5FD4-0D11-13B6C0E94422}"/>
              </a:ext>
            </a:extLst>
          </p:cNvPr>
          <p:cNvSpPr>
            <a:spLocks noGrp="1"/>
          </p:cNvSpPr>
          <p:nvPr>
            <p:ph type="ftr" sz="quarter" idx="11"/>
          </p:nvPr>
        </p:nvSpPr>
        <p:spPr/>
        <p:txBody>
          <a:bodyPr/>
          <a:lstStyle/>
          <a:p>
            <a:endParaRPr lang="en-US"/>
          </a:p>
        </p:txBody>
      </p:sp>
      <p:sp>
        <p:nvSpPr>
          <p:cNvPr id="6" name="Slide Number Placeholder 5">
            <a:extLst>
              <a:ext uri="{FF2B5EF4-FFF2-40B4-BE49-F238E27FC236}">
                <a16:creationId xmlns:a16="http://schemas.microsoft.com/office/drawing/2014/main" id="{25ABA151-460F-7642-0B7D-6E27EEE60561}"/>
              </a:ext>
            </a:extLst>
          </p:cNvPr>
          <p:cNvSpPr>
            <a:spLocks noGrp="1"/>
          </p:cNvSpPr>
          <p:nvPr>
            <p:ph type="sldNum" sz="quarter" idx="12"/>
          </p:nvPr>
        </p:nvSpPr>
        <p:spPr/>
        <p:txBody>
          <a:bodyPr/>
          <a:lstStyle/>
          <a:p>
            <a:fld id="{6E85180C-9DB8-CE48-8EBA-61A75829E1EE}" type="slidenum">
              <a:rPr lang="en-US" smtClean="0"/>
              <a:t>‹#›</a:t>
            </a:fld>
            <a:endParaRPr lang="en-US"/>
          </a:p>
        </p:txBody>
      </p:sp>
    </p:spTree>
    <p:extLst>
      <p:ext uri="{BB962C8B-B14F-4D97-AF65-F5344CB8AC3E}">
        <p14:creationId xmlns:p14="http://schemas.microsoft.com/office/powerpoint/2010/main" val="373934057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A747BF-ACE0-97FE-D99F-3DB1BE14EE1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D27B3551-B3BC-DECF-64EA-637CCE0C4F18}"/>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69A83D69-56AD-4089-DBDD-80D36DADD17C}"/>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024B5196-A251-7346-6622-8A4DFC588C6B}"/>
              </a:ext>
            </a:extLst>
          </p:cNvPr>
          <p:cNvSpPr>
            <a:spLocks noGrp="1"/>
          </p:cNvSpPr>
          <p:nvPr>
            <p:ph type="dt" sz="half" idx="10"/>
          </p:nvPr>
        </p:nvSpPr>
        <p:spPr/>
        <p:txBody>
          <a:bodyPr/>
          <a:lstStyle/>
          <a:p>
            <a:fld id="{F42BCABB-C572-5941-B83E-EE581A4FA618}" type="datetimeFigureOut">
              <a:rPr lang="en-US" smtClean="0"/>
              <a:t>3/7/2025</a:t>
            </a:fld>
            <a:endParaRPr lang="en-US"/>
          </a:p>
        </p:txBody>
      </p:sp>
      <p:sp>
        <p:nvSpPr>
          <p:cNvPr id="6" name="Footer Placeholder 5">
            <a:extLst>
              <a:ext uri="{FF2B5EF4-FFF2-40B4-BE49-F238E27FC236}">
                <a16:creationId xmlns:a16="http://schemas.microsoft.com/office/drawing/2014/main" id="{3278115A-1171-A9AC-4DDE-A6FC383ECF4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93CD4D7F-AADE-E2EE-3ACD-FA108C271B60}"/>
              </a:ext>
            </a:extLst>
          </p:cNvPr>
          <p:cNvSpPr>
            <a:spLocks noGrp="1"/>
          </p:cNvSpPr>
          <p:nvPr>
            <p:ph type="sldNum" sz="quarter" idx="12"/>
          </p:nvPr>
        </p:nvSpPr>
        <p:spPr/>
        <p:txBody>
          <a:bodyPr/>
          <a:lstStyle/>
          <a:p>
            <a:fld id="{6E85180C-9DB8-CE48-8EBA-61A75829E1EE}" type="slidenum">
              <a:rPr lang="en-US" smtClean="0"/>
              <a:t>‹#›</a:t>
            </a:fld>
            <a:endParaRPr lang="en-US"/>
          </a:p>
        </p:txBody>
      </p:sp>
    </p:spTree>
    <p:extLst>
      <p:ext uri="{BB962C8B-B14F-4D97-AF65-F5344CB8AC3E}">
        <p14:creationId xmlns:p14="http://schemas.microsoft.com/office/powerpoint/2010/main" val="265781156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0BBDE1-3A29-AE8F-E612-04BDA2CE2282}"/>
              </a:ext>
            </a:extLst>
          </p:cNvPr>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1A5B53DE-B02E-7EC9-E2FB-70AC056C4EA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5B0D1D6B-78A9-8A5D-EC55-83436E81B941}"/>
              </a:ext>
            </a:extLst>
          </p:cNvPr>
          <p:cNvSpPr>
            <a:spLocks noGrp="1"/>
          </p:cNvSpPr>
          <p:nvPr>
            <p:ph sz="half" idx="2"/>
          </p:nvPr>
        </p:nvSpPr>
        <p:spPr>
          <a:xfrm>
            <a:off x="839788"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F1BDF053-D0F7-D46A-5F0D-E08267015D4C}"/>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E2A0A7E7-DA8A-F955-0F7A-C6380CD7C7A8}"/>
              </a:ext>
            </a:extLst>
          </p:cNvPr>
          <p:cNvSpPr>
            <a:spLocks noGrp="1"/>
          </p:cNvSpPr>
          <p:nvPr>
            <p:ph sz="quarter" idx="4"/>
          </p:nvPr>
        </p:nvSpPr>
        <p:spPr>
          <a:xfrm>
            <a:off x="6172200"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288784A4-1FC7-4DAF-6952-A82A7E0616FB}"/>
              </a:ext>
            </a:extLst>
          </p:cNvPr>
          <p:cNvSpPr>
            <a:spLocks noGrp="1"/>
          </p:cNvSpPr>
          <p:nvPr>
            <p:ph type="dt" sz="half" idx="10"/>
          </p:nvPr>
        </p:nvSpPr>
        <p:spPr/>
        <p:txBody>
          <a:bodyPr/>
          <a:lstStyle/>
          <a:p>
            <a:fld id="{F42BCABB-C572-5941-B83E-EE581A4FA618}" type="datetimeFigureOut">
              <a:rPr lang="en-US" smtClean="0"/>
              <a:t>3/7/2025</a:t>
            </a:fld>
            <a:endParaRPr lang="en-US"/>
          </a:p>
        </p:txBody>
      </p:sp>
      <p:sp>
        <p:nvSpPr>
          <p:cNvPr id="8" name="Footer Placeholder 7">
            <a:extLst>
              <a:ext uri="{FF2B5EF4-FFF2-40B4-BE49-F238E27FC236}">
                <a16:creationId xmlns:a16="http://schemas.microsoft.com/office/drawing/2014/main" id="{580EFEE1-A46D-AAC7-8622-4A83950568C1}"/>
              </a:ext>
            </a:extLst>
          </p:cNvPr>
          <p:cNvSpPr>
            <a:spLocks noGrp="1"/>
          </p:cNvSpPr>
          <p:nvPr>
            <p:ph type="ftr" sz="quarter" idx="11"/>
          </p:nvPr>
        </p:nvSpPr>
        <p:spPr/>
        <p:txBody>
          <a:bodyPr/>
          <a:lstStyle/>
          <a:p>
            <a:endParaRPr lang="en-US"/>
          </a:p>
        </p:txBody>
      </p:sp>
      <p:sp>
        <p:nvSpPr>
          <p:cNvPr id="9" name="Slide Number Placeholder 8">
            <a:extLst>
              <a:ext uri="{FF2B5EF4-FFF2-40B4-BE49-F238E27FC236}">
                <a16:creationId xmlns:a16="http://schemas.microsoft.com/office/drawing/2014/main" id="{27C19F1A-7147-07BC-D279-01EE8C870841}"/>
              </a:ext>
            </a:extLst>
          </p:cNvPr>
          <p:cNvSpPr>
            <a:spLocks noGrp="1"/>
          </p:cNvSpPr>
          <p:nvPr>
            <p:ph type="sldNum" sz="quarter" idx="12"/>
          </p:nvPr>
        </p:nvSpPr>
        <p:spPr/>
        <p:txBody>
          <a:bodyPr/>
          <a:lstStyle/>
          <a:p>
            <a:fld id="{6E85180C-9DB8-CE48-8EBA-61A75829E1EE}" type="slidenum">
              <a:rPr lang="en-US" smtClean="0"/>
              <a:t>‹#›</a:t>
            </a:fld>
            <a:endParaRPr lang="en-US"/>
          </a:p>
        </p:txBody>
      </p:sp>
    </p:spTree>
    <p:extLst>
      <p:ext uri="{BB962C8B-B14F-4D97-AF65-F5344CB8AC3E}">
        <p14:creationId xmlns:p14="http://schemas.microsoft.com/office/powerpoint/2010/main" val="8736965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E0C9334-2CA3-BB7C-AD5E-2B0593F26E40}"/>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E54B4ABA-362A-D21D-C2A7-6976E5399621}"/>
              </a:ext>
            </a:extLst>
          </p:cNvPr>
          <p:cNvSpPr>
            <a:spLocks noGrp="1"/>
          </p:cNvSpPr>
          <p:nvPr>
            <p:ph type="dt" sz="half" idx="10"/>
          </p:nvPr>
        </p:nvSpPr>
        <p:spPr/>
        <p:txBody>
          <a:bodyPr/>
          <a:lstStyle/>
          <a:p>
            <a:fld id="{F42BCABB-C572-5941-B83E-EE581A4FA618}" type="datetimeFigureOut">
              <a:rPr lang="en-US" smtClean="0"/>
              <a:t>3/7/2025</a:t>
            </a:fld>
            <a:endParaRPr lang="en-US"/>
          </a:p>
        </p:txBody>
      </p:sp>
      <p:sp>
        <p:nvSpPr>
          <p:cNvPr id="4" name="Footer Placeholder 3">
            <a:extLst>
              <a:ext uri="{FF2B5EF4-FFF2-40B4-BE49-F238E27FC236}">
                <a16:creationId xmlns:a16="http://schemas.microsoft.com/office/drawing/2014/main" id="{00E6196F-5646-A22F-726B-9645001C37E5}"/>
              </a:ext>
            </a:extLst>
          </p:cNvPr>
          <p:cNvSpPr>
            <a:spLocks noGrp="1"/>
          </p:cNvSpPr>
          <p:nvPr>
            <p:ph type="ftr" sz="quarter" idx="11"/>
          </p:nvPr>
        </p:nvSpPr>
        <p:spPr/>
        <p:txBody>
          <a:bodyPr/>
          <a:lstStyle/>
          <a:p>
            <a:endParaRPr lang="en-US"/>
          </a:p>
        </p:txBody>
      </p:sp>
      <p:sp>
        <p:nvSpPr>
          <p:cNvPr id="5" name="Slide Number Placeholder 4">
            <a:extLst>
              <a:ext uri="{FF2B5EF4-FFF2-40B4-BE49-F238E27FC236}">
                <a16:creationId xmlns:a16="http://schemas.microsoft.com/office/drawing/2014/main" id="{2A129426-A57B-E3F2-2066-E2954F691D4D}"/>
              </a:ext>
            </a:extLst>
          </p:cNvPr>
          <p:cNvSpPr>
            <a:spLocks noGrp="1"/>
          </p:cNvSpPr>
          <p:nvPr>
            <p:ph type="sldNum" sz="quarter" idx="12"/>
          </p:nvPr>
        </p:nvSpPr>
        <p:spPr/>
        <p:txBody>
          <a:bodyPr/>
          <a:lstStyle/>
          <a:p>
            <a:fld id="{6E85180C-9DB8-CE48-8EBA-61A75829E1EE}" type="slidenum">
              <a:rPr lang="en-US" smtClean="0"/>
              <a:t>‹#›</a:t>
            </a:fld>
            <a:endParaRPr lang="en-US"/>
          </a:p>
        </p:txBody>
      </p:sp>
    </p:spTree>
    <p:extLst>
      <p:ext uri="{BB962C8B-B14F-4D97-AF65-F5344CB8AC3E}">
        <p14:creationId xmlns:p14="http://schemas.microsoft.com/office/powerpoint/2010/main" val="98108029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51B66E63-9A88-E20F-66B7-92AFBBF6EE85}"/>
              </a:ext>
            </a:extLst>
          </p:cNvPr>
          <p:cNvSpPr>
            <a:spLocks noGrp="1"/>
          </p:cNvSpPr>
          <p:nvPr>
            <p:ph type="dt" sz="half" idx="10"/>
          </p:nvPr>
        </p:nvSpPr>
        <p:spPr/>
        <p:txBody>
          <a:bodyPr/>
          <a:lstStyle/>
          <a:p>
            <a:fld id="{F42BCABB-C572-5941-B83E-EE581A4FA618}" type="datetimeFigureOut">
              <a:rPr lang="en-US" smtClean="0"/>
              <a:t>3/7/2025</a:t>
            </a:fld>
            <a:endParaRPr lang="en-US"/>
          </a:p>
        </p:txBody>
      </p:sp>
      <p:sp>
        <p:nvSpPr>
          <p:cNvPr id="3" name="Footer Placeholder 2">
            <a:extLst>
              <a:ext uri="{FF2B5EF4-FFF2-40B4-BE49-F238E27FC236}">
                <a16:creationId xmlns:a16="http://schemas.microsoft.com/office/drawing/2014/main" id="{8097181E-4A7C-4BB3-EF6F-3DC9A11EA236}"/>
              </a:ext>
            </a:extLst>
          </p:cNvPr>
          <p:cNvSpPr>
            <a:spLocks noGrp="1"/>
          </p:cNvSpPr>
          <p:nvPr>
            <p:ph type="ftr" sz="quarter" idx="11"/>
          </p:nvPr>
        </p:nvSpPr>
        <p:spPr/>
        <p:txBody>
          <a:bodyPr/>
          <a:lstStyle/>
          <a:p>
            <a:endParaRPr lang="en-US"/>
          </a:p>
        </p:txBody>
      </p:sp>
      <p:sp>
        <p:nvSpPr>
          <p:cNvPr id="4" name="Slide Number Placeholder 3">
            <a:extLst>
              <a:ext uri="{FF2B5EF4-FFF2-40B4-BE49-F238E27FC236}">
                <a16:creationId xmlns:a16="http://schemas.microsoft.com/office/drawing/2014/main" id="{92F68856-0125-3356-2E89-4845822F48BC}"/>
              </a:ext>
            </a:extLst>
          </p:cNvPr>
          <p:cNvSpPr>
            <a:spLocks noGrp="1"/>
          </p:cNvSpPr>
          <p:nvPr>
            <p:ph type="sldNum" sz="quarter" idx="12"/>
          </p:nvPr>
        </p:nvSpPr>
        <p:spPr/>
        <p:txBody>
          <a:bodyPr/>
          <a:lstStyle/>
          <a:p>
            <a:fld id="{6E85180C-9DB8-CE48-8EBA-61A75829E1EE}" type="slidenum">
              <a:rPr lang="en-US" smtClean="0"/>
              <a:t>‹#›</a:t>
            </a:fld>
            <a:endParaRPr lang="en-US"/>
          </a:p>
        </p:txBody>
      </p:sp>
    </p:spTree>
    <p:extLst>
      <p:ext uri="{BB962C8B-B14F-4D97-AF65-F5344CB8AC3E}">
        <p14:creationId xmlns:p14="http://schemas.microsoft.com/office/powerpoint/2010/main" val="42254855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F99DE7-4A96-C3BF-5FEA-28F543AF6149}"/>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66D4E497-EF5C-6410-3FCA-8F80609D7586}"/>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4ED045E7-1BA3-8EF7-7356-664336578F9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74919C17-7935-704B-F5E7-C900805AB88C}"/>
              </a:ext>
            </a:extLst>
          </p:cNvPr>
          <p:cNvSpPr>
            <a:spLocks noGrp="1"/>
          </p:cNvSpPr>
          <p:nvPr>
            <p:ph type="dt" sz="half" idx="10"/>
          </p:nvPr>
        </p:nvSpPr>
        <p:spPr/>
        <p:txBody>
          <a:bodyPr/>
          <a:lstStyle/>
          <a:p>
            <a:fld id="{F42BCABB-C572-5941-B83E-EE581A4FA618}" type="datetimeFigureOut">
              <a:rPr lang="en-US" smtClean="0"/>
              <a:t>3/7/2025</a:t>
            </a:fld>
            <a:endParaRPr lang="en-US"/>
          </a:p>
        </p:txBody>
      </p:sp>
      <p:sp>
        <p:nvSpPr>
          <p:cNvPr id="6" name="Footer Placeholder 5">
            <a:extLst>
              <a:ext uri="{FF2B5EF4-FFF2-40B4-BE49-F238E27FC236}">
                <a16:creationId xmlns:a16="http://schemas.microsoft.com/office/drawing/2014/main" id="{2CCE4655-7043-FA00-2B27-F17EB42C2C95}"/>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2542249B-BF61-6E49-3A4B-D3537ACDFA0A}"/>
              </a:ext>
            </a:extLst>
          </p:cNvPr>
          <p:cNvSpPr>
            <a:spLocks noGrp="1"/>
          </p:cNvSpPr>
          <p:nvPr>
            <p:ph type="sldNum" sz="quarter" idx="12"/>
          </p:nvPr>
        </p:nvSpPr>
        <p:spPr/>
        <p:txBody>
          <a:bodyPr/>
          <a:lstStyle/>
          <a:p>
            <a:fld id="{6E85180C-9DB8-CE48-8EBA-61A75829E1EE}" type="slidenum">
              <a:rPr lang="en-US" smtClean="0"/>
              <a:t>‹#›</a:t>
            </a:fld>
            <a:endParaRPr lang="en-US"/>
          </a:p>
        </p:txBody>
      </p:sp>
    </p:spTree>
    <p:extLst>
      <p:ext uri="{BB962C8B-B14F-4D97-AF65-F5344CB8AC3E}">
        <p14:creationId xmlns:p14="http://schemas.microsoft.com/office/powerpoint/2010/main" val="21971419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64D310-477B-F09B-34B6-3DD4D7FC21D8}"/>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08DB56C4-9D14-D1D3-E6EA-55465F4979D4}"/>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US"/>
          </a:p>
        </p:txBody>
      </p:sp>
      <p:sp>
        <p:nvSpPr>
          <p:cNvPr id="4" name="Text Placeholder 3">
            <a:extLst>
              <a:ext uri="{FF2B5EF4-FFF2-40B4-BE49-F238E27FC236}">
                <a16:creationId xmlns:a16="http://schemas.microsoft.com/office/drawing/2014/main" id="{BACD111B-93D6-9951-D411-57731296E81D}"/>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5D5C03C-DD12-1D43-4BFD-2A2858E4BC8C}"/>
              </a:ext>
            </a:extLst>
          </p:cNvPr>
          <p:cNvSpPr>
            <a:spLocks noGrp="1"/>
          </p:cNvSpPr>
          <p:nvPr>
            <p:ph type="dt" sz="half" idx="10"/>
          </p:nvPr>
        </p:nvSpPr>
        <p:spPr/>
        <p:txBody>
          <a:bodyPr/>
          <a:lstStyle/>
          <a:p>
            <a:fld id="{F42BCABB-C572-5941-B83E-EE581A4FA618}" type="datetimeFigureOut">
              <a:rPr lang="en-US" smtClean="0"/>
              <a:t>3/7/2025</a:t>
            </a:fld>
            <a:endParaRPr lang="en-US"/>
          </a:p>
        </p:txBody>
      </p:sp>
      <p:sp>
        <p:nvSpPr>
          <p:cNvPr id="6" name="Footer Placeholder 5">
            <a:extLst>
              <a:ext uri="{FF2B5EF4-FFF2-40B4-BE49-F238E27FC236}">
                <a16:creationId xmlns:a16="http://schemas.microsoft.com/office/drawing/2014/main" id="{6C965535-E8CC-15DC-5447-AE2261AC9FE4}"/>
              </a:ext>
            </a:extLst>
          </p:cNvPr>
          <p:cNvSpPr>
            <a:spLocks noGrp="1"/>
          </p:cNvSpPr>
          <p:nvPr>
            <p:ph type="ftr" sz="quarter" idx="11"/>
          </p:nvPr>
        </p:nvSpPr>
        <p:spPr/>
        <p:txBody>
          <a:bodyPr/>
          <a:lstStyle/>
          <a:p>
            <a:endParaRPr lang="en-US"/>
          </a:p>
        </p:txBody>
      </p:sp>
      <p:sp>
        <p:nvSpPr>
          <p:cNvPr id="7" name="Slide Number Placeholder 6">
            <a:extLst>
              <a:ext uri="{FF2B5EF4-FFF2-40B4-BE49-F238E27FC236}">
                <a16:creationId xmlns:a16="http://schemas.microsoft.com/office/drawing/2014/main" id="{131D4FED-BD34-B158-C9CD-8E767B584013}"/>
              </a:ext>
            </a:extLst>
          </p:cNvPr>
          <p:cNvSpPr>
            <a:spLocks noGrp="1"/>
          </p:cNvSpPr>
          <p:nvPr>
            <p:ph type="sldNum" sz="quarter" idx="12"/>
          </p:nvPr>
        </p:nvSpPr>
        <p:spPr/>
        <p:txBody>
          <a:bodyPr/>
          <a:lstStyle/>
          <a:p>
            <a:fld id="{6E85180C-9DB8-CE48-8EBA-61A75829E1EE}" type="slidenum">
              <a:rPr lang="en-US" smtClean="0"/>
              <a:t>‹#›</a:t>
            </a:fld>
            <a:endParaRPr lang="en-US"/>
          </a:p>
        </p:txBody>
      </p:sp>
    </p:spTree>
    <p:extLst>
      <p:ext uri="{BB962C8B-B14F-4D97-AF65-F5344CB8AC3E}">
        <p14:creationId xmlns:p14="http://schemas.microsoft.com/office/powerpoint/2010/main" val="189437620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D89BB1E8-BCD9-167F-C53C-F007AFA057AF}"/>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070DD200-7391-BA0B-35EC-909C9E4BEE97}"/>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EA8F66A-B58E-D484-F54F-EE2E6FA30227}"/>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F42BCABB-C572-5941-B83E-EE581A4FA618}" type="datetimeFigureOut">
              <a:rPr lang="en-US" smtClean="0"/>
              <a:t>3/7/2025</a:t>
            </a:fld>
            <a:endParaRPr lang="en-US"/>
          </a:p>
        </p:txBody>
      </p:sp>
      <p:sp>
        <p:nvSpPr>
          <p:cNvPr id="5" name="Footer Placeholder 4">
            <a:extLst>
              <a:ext uri="{FF2B5EF4-FFF2-40B4-BE49-F238E27FC236}">
                <a16:creationId xmlns:a16="http://schemas.microsoft.com/office/drawing/2014/main" id="{FA453C15-BAD3-1DC9-71B1-DE2F67579001}"/>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lang="en-US"/>
          </a:p>
        </p:txBody>
      </p:sp>
      <p:sp>
        <p:nvSpPr>
          <p:cNvPr id="6" name="Slide Number Placeholder 5">
            <a:extLst>
              <a:ext uri="{FF2B5EF4-FFF2-40B4-BE49-F238E27FC236}">
                <a16:creationId xmlns:a16="http://schemas.microsoft.com/office/drawing/2014/main" id="{FB05135B-A209-63D1-FBE2-6D41E6E2495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6E85180C-9DB8-CE48-8EBA-61A75829E1EE}" type="slidenum">
              <a:rPr lang="en-US" smtClean="0"/>
              <a:t>‹#›</a:t>
            </a:fld>
            <a:endParaRPr lang="en-US"/>
          </a:p>
        </p:txBody>
      </p:sp>
    </p:spTree>
    <p:extLst>
      <p:ext uri="{BB962C8B-B14F-4D97-AF65-F5344CB8AC3E}">
        <p14:creationId xmlns:p14="http://schemas.microsoft.com/office/powerpoint/2010/main" val="3876076015"/>
      </p:ext>
    </p:extLst>
  </p:cSld>
  <p:clrMap bg1="lt1" tx1="dk1" bg2="lt2" tx2="dk2" accent1="accent1" accent2="accent2" accent3="accent3" accent4="accent4" accent5="accent5" accent6="accent6" hlink="hlink" folHlink="folHlink"/>
  <p:sldLayoutIdLst>
    <p:sldLayoutId id="2147483853" r:id="rId1"/>
    <p:sldLayoutId id="2147483854" r:id="rId2"/>
    <p:sldLayoutId id="2147483855" r:id="rId3"/>
    <p:sldLayoutId id="2147483856" r:id="rId4"/>
    <p:sldLayoutId id="2147483857" r:id="rId5"/>
    <p:sldLayoutId id="2147483858" r:id="rId6"/>
    <p:sldLayoutId id="2147483859" r:id="rId7"/>
    <p:sldLayoutId id="2147483860" r:id="rId8"/>
    <p:sldLayoutId id="2147483861" r:id="rId9"/>
    <p:sldLayoutId id="2147483862" r:id="rId10"/>
    <p:sldLayoutId id="2147483863"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10.xml"/><Relationship Id="rId1" Type="http://schemas.openxmlformats.org/officeDocument/2006/relationships/slideLayout" Target="../slideLayouts/slideLayout8.xml"/></Relationships>
</file>

<file path=ppt/slides/_rels/slide11.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3.xml"/><Relationship Id="rId1" Type="http://schemas.openxmlformats.org/officeDocument/2006/relationships/slideLayout" Target="../slideLayouts/slideLayout1.xml"/><Relationship Id="rId4" Type="http://schemas.microsoft.com/office/2007/relationships/hdphoto" Target="../media/hdphoto1.wdp"/></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8.xml"/></Relationships>
</file>

<file path=ppt/slides/_rels/slide5.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image" Target="../media/image7.svg"/><Relationship Id="rId5" Type="http://schemas.openxmlformats.org/officeDocument/2006/relationships/image" Target="../media/image6.png"/><Relationship Id="rId4" Type="http://schemas.openxmlformats.org/officeDocument/2006/relationships/image" Target="../media/image5.svg"/></Relationships>
</file>

<file path=ppt/slides/_rels/slide8.xml.rels><?xml version="1.0" encoding="UTF-8" standalone="yes"?>
<Relationships xmlns="http://schemas.openxmlformats.org/package/2006/relationships"><Relationship Id="rId8" Type="http://schemas.openxmlformats.org/officeDocument/2006/relationships/image" Target="../media/image13.svg"/><Relationship Id="rId3" Type="http://schemas.openxmlformats.org/officeDocument/2006/relationships/image" Target="../media/image8.png"/><Relationship Id="rId7" Type="http://schemas.openxmlformats.org/officeDocument/2006/relationships/image" Target="../media/image12.png"/><Relationship Id="rId2" Type="http://schemas.openxmlformats.org/officeDocument/2006/relationships/notesSlide" Target="../notesSlides/notesSlide8.xml"/><Relationship Id="rId1" Type="http://schemas.openxmlformats.org/officeDocument/2006/relationships/slideLayout" Target="../slideLayouts/slideLayout2.xml"/><Relationship Id="rId6" Type="http://schemas.openxmlformats.org/officeDocument/2006/relationships/image" Target="../media/image11.svg"/><Relationship Id="rId5" Type="http://schemas.openxmlformats.org/officeDocument/2006/relationships/image" Target="../media/image10.png"/><Relationship Id="rId10" Type="http://schemas.openxmlformats.org/officeDocument/2006/relationships/image" Target="../media/image15.svg"/><Relationship Id="rId4" Type="http://schemas.openxmlformats.org/officeDocument/2006/relationships/image" Target="../media/image9.svg"/><Relationship Id="rId9" Type="http://schemas.openxmlformats.org/officeDocument/2006/relationships/image" Target="../media/image14.png"/></Relationships>
</file>

<file path=ppt/slides/_rels/slide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9.xml"/><Relationship Id="rId1" Type="http://schemas.openxmlformats.org/officeDocument/2006/relationships/slideLayout" Target="../slideLayouts/slideLayout2.xml"/><Relationship Id="rId4" Type="http://schemas.openxmlformats.org/officeDocument/2006/relationships/image" Target="../media/image17.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1D9FD4-871E-AC97-2D53-673D0D0F279C}"/>
              </a:ext>
            </a:extLst>
          </p:cNvPr>
          <p:cNvSpPr>
            <a:spLocks noGrp="1"/>
          </p:cNvSpPr>
          <p:nvPr>
            <p:ph type="title"/>
          </p:nvPr>
        </p:nvSpPr>
        <p:spPr/>
        <p:txBody>
          <a:bodyPr/>
          <a:lstStyle/>
          <a:p>
            <a:r>
              <a:rPr lang="en-US" dirty="0">
                <a:latin typeface="Calibri" panose="020F0502020204030204" pitchFamily="34" charset="0"/>
                <a:cs typeface="Calibri" panose="020F0502020204030204" pitchFamily="34" charset="0"/>
              </a:rPr>
              <a:t>Note to Instructors</a:t>
            </a:r>
          </a:p>
        </p:txBody>
      </p:sp>
      <p:sp>
        <p:nvSpPr>
          <p:cNvPr id="3" name="Content Placeholder 2">
            <a:extLst>
              <a:ext uri="{FF2B5EF4-FFF2-40B4-BE49-F238E27FC236}">
                <a16:creationId xmlns:a16="http://schemas.microsoft.com/office/drawing/2014/main" id="{A3ADA2AC-0C39-DA41-BF2C-B8071A3C56EF}"/>
              </a:ext>
            </a:extLst>
          </p:cNvPr>
          <p:cNvSpPr>
            <a:spLocks noGrp="1"/>
          </p:cNvSpPr>
          <p:nvPr>
            <p:ph idx="1"/>
          </p:nvPr>
        </p:nvSpPr>
        <p:spPr/>
        <p:txBody>
          <a:bodyPr/>
          <a:lstStyle/>
          <a:p>
            <a:pPr marL="0" indent="0">
              <a:spcAft>
                <a:spcPts val="2800"/>
              </a:spcAft>
              <a:buNone/>
            </a:pPr>
            <a:r>
              <a:rPr lang="en-US" dirty="0">
                <a:latin typeface="Calibri" panose="020F0502020204030204" pitchFamily="34" charset="0"/>
                <a:cs typeface="Calibri" panose="020F0502020204030204" pitchFamily="34" charset="0"/>
              </a:rPr>
              <a:t>Each student has different foundational skills so some students may need more support or instruction than others, while others may need less. </a:t>
            </a:r>
          </a:p>
          <a:p>
            <a:pPr marL="0" indent="0">
              <a:spcAft>
                <a:spcPts val="2800"/>
              </a:spcAft>
              <a:buNone/>
            </a:pPr>
            <a:r>
              <a:rPr lang="en-US" dirty="0">
                <a:latin typeface="Calibri" panose="020F0502020204030204" pitchFamily="34" charset="0"/>
                <a:cs typeface="Calibri" panose="020F0502020204030204" pitchFamily="34" charset="0"/>
              </a:rPr>
              <a:t>Based on your students, you can choose which slides or information is best suited for them.</a:t>
            </a:r>
          </a:p>
        </p:txBody>
      </p:sp>
    </p:spTree>
    <p:extLst>
      <p:ext uri="{BB962C8B-B14F-4D97-AF65-F5344CB8AC3E}">
        <p14:creationId xmlns:p14="http://schemas.microsoft.com/office/powerpoint/2010/main" val="60535771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71657A-F45E-8A19-B1CE-553DE1E06DB3}"/>
              </a:ext>
            </a:extLst>
          </p:cNvPr>
          <p:cNvSpPr>
            <a:spLocks noGrp="1"/>
          </p:cNvSpPr>
          <p:nvPr>
            <p:ph type="title"/>
          </p:nvPr>
        </p:nvSpPr>
        <p:spPr>
          <a:xfrm>
            <a:off x="839788" y="457200"/>
            <a:ext cx="4058783" cy="1058091"/>
          </a:xfrm>
        </p:spPr>
        <p:txBody>
          <a:bodyPr anchor="b">
            <a:normAutofit/>
          </a:bodyPr>
          <a:lstStyle/>
          <a:p>
            <a:r>
              <a:rPr lang="en-US" sz="5400" dirty="0"/>
              <a:t>Career Goals</a:t>
            </a:r>
          </a:p>
        </p:txBody>
      </p:sp>
      <p:sp>
        <p:nvSpPr>
          <p:cNvPr id="4" name="Text Placeholder 3">
            <a:extLst>
              <a:ext uri="{FF2B5EF4-FFF2-40B4-BE49-F238E27FC236}">
                <a16:creationId xmlns:a16="http://schemas.microsoft.com/office/drawing/2014/main" id="{9DCA8136-BC24-F39D-BB83-030AF2A540F2}"/>
              </a:ext>
            </a:extLst>
          </p:cNvPr>
          <p:cNvSpPr>
            <a:spLocks noGrp="1"/>
          </p:cNvSpPr>
          <p:nvPr>
            <p:ph type="body" sz="half" idx="2"/>
          </p:nvPr>
        </p:nvSpPr>
        <p:spPr>
          <a:xfrm>
            <a:off x="839788" y="1635022"/>
            <a:ext cx="5598082" cy="4582898"/>
          </a:xfrm>
        </p:spPr>
        <p:txBody>
          <a:bodyPr>
            <a:normAutofit lnSpcReduction="10000"/>
          </a:bodyPr>
          <a:lstStyle/>
          <a:p>
            <a:r>
              <a:rPr lang="en-US" sz="2800" dirty="0"/>
              <a:t>This is about what you want to achieve in your job and how much you want to work. Some people want to work full-time to gain experience quickly, while others might prefer part-time work to have more free time or to have time for other responsibilities like family or training.</a:t>
            </a:r>
          </a:p>
          <a:p>
            <a:r>
              <a:rPr lang="en-US" sz="2800" dirty="0"/>
              <a:t>Some people want full-time work, which is usually 35-40 hours a week, to get employer benefits like healthcare and retirement. </a:t>
            </a:r>
          </a:p>
          <a:p>
            <a:endParaRPr lang="en-US" sz="2200" dirty="0"/>
          </a:p>
        </p:txBody>
      </p:sp>
      <p:pic>
        <p:nvPicPr>
          <p:cNvPr id="6" name="Content Placeholder 5" descr="Three clay pots. In the first, a green sprout, second, a taller green shoot, beginning to bloom, third, a plant has three bloomed red flowers.">
            <a:extLst>
              <a:ext uri="{FF2B5EF4-FFF2-40B4-BE49-F238E27FC236}">
                <a16:creationId xmlns:a16="http://schemas.microsoft.com/office/drawing/2014/main" id="{0272703F-AC96-FC17-09EE-ADCA22CCB85E}"/>
              </a:ext>
              <a:ext uri="{C183D7F6-B498-43B3-948B-1728B52AA6E4}">
                <adec:decorative xmlns:adec="http://schemas.microsoft.com/office/drawing/2017/decorative" val="0"/>
              </a:ext>
            </a:extLst>
          </p:cNvPr>
          <p:cNvPicPr>
            <a:picLocks noGrp="1" noChangeAspect="1"/>
          </p:cNvPicPr>
          <p:nvPr>
            <p:ph idx="1"/>
          </p:nvPr>
        </p:nvPicPr>
        <p:blipFill>
          <a:blip r:embed="rId3">
            <a:extLst>
              <a:ext uri="{28A0092B-C50C-407E-A947-70E740481C1C}">
                <a14:useLocalDpi xmlns:a14="http://schemas.microsoft.com/office/drawing/2010/main"/>
              </a:ext>
            </a:extLst>
          </a:blip>
          <a:srcRect t="-820"/>
          <a:stretch/>
        </p:blipFill>
        <p:spPr>
          <a:xfrm>
            <a:off x="7006281" y="1635022"/>
            <a:ext cx="4858558" cy="4233966"/>
          </a:xfrm>
          <a:prstGeom prst="rect">
            <a:avLst/>
          </a:prstGeom>
        </p:spPr>
      </p:pic>
    </p:spTree>
    <p:extLst>
      <p:ext uri="{BB962C8B-B14F-4D97-AF65-F5344CB8AC3E}">
        <p14:creationId xmlns:p14="http://schemas.microsoft.com/office/powerpoint/2010/main" val="2722794500"/>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2" name="Rectangle 21">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E94E0DEB-D5A4-1F8E-9C60-AFEB2CF0ADAA}"/>
              </a:ext>
            </a:extLst>
          </p:cNvPr>
          <p:cNvSpPr>
            <a:spLocks noGrp="1"/>
          </p:cNvSpPr>
          <p:nvPr>
            <p:ph type="title"/>
          </p:nvPr>
        </p:nvSpPr>
        <p:spPr>
          <a:xfrm>
            <a:off x="836679" y="331175"/>
            <a:ext cx="6002110" cy="1495425"/>
          </a:xfrm>
        </p:spPr>
        <p:txBody>
          <a:bodyPr>
            <a:normAutofit fontScale="90000"/>
          </a:bodyPr>
          <a:lstStyle/>
          <a:p>
            <a:r>
              <a:rPr lang="en-US" sz="5400" dirty="0"/>
              <a:t>Self-Employment or Entrepreneurship</a:t>
            </a:r>
          </a:p>
        </p:txBody>
      </p:sp>
      <p:sp>
        <p:nvSpPr>
          <p:cNvPr id="3" name="Content Placeholder 2">
            <a:extLst>
              <a:ext uri="{FF2B5EF4-FFF2-40B4-BE49-F238E27FC236}">
                <a16:creationId xmlns:a16="http://schemas.microsoft.com/office/drawing/2014/main" id="{CAEA6D6B-6BF0-A159-F6EE-9C9C593C84D6}"/>
              </a:ext>
            </a:extLst>
          </p:cNvPr>
          <p:cNvSpPr>
            <a:spLocks noGrp="1"/>
          </p:cNvSpPr>
          <p:nvPr>
            <p:ph idx="1"/>
          </p:nvPr>
        </p:nvSpPr>
        <p:spPr>
          <a:xfrm>
            <a:off x="383059" y="2091558"/>
            <a:ext cx="6455730" cy="3729034"/>
          </a:xfrm>
        </p:spPr>
        <p:txBody>
          <a:bodyPr>
            <a:noAutofit/>
          </a:bodyPr>
          <a:lstStyle/>
          <a:p>
            <a:pPr marL="0" indent="0">
              <a:buNone/>
            </a:pPr>
            <a:r>
              <a:rPr lang="en-US" dirty="0"/>
              <a:t>Some people have an idea or a skill that could be their own business. </a:t>
            </a:r>
          </a:p>
          <a:p>
            <a:pPr marL="0" indent="0">
              <a:buNone/>
            </a:pPr>
            <a:r>
              <a:rPr lang="en-US" dirty="0"/>
              <a:t>Depending if this idea or skill results in earning money, there are resources to help with business development and planning. Some people have used self-employment to help problem solve issues with scheduling or transportation.</a:t>
            </a:r>
          </a:p>
          <a:p>
            <a:pPr marL="0" indent="0">
              <a:buNone/>
            </a:pPr>
            <a:r>
              <a:rPr lang="en-US" dirty="0"/>
              <a:t>While self-employment means you are the boss and make the rules, it also means you solve issues and problems.</a:t>
            </a:r>
          </a:p>
        </p:txBody>
      </p:sp>
      <p:pic>
        <p:nvPicPr>
          <p:cNvPr id="5" name="Picture 4" descr="A red wooden peg, shaped like an abstract human figure, stands at the front. White pegs extend at an angle behind the red peg to the right and left.">
            <a:extLst>
              <a:ext uri="{FF2B5EF4-FFF2-40B4-BE49-F238E27FC236}">
                <a16:creationId xmlns:a16="http://schemas.microsoft.com/office/drawing/2014/main" id="{CFCFE911-4C35-3B04-693E-AAB775F902B1}"/>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7199440" y="10"/>
            <a:ext cx="4992560" cy="6857990"/>
          </a:xfrm>
          <a:prstGeom prst="rect">
            <a:avLst/>
          </a:prstGeom>
          <a:effectLst/>
        </p:spPr>
      </p:pic>
    </p:spTree>
    <p:extLst>
      <p:ext uri="{BB962C8B-B14F-4D97-AF65-F5344CB8AC3E}">
        <p14:creationId xmlns:p14="http://schemas.microsoft.com/office/powerpoint/2010/main" val="2586487399"/>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6" name="Rectangle 25">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A63A66AF-61F9-B39D-EB63-FA05CC458E3F}"/>
              </a:ext>
            </a:extLst>
          </p:cNvPr>
          <p:cNvSpPr>
            <a:spLocks noGrp="1"/>
          </p:cNvSpPr>
          <p:nvPr>
            <p:ph type="title"/>
          </p:nvPr>
        </p:nvSpPr>
        <p:spPr>
          <a:xfrm>
            <a:off x="836679" y="723898"/>
            <a:ext cx="6002110" cy="1495425"/>
          </a:xfrm>
        </p:spPr>
        <p:txBody>
          <a:bodyPr>
            <a:normAutofit fontScale="90000"/>
          </a:bodyPr>
          <a:lstStyle/>
          <a:p>
            <a:r>
              <a:rPr lang="en-US" sz="5400" dirty="0"/>
              <a:t>Preferences can change</a:t>
            </a:r>
          </a:p>
        </p:txBody>
      </p:sp>
      <p:sp>
        <p:nvSpPr>
          <p:cNvPr id="3" name="Content Placeholder 2">
            <a:extLst>
              <a:ext uri="{FF2B5EF4-FFF2-40B4-BE49-F238E27FC236}">
                <a16:creationId xmlns:a16="http://schemas.microsoft.com/office/drawing/2014/main" id="{F5C5AC87-F0A8-3715-6F31-B39C27D169EE}"/>
              </a:ext>
            </a:extLst>
          </p:cNvPr>
          <p:cNvSpPr>
            <a:spLocks noGrp="1"/>
          </p:cNvSpPr>
          <p:nvPr>
            <p:ph idx="1"/>
          </p:nvPr>
        </p:nvSpPr>
        <p:spPr>
          <a:xfrm>
            <a:off x="836680" y="2405067"/>
            <a:ext cx="6002110" cy="3729034"/>
          </a:xfrm>
        </p:spPr>
        <p:txBody>
          <a:bodyPr>
            <a:normAutofit/>
          </a:bodyPr>
          <a:lstStyle/>
          <a:p>
            <a:pPr marL="0" indent="0">
              <a:spcAft>
                <a:spcPts val="2800"/>
              </a:spcAft>
              <a:buNone/>
            </a:pPr>
            <a:r>
              <a:rPr lang="en-US" dirty="0"/>
              <a:t>Think about your own preferences today. </a:t>
            </a:r>
          </a:p>
          <a:p>
            <a:pPr marL="0" indent="0">
              <a:spcAft>
                <a:spcPts val="2800"/>
              </a:spcAft>
              <a:buNone/>
            </a:pPr>
            <a:r>
              <a:rPr lang="en-US" dirty="0"/>
              <a:t>Could your preferences look different during the summer?</a:t>
            </a:r>
          </a:p>
          <a:p>
            <a:pPr marL="0" indent="0">
              <a:spcAft>
                <a:spcPts val="2800"/>
              </a:spcAft>
              <a:buNone/>
            </a:pPr>
            <a:r>
              <a:rPr lang="en-US" dirty="0"/>
              <a:t>What about a two years from now?</a:t>
            </a:r>
          </a:p>
        </p:txBody>
      </p:sp>
      <p:pic>
        <p:nvPicPr>
          <p:cNvPr id="5" name="Picture 4" descr="A paper monthly calendar, with nothing written on any dates.">
            <a:extLst>
              <a:ext uri="{FF2B5EF4-FFF2-40B4-BE49-F238E27FC236}">
                <a16:creationId xmlns:a16="http://schemas.microsoft.com/office/drawing/2014/main" id="{7485596D-3045-C8B7-09FE-66126957C319}"/>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a:ext>
            </a:extLst>
          </a:blip>
          <a:srcRect b="-1"/>
          <a:stretch/>
        </p:blipFill>
        <p:spPr>
          <a:xfrm>
            <a:off x="7199440" y="10"/>
            <a:ext cx="4992560" cy="6857990"/>
          </a:xfrm>
          <a:prstGeom prst="rect">
            <a:avLst/>
          </a:prstGeom>
          <a:effectLst/>
        </p:spPr>
      </p:pic>
    </p:spTree>
    <p:extLst>
      <p:ext uri="{BB962C8B-B14F-4D97-AF65-F5344CB8AC3E}">
        <p14:creationId xmlns:p14="http://schemas.microsoft.com/office/powerpoint/2010/main" val="4034703662"/>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8FA4BD7-3249-255B-1E95-AD1C0837830F}"/>
              </a:ext>
            </a:extLst>
          </p:cNvPr>
          <p:cNvSpPr>
            <a:spLocks noGrp="1"/>
          </p:cNvSpPr>
          <p:nvPr>
            <p:ph type="ctrTitle"/>
          </p:nvPr>
        </p:nvSpPr>
        <p:spPr>
          <a:xfrm>
            <a:off x="1524000" y="1041400"/>
            <a:ext cx="9144000" cy="2387600"/>
          </a:xfrm>
        </p:spPr>
        <p:txBody>
          <a:bodyPr/>
          <a:lstStyle/>
          <a:p>
            <a:r>
              <a:rPr lang="en-US" dirty="0">
                <a:solidFill>
                  <a:srgbClr val="364152"/>
                </a:solidFill>
                <a:highlight>
                  <a:srgbClr val="FFFFFF"/>
                </a:highlight>
                <a:latin typeface="Calibri" panose="020F0502020204030204" pitchFamily="34" charset="0"/>
                <a:ea typeface="Calibri"/>
                <a:cs typeface="Calibri" panose="020F0502020204030204" pitchFamily="34" charset="0"/>
              </a:rPr>
              <a:t>Exploring Personal Preferences</a:t>
            </a:r>
          </a:p>
        </p:txBody>
      </p:sp>
      <p:sp>
        <p:nvSpPr>
          <p:cNvPr id="3" name="Subtitle 2">
            <a:extLst>
              <a:ext uri="{FF2B5EF4-FFF2-40B4-BE49-F238E27FC236}">
                <a16:creationId xmlns:a16="http://schemas.microsoft.com/office/drawing/2014/main" id="{567C0DC8-E93F-B0CD-AB63-CC4A1CBB2A29}"/>
              </a:ext>
            </a:extLst>
          </p:cNvPr>
          <p:cNvSpPr>
            <a:spLocks noGrp="1"/>
          </p:cNvSpPr>
          <p:nvPr>
            <p:ph type="subTitle" idx="1"/>
          </p:nvPr>
        </p:nvSpPr>
        <p:spPr/>
        <p:txBody>
          <a:bodyPr>
            <a:normAutofit/>
          </a:bodyPr>
          <a:lstStyle/>
          <a:p>
            <a:r>
              <a:rPr lang="en-US" sz="2800" dirty="0">
                <a:latin typeface="Calibri" panose="020F0502020204030204" pitchFamily="34" charset="0"/>
                <a:cs typeface="Calibri" panose="020F0502020204030204" pitchFamily="34" charset="0"/>
              </a:rPr>
              <a:t>Pre-Employment Transition Services</a:t>
            </a:r>
          </a:p>
          <a:p>
            <a:r>
              <a:rPr lang="en-US" sz="2800" dirty="0">
                <a:latin typeface="Calibri" panose="020F0502020204030204" pitchFamily="34" charset="0"/>
                <a:cs typeface="Calibri" panose="020F0502020204030204" pitchFamily="34" charset="0"/>
              </a:rPr>
              <a:t>Job Exploration Counseling</a:t>
            </a:r>
          </a:p>
          <a:p>
            <a:r>
              <a:rPr lang="en-US" sz="2800" dirty="0">
                <a:latin typeface="Calibri" panose="020F0502020204030204" pitchFamily="34" charset="0"/>
                <a:cs typeface="Calibri" panose="020F0502020204030204" pitchFamily="34" charset="0"/>
              </a:rPr>
              <a:t>Exploring Personal Preferences in Employment</a:t>
            </a:r>
          </a:p>
        </p:txBody>
      </p:sp>
    </p:spTree>
    <p:extLst>
      <p:ext uri="{BB962C8B-B14F-4D97-AF65-F5344CB8AC3E}">
        <p14:creationId xmlns:p14="http://schemas.microsoft.com/office/powerpoint/2010/main" val="423745608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accent1">
            <a:lumMod val="75000"/>
          </a:schemeClr>
        </a:solidFill>
        <a:effectLst/>
      </p:bgPr>
    </p:bg>
    <p:spTree>
      <p:nvGrpSpPr>
        <p:cNvPr id="1" name="">
          <a:extLst>
            <a:ext uri="{FF2B5EF4-FFF2-40B4-BE49-F238E27FC236}">
              <a16:creationId xmlns:a16="http://schemas.microsoft.com/office/drawing/2014/main" id="{BA8DCA85-383B-7980-7327-2A47043488B7}"/>
            </a:ext>
          </a:extLst>
        </p:cNvPr>
        <p:cNvGrpSpPr/>
        <p:nvPr/>
      </p:nvGrpSpPr>
      <p:grpSpPr>
        <a:xfrm>
          <a:off x="0" y="0"/>
          <a:ext cx="0" cy="0"/>
          <a:chOff x="0" y="0"/>
          <a:chExt cx="0" cy="0"/>
        </a:xfrm>
      </p:grpSpPr>
      <p:pic>
        <p:nvPicPr>
          <p:cNvPr id="5" name="Picture 4" descr="A straight board is balanced on a ball in the middle. One large ball is on the board at the left end, three small balls are stacked on the right end.">
            <a:extLst>
              <a:ext uri="{FF2B5EF4-FFF2-40B4-BE49-F238E27FC236}">
                <a16:creationId xmlns:a16="http://schemas.microsoft.com/office/drawing/2014/main" id="{F6AD5A5C-D6B7-4D7C-2B3C-8B19C1707FB0}"/>
              </a:ext>
              <a:ext uri="{C183D7F6-B498-43B3-948B-1728B52AA6E4}">
                <adec:decorative xmlns:adec="http://schemas.microsoft.com/office/drawing/2017/decorative" val="0"/>
              </a:ext>
            </a:extLst>
          </p:cNvPr>
          <p:cNvPicPr>
            <a:picLocks noGrp="1" noRot="1" noChangeAspect="1" noMove="1" noResize="1" noEditPoints="1" noAdjustHandles="1" noChangeArrowheads="1" noChangeShapeType="1" noCrop="1"/>
          </p:cNvPicPr>
          <p:nvPr/>
        </p:nvPicPr>
        <p:blipFill>
          <a:blip r:embed="rId3">
            <a:extLst>
              <a:ext uri="{BEBA8EAE-BF5A-486C-A8C5-ECC9F3942E4B}">
                <a14:imgProps xmlns:a14="http://schemas.microsoft.com/office/drawing/2010/main">
                  <a14:imgLayer r:embed="rId4">
                    <a14:imgEffect>
                      <a14:sharpenSoften amount="50000"/>
                    </a14:imgEffect>
                    <a14:imgEffect>
                      <a14:colorTemperature colorTemp="5505"/>
                    </a14:imgEffect>
                    <a14:imgEffect>
                      <a14:brightnessContrast bright="-22000" contrast="12000"/>
                    </a14:imgEffect>
                  </a14:imgLayer>
                </a14:imgProps>
              </a:ext>
              <a:ext uri="{28A0092B-C50C-407E-A947-70E740481C1C}">
                <a14:useLocalDpi xmlns:a14="http://schemas.microsoft.com/office/drawing/2010/main"/>
              </a:ext>
            </a:extLst>
          </a:blip>
          <a:srcRect/>
          <a:stretch/>
        </p:blipFill>
        <p:spPr>
          <a:xfrm>
            <a:off x="3049" y="-31"/>
            <a:ext cx="12191977" cy="6858022"/>
          </a:xfrm>
          <a:prstGeom prst="rect">
            <a:avLst/>
          </a:prstGeom>
        </p:spPr>
      </p:pic>
      <p:sp>
        <p:nvSpPr>
          <p:cNvPr id="9" name="Title 8">
            <a:extLst>
              <a:ext uri="{FF2B5EF4-FFF2-40B4-BE49-F238E27FC236}">
                <a16:creationId xmlns:a16="http://schemas.microsoft.com/office/drawing/2014/main" id="{979A08A1-3ADE-DA61-1D59-DD5C2F170E37}"/>
              </a:ext>
            </a:extLst>
          </p:cNvPr>
          <p:cNvSpPr>
            <a:spLocks noGrp="1"/>
          </p:cNvSpPr>
          <p:nvPr>
            <p:ph type="ctrTitle"/>
          </p:nvPr>
        </p:nvSpPr>
        <p:spPr>
          <a:xfrm>
            <a:off x="1170592" y="786863"/>
            <a:ext cx="7251032" cy="1665121"/>
          </a:xfrm>
        </p:spPr>
        <p:txBody>
          <a:bodyPr>
            <a:normAutofit/>
          </a:bodyPr>
          <a:lstStyle/>
          <a:p>
            <a:pPr algn="l"/>
            <a:r>
              <a:rPr lang="en-US" sz="5200" dirty="0">
                <a:solidFill>
                  <a:schemeClr val="bg1"/>
                </a:solidFill>
              </a:rPr>
              <a:t>Exploring personal preferences…</a:t>
            </a:r>
          </a:p>
        </p:txBody>
      </p:sp>
      <p:sp>
        <p:nvSpPr>
          <p:cNvPr id="6" name="Title 1">
            <a:extLst>
              <a:ext uri="{FF2B5EF4-FFF2-40B4-BE49-F238E27FC236}">
                <a16:creationId xmlns:a16="http://schemas.microsoft.com/office/drawing/2014/main" id="{BC06AC1F-2DB6-0083-466E-B0234D9F0045}"/>
              </a:ext>
            </a:extLst>
          </p:cNvPr>
          <p:cNvSpPr txBox="1">
            <a:spLocks/>
          </p:cNvSpPr>
          <p:nvPr/>
        </p:nvSpPr>
        <p:spPr>
          <a:xfrm>
            <a:off x="7537704" y="4746012"/>
            <a:ext cx="4825517" cy="2299625"/>
          </a:xfrm>
          <a:prstGeom prst="rect">
            <a:avLst/>
          </a:prstGeom>
        </p:spPr>
        <p:txBody>
          <a:bodyPr vert="horz" lIns="91440" tIns="45720" rIns="91440" bIns="45720" rtlCol="0" anchor="t">
            <a:normAutofit/>
          </a:bodyPr>
          <a:lstStyle>
            <a:lvl1pPr algn="ctr" defTabSz="914400" rtl="0" eaLnBrk="1" latinLnBrk="0" hangingPunct="1">
              <a:lnSpc>
                <a:spcPct val="90000"/>
              </a:lnSpc>
              <a:spcBef>
                <a:spcPct val="0"/>
              </a:spcBef>
              <a:buNone/>
              <a:defRPr sz="6000" kern="1200">
                <a:solidFill>
                  <a:schemeClr val="tx1"/>
                </a:solidFill>
                <a:latin typeface="+mj-lt"/>
                <a:ea typeface="+mj-ea"/>
                <a:cs typeface="+mj-cs"/>
              </a:defRPr>
            </a:lvl1pPr>
          </a:lstStyle>
          <a:p>
            <a:pPr algn="l"/>
            <a:r>
              <a:rPr lang="en-US" sz="5200" dirty="0">
                <a:solidFill>
                  <a:srgbClr val="FFFFFF"/>
                </a:solidFill>
              </a:rPr>
              <a:t>in relation to employment</a:t>
            </a:r>
          </a:p>
        </p:txBody>
      </p:sp>
    </p:spTree>
    <p:extLst>
      <p:ext uri="{BB962C8B-B14F-4D97-AF65-F5344CB8AC3E}">
        <p14:creationId xmlns:p14="http://schemas.microsoft.com/office/powerpoint/2010/main" val="2598456415"/>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C15F69-5D16-A891-237F-F53750BB60B5}"/>
              </a:ext>
            </a:extLst>
          </p:cNvPr>
          <p:cNvSpPr>
            <a:spLocks noGrp="1"/>
          </p:cNvSpPr>
          <p:nvPr>
            <p:ph type="title"/>
          </p:nvPr>
        </p:nvSpPr>
        <p:spPr>
          <a:xfrm>
            <a:off x="839788" y="1162593"/>
            <a:ext cx="3932237" cy="3461657"/>
          </a:xfrm>
        </p:spPr>
        <p:txBody>
          <a:bodyPr>
            <a:normAutofit/>
          </a:bodyPr>
          <a:lstStyle/>
          <a:p>
            <a:r>
              <a:rPr lang="en-US" sz="5400" dirty="0"/>
              <a:t>Why our preferences matter</a:t>
            </a:r>
          </a:p>
        </p:txBody>
      </p:sp>
      <p:sp>
        <p:nvSpPr>
          <p:cNvPr id="3" name="Content Placeholder 2">
            <a:extLst>
              <a:ext uri="{FF2B5EF4-FFF2-40B4-BE49-F238E27FC236}">
                <a16:creationId xmlns:a16="http://schemas.microsoft.com/office/drawing/2014/main" id="{4BABC0AA-2925-50CE-92BA-5AB45DA845CA}"/>
              </a:ext>
            </a:extLst>
          </p:cNvPr>
          <p:cNvSpPr>
            <a:spLocks noGrp="1"/>
          </p:cNvSpPr>
          <p:nvPr>
            <p:ph idx="1"/>
          </p:nvPr>
        </p:nvSpPr>
        <p:spPr>
          <a:xfrm>
            <a:off x="5180012" y="992187"/>
            <a:ext cx="6172200" cy="4873625"/>
          </a:xfrm>
        </p:spPr>
        <p:txBody>
          <a:bodyPr anchor="ctr">
            <a:normAutofit/>
          </a:bodyPr>
          <a:lstStyle/>
          <a:p>
            <a:pPr marL="0" indent="0">
              <a:buNone/>
            </a:pPr>
            <a:r>
              <a:rPr lang="en-US" sz="2800" dirty="0"/>
              <a:t>Imagine you have a favorite time of day to do things, like morning or evening. </a:t>
            </a:r>
          </a:p>
          <a:p>
            <a:pPr marL="0" indent="0">
              <a:buNone/>
            </a:pPr>
            <a:r>
              <a:rPr lang="en-US" sz="2800" dirty="0"/>
              <a:t>Personal preferences are like your favorite activities, other commitments, habits, and responsibilities that can affect what kind of job you might have.</a:t>
            </a:r>
          </a:p>
          <a:p>
            <a:pPr marL="0" indent="0">
              <a:buNone/>
            </a:pPr>
            <a:r>
              <a:rPr lang="en-US" sz="2800" dirty="0"/>
              <a:t>Let's review some employment considerations that may be affected by your preferences. </a:t>
            </a:r>
          </a:p>
        </p:txBody>
      </p:sp>
    </p:spTree>
    <p:extLst>
      <p:ext uri="{BB962C8B-B14F-4D97-AF65-F5344CB8AC3E}">
        <p14:creationId xmlns:p14="http://schemas.microsoft.com/office/powerpoint/2010/main" val="1184717649"/>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3" name="Rectangle 32">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BCEDC4-157B-0492-F08E-2C16C76E60B0}"/>
              </a:ext>
            </a:extLst>
          </p:cNvPr>
          <p:cNvSpPr>
            <a:spLocks noGrp="1"/>
          </p:cNvSpPr>
          <p:nvPr>
            <p:ph type="title"/>
          </p:nvPr>
        </p:nvSpPr>
        <p:spPr>
          <a:xfrm>
            <a:off x="836680" y="281124"/>
            <a:ext cx="6002110" cy="1495425"/>
          </a:xfrm>
        </p:spPr>
        <p:txBody>
          <a:bodyPr>
            <a:normAutofit/>
          </a:bodyPr>
          <a:lstStyle/>
          <a:p>
            <a:r>
              <a:rPr lang="en-US" sz="5400" dirty="0"/>
              <a:t>Work-Life Balance</a:t>
            </a:r>
          </a:p>
        </p:txBody>
      </p:sp>
      <p:sp>
        <p:nvSpPr>
          <p:cNvPr id="3" name="Content Placeholder 2">
            <a:extLst>
              <a:ext uri="{FF2B5EF4-FFF2-40B4-BE49-F238E27FC236}">
                <a16:creationId xmlns:a16="http://schemas.microsoft.com/office/drawing/2014/main" id="{3F2BB7C0-B718-4900-3790-25C6735C3FBC}"/>
              </a:ext>
            </a:extLst>
          </p:cNvPr>
          <p:cNvSpPr>
            <a:spLocks noGrp="1"/>
          </p:cNvSpPr>
          <p:nvPr>
            <p:ph idx="1"/>
          </p:nvPr>
        </p:nvSpPr>
        <p:spPr>
          <a:xfrm>
            <a:off x="641218" y="1668162"/>
            <a:ext cx="6393033" cy="4778389"/>
          </a:xfrm>
        </p:spPr>
        <p:txBody>
          <a:bodyPr>
            <a:noAutofit/>
          </a:bodyPr>
          <a:lstStyle/>
          <a:p>
            <a:pPr marL="0" indent="0">
              <a:buNone/>
            </a:pPr>
            <a:r>
              <a:rPr lang="en-US" dirty="0"/>
              <a:t>This is about how you balance working with other </a:t>
            </a:r>
            <a:r>
              <a:rPr lang="en-US" u="sng" dirty="0"/>
              <a:t>activities you enjoy</a:t>
            </a:r>
            <a:r>
              <a:rPr lang="en-US" dirty="0"/>
              <a:t> like hobbies or spending time with family and friends, and </a:t>
            </a:r>
            <a:r>
              <a:rPr lang="en-US" u="sng" dirty="0"/>
              <a:t>activities you need to do</a:t>
            </a:r>
            <a:r>
              <a:rPr lang="en-US" dirty="0"/>
              <a:t>, like school, sports, or other family responsibilities. </a:t>
            </a:r>
          </a:p>
          <a:p>
            <a:pPr marL="0" indent="0">
              <a:buNone/>
            </a:pPr>
            <a:r>
              <a:rPr lang="en-US" dirty="0"/>
              <a:t>Some people need a job with flexible hours so they can take breaks or be able to adjust their schedule.</a:t>
            </a:r>
          </a:p>
          <a:p>
            <a:pPr marL="0" indent="0">
              <a:buNone/>
            </a:pPr>
            <a:r>
              <a:rPr lang="en-US" dirty="0"/>
              <a:t>Some people want to work on weekends to have more time during the week to get other tasks done.</a:t>
            </a:r>
          </a:p>
        </p:txBody>
      </p:sp>
      <p:pic>
        <p:nvPicPr>
          <p:cNvPr id="5" name="Picture 4" descr="Nine gray and brown stones stacked on each other from largest to smallest.">
            <a:extLst>
              <a:ext uri="{FF2B5EF4-FFF2-40B4-BE49-F238E27FC236}">
                <a16:creationId xmlns:a16="http://schemas.microsoft.com/office/drawing/2014/main" id="{CB10F9C4-2849-F4E9-284B-43D37936484A}"/>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a:ext>
            </a:extLst>
          </a:blip>
          <a:srcRect b="-1"/>
          <a:stretch/>
        </p:blipFill>
        <p:spPr>
          <a:xfrm>
            <a:off x="7675470" y="10"/>
            <a:ext cx="4516529" cy="6857990"/>
          </a:xfrm>
          <a:prstGeom prst="rect">
            <a:avLst/>
          </a:prstGeom>
          <a:effectLst/>
        </p:spPr>
      </p:pic>
    </p:spTree>
    <p:extLst>
      <p:ext uri="{BB962C8B-B14F-4D97-AF65-F5344CB8AC3E}">
        <p14:creationId xmlns:p14="http://schemas.microsoft.com/office/powerpoint/2010/main" val="88611000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43" name="Rectangle 42">
            <a:extLst>
              <a:ext uri="{FF2B5EF4-FFF2-40B4-BE49-F238E27FC236}">
                <a16:creationId xmlns:a16="http://schemas.microsoft.com/office/drawing/2014/main" id="{D1D34770-47A8-402C-AF23-2B653F2D88C1}"/>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BCEDC4-157B-0492-F08E-2C16C76E60B0}"/>
              </a:ext>
            </a:extLst>
          </p:cNvPr>
          <p:cNvSpPr>
            <a:spLocks noGrp="1"/>
          </p:cNvSpPr>
          <p:nvPr>
            <p:ph type="title"/>
          </p:nvPr>
        </p:nvSpPr>
        <p:spPr>
          <a:xfrm>
            <a:off x="836679" y="723898"/>
            <a:ext cx="6002110" cy="1495425"/>
          </a:xfrm>
        </p:spPr>
        <p:txBody>
          <a:bodyPr>
            <a:normAutofit/>
          </a:bodyPr>
          <a:lstStyle/>
          <a:p>
            <a:r>
              <a:rPr lang="en-US" sz="5400" dirty="0"/>
              <a:t>Work Schedules</a:t>
            </a:r>
          </a:p>
        </p:txBody>
      </p:sp>
      <p:sp>
        <p:nvSpPr>
          <p:cNvPr id="3" name="Content Placeholder 2">
            <a:extLst>
              <a:ext uri="{FF2B5EF4-FFF2-40B4-BE49-F238E27FC236}">
                <a16:creationId xmlns:a16="http://schemas.microsoft.com/office/drawing/2014/main" id="{3F2BB7C0-B718-4900-3790-25C6735C3FBC}"/>
              </a:ext>
            </a:extLst>
          </p:cNvPr>
          <p:cNvSpPr>
            <a:spLocks noGrp="1"/>
          </p:cNvSpPr>
          <p:nvPr>
            <p:ph idx="1"/>
          </p:nvPr>
        </p:nvSpPr>
        <p:spPr>
          <a:xfrm>
            <a:off x="420129" y="2051222"/>
            <a:ext cx="6418660" cy="4305301"/>
          </a:xfrm>
        </p:spPr>
        <p:txBody>
          <a:bodyPr>
            <a:noAutofit/>
          </a:bodyPr>
          <a:lstStyle/>
          <a:p>
            <a:pPr marL="0" indent="0">
              <a:buNone/>
            </a:pPr>
            <a:r>
              <a:rPr lang="en-US" dirty="0"/>
              <a:t>A work schedule is the number of hours you work in a week. Jobs that you apply for will be listed as either full-time or part-time. </a:t>
            </a:r>
          </a:p>
          <a:p>
            <a:pPr marL="0" indent="0">
              <a:buNone/>
            </a:pPr>
            <a:r>
              <a:rPr lang="en-US" b="1" dirty="0"/>
              <a:t>Full-time</a:t>
            </a:r>
            <a:r>
              <a:rPr lang="en-US" dirty="0"/>
              <a:t> is typically working 40 hours a week and </a:t>
            </a:r>
            <a:r>
              <a:rPr lang="en-US" b="1" dirty="0"/>
              <a:t>part-time</a:t>
            </a:r>
            <a:r>
              <a:rPr lang="en-US" dirty="0"/>
              <a:t> is anything less than that. </a:t>
            </a:r>
          </a:p>
          <a:p>
            <a:pPr marL="0" indent="0">
              <a:buNone/>
            </a:pPr>
            <a:r>
              <a:rPr lang="en-US" dirty="0"/>
              <a:t>You have to consider your preferences and availability when thinking about a work schedule.</a:t>
            </a:r>
          </a:p>
        </p:txBody>
      </p:sp>
      <p:pic>
        <p:nvPicPr>
          <p:cNvPr id="5" name="Picture 4" descr="Illustration of a teal cake-shaped cylinder. A spatula lifts out a piece, which is pink and polka dotted on the inside.">
            <a:extLst>
              <a:ext uri="{FF2B5EF4-FFF2-40B4-BE49-F238E27FC236}">
                <a16:creationId xmlns:a16="http://schemas.microsoft.com/office/drawing/2014/main" id="{729AC4DF-2087-8D3A-4BBC-255581E9FF51}"/>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7199440" y="10"/>
            <a:ext cx="4992560" cy="6857990"/>
          </a:xfrm>
          <a:prstGeom prst="rect">
            <a:avLst/>
          </a:prstGeom>
          <a:effectLst/>
        </p:spPr>
      </p:pic>
    </p:spTree>
    <p:extLst>
      <p:ext uri="{BB962C8B-B14F-4D97-AF65-F5344CB8AC3E}">
        <p14:creationId xmlns:p14="http://schemas.microsoft.com/office/powerpoint/2010/main" val="10755293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5" name="Rectangle 24">
            <a:extLst>
              <a:ext uri="{FF2B5EF4-FFF2-40B4-BE49-F238E27FC236}">
                <a16:creationId xmlns:a16="http://schemas.microsoft.com/office/drawing/2014/main" id="{2CB962CF-61A3-4EF9-94F6-7C59B0329524}"/>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0EBCEDC4-157B-0492-F08E-2C16C76E60B0}"/>
              </a:ext>
            </a:extLst>
          </p:cNvPr>
          <p:cNvSpPr>
            <a:spLocks noGrp="1"/>
          </p:cNvSpPr>
          <p:nvPr>
            <p:ph type="title"/>
          </p:nvPr>
        </p:nvSpPr>
        <p:spPr>
          <a:xfrm>
            <a:off x="485893" y="390775"/>
            <a:ext cx="6797405" cy="1651404"/>
          </a:xfrm>
        </p:spPr>
        <p:txBody>
          <a:bodyPr>
            <a:normAutofit/>
          </a:bodyPr>
          <a:lstStyle/>
          <a:p>
            <a:r>
              <a:rPr lang="en-US" sz="5400" dirty="0"/>
              <a:t>Shift Schedules</a:t>
            </a:r>
          </a:p>
        </p:txBody>
      </p:sp>
      <p:sp>
        <p:nvSpPr>
          <p:cNvPr id="3" name="Content Placeholder 2">
            <a:extLst>
              <a:ext uri="{FF2B5EF4-FFF2-40B4-BE49-F238E27FC236}">
                <a16:creationId xmlns:a16="http://schemas.microsoft.com/office/drawing/2014/main" id="{3F2BB7C0-B718-4900-3790-25C6735C3FBC}"/>
              </a:ext>
            </a:extLst>
          </p:cNvPr>
          <p:cNvSpPr>
            <a:spLocks noGrp="1"/>
          </p:cNvSpPr>
          <p:nvPr>
            <p:ph idx="1"/>
          </p:nvPr>
        </p:nvSpPr>
        <p:spPr>
          <a:xfrm>
            <a:off x="420130" y="1742304"/>
            <a:ext cx="8587946" cy="4906690"/>
          </a:xfrm>
        </p:spPr>
        <p:txBody>
          <a:bodyPr>
            <a:noAutofit/>
          </a:bodyPr>
          <a:lstStyle/>
          <a:p>
            <a:pPr marL="0" indent="0">
              <a:buNone/>
            </a:pPr>
            <a:r>
              <a:rPr lang="en-US" dirty="0"/>
              <a:t>Some people notice they are more alert and active in the morning and others in the afternoon or evening. Some careers may work mostly during the day, some may have afternoon hours, or even overnight hours. </a:t>
            </a:r>
          </a:p>
          <a:p>
            <a:pPr marL="0" indent="0">
              <a:buNone/>
            </a:pPr>
            <a:r>
              <a:rPr lang="en-US" dirty="0"/>
              <a:t>Here’s an example:</a:t>
            </a:r>
          </a:p>
          <a:p>
            <a:pPr marL="0" indent="0">
              <a:buNone/>
            </a:pPr>
            <a:r>
              <a:rPr lang="en-US" dirty="0"/>
              <a:t>1</a:t>
            </a:r>
            <a:r>
              <a:rPr lang="en-US" baseline="30000" dirty="0"/>
              <a:t>st</a:t>
            </a:r>
            <a:r>
              <a:rPr lang="en-US" dirty="0"/>
              <a:t> Shift works 6am – 3pm</a:t>
            </a:r>
          </a:p>
          <a:p>
            <a:pPr marL="0" indent="0">
              <a:buNone/>
            </a:pPr>
            <a:r>
              <a:rPr lang="en-US" dirty="0"/>
              <a:t>2</a:t>
            </a:r>
            <a:r>
              <a:rPr lang="en-US" baseline="30000" dirty="0"/>
              <a:t>nd</a:t>
            </a:r>
            <a:r>
              <a:rPr lang="en-US" dirty="0"/>
              <a:t> Shift works 3pm – 11pm</a:t>
            </a:r>
          </a:p>
          <a:p>
            <a:pPr marL="0" indent="0">
              <a:buNone/>
            </a:pPr>
            <a:r>
              <a:rPr lang="en-US" dirty="0"/>
              <a:t>3</a:t>
            </a:r>
            <a:r>
              <a:rPr lang="en-US" baseline="30000" dirty="0"/>
              <a:t>rd</a:t>
            </a:r>
            <a:r>
              <a:rPr lang="en-US" dirty="0"/>
              <a:t> Shift works 11pm – 7am</a:t>
            </a:r>
          </a:p>
          <a:p>
            <a:pPr marL="0" indent="0">
              <a:buNone/>
            </a:pPr>
            <a:r>
              <a:rPr lang="en-US" dirty="0"/>
              <a:t>What places can you think of that have shift work?</a:t>
            </a:r>
          </a:p>
          <a:p>
            <a:pPr marL="0" indent="0">
              <a:buNone/>
            </a:pPr>
            <a:r>
              <a:rPr lang="en-US" dirty="0"/>
              <a:t>Which shift would be best for you?</a:t>
            </a:r>
          </a:p>
        </p:txBody>
      </p:sp>
      <p:pic>
        <p:nvPicPr>
          <p:cNvPr id="10" name="Graphic 9" descr="Black crescent moon icon">
            <a:extLst>
              <a:ext uri="{FF2B5EF4-FFF2-40B4-BE49-F238E27FC236}">
                <a16:creationId xmlns:a16="http://schemas.microsoft.com/office/drawing/2014/main" id="{DE39A16B-EC28-87B0-9646-9D59B14657F3}"/>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8765515" y="748037"/>
            <a:ext cx="2588285" cy="2588285"/>
          </a:xfrm>
          <a:prstGeom prst="rect">
            <a:avLst/>
          </a:prstGeom>
        </p:spPr>
      </p:pic>
      <p:pic>
        <p:nvPicPr>
          <p:cNvPr id="6" name="Graphic 5" descr="Black sun icon">
            <a:extLst>
              <a:ext uri="{FF2B5EF4-FFF2-40B4-BE49-F238E27FC236}">
                <a16:creationId xmlns:a16="http://schemas.microsoft.com/office/drawing/2014/main" id="{34D482B0-00E5-CB7A-1768-5B0963C672E7}"/>
              </a:ext>
              <a:ext uri="{C183D7F6-B498-43B3-948B-1728B52AA6E4}">
                <adec:decorative xmlns:adec="http://schemas.microsoft.com/office/drawing/2017/decorative" val="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8814047" y="3521679"/>
            <a:ext cx="2813930" cy="2813930"/>
          </a:xfrm>
          <a:prstGeom prst="rect">
            <a:avLst/>
          </a:prstGeom>
        </p:spPr>
      </p:pic>
    </p:spTree>
    <p:extLst>
      <p:ext uri="{BB962C8B-B14F-4D97-AF65-F5344CB8AC3E}">
        <p14:creationId xmlns:p14="http://schemas.microsoft.com/office/powerpoint/2010/main" val="39589103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31" name="Rectangle 30">
            <a:extLst>
              <a:ext uri="{FF2B5EF4-FFF2-40B4-BE49-F238E27FC236}">
                <a16:creationId xmlns:a16="http://schemas.microsoft.com/office/drawing/2014/main" id="{99E115D7-68EB-4590-9BD1-A56D94144025}"/>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033F39-4EBC-F063-3835-683B7E201517}"/>
              </a:ext>
            </a:extLst>
          </p:cNvPr>
          <p:cNvSpPr>
            <a:spLocks noGrp="1"/>
          </p:cNvSpPr>
          <p:nvPr>
            <p:ph type="title"/>
          </p:nvPr>
        </p:nvSpPr>
        <p:spPr>
          <a:xfrm>
            <a:off x="841248" y="496390"/>
            <a:ext cx="5344742" cy="1280160"/>
          </a:xfrm>
        </p:spPr>
        <p:txBody>
          <a:bodyPr anchor="b">
            <a:normAutofit/>
          </a:bodyPr>
          <a:lstStyle/>
          <a:p>
            <a:r>
              <a:rPr lang="en-US" sz="5400" dirty="0"/>
              <a:t>Public Assistance</a:t>
            </a:r>
          </a:p>
        </p:txBody>
      </p:sp>
      <p:sp>
        <p:nvSpPr>
          <p:cNvPr id="3" name="Content Placeholder 2">
            <a:extLst>
              <a:ext uri="{FF2B5EF4-FFF2-40B4-BE49-F238E27FC236}">
                <a16:creationId xmlns:a16="http://schemas.microsoft.com/office/drawing/2014/main" id="{7A4465E2-312B-A7FC-994C-D901AE99ED35}"/>
              </a:ext>
            </a:extLst>
          </p:cNvPr>
          <p:cNvSpPr>
            <a:spLocks noGrp="1"/>
          </p:cNvSpPr>
          <p:nvPr>
            <p:ph idx="1"/>
          </p:nvPr>
        </p:nvSpPr>
        <p:spPr>
          <a:xfrm>
            <a:off x="392326" y="1776550"/>
            <a:ext cx="6586151" cy="4715692"/>
          </a:xfrm>
        </p:spPr>
        <p:txBody>
          <a:bodyPr vert="horz" lIns="91440" tIns="45720" rIns="91440" bIns="45720" rtlCol="0">
            <a:noAutofit/>
          </a:bodyPr>
          <a:lstStyle/>
          <a:p>
            <a:pPr marL="0" indent="0">
              <a:buNone/>
            </a:pPr>
            <a:r>
              <a:rPr lang="en-US" dirty="0"/>
              <a:t>Public assistance, also known as public benefits, is help provided by the government to support people in need. This can include money, food, housing, or medical care to help people with low income or disability.</a:t>
            </a:r>
          </a:p>
          <a:p>
            <a:pPr marL="0" indent="0">
              <a:buNone/>
            </a:pPr>
            <a:r>
              <a:rPr lang="en-US" dirty="0"/>
              <a:t>If you receive these benefits, you or your family may be worried about working.  Many times, you </a:t>
            </a:r>
            <a:r>
              <a:rPr lang="en-US" b="1" dirty="0"/>
              <a:t>can</a:t>
            </a:r>
            <a:r>
              <a:rPr lang="en-US" dirty="0"/>
              <a:t> work and keep some benefits. To get more information ask for a </a:t>
            </a:r>
            <a:r>
              <a:rPr lang="en-US" b="1" dirty="0"/>
              <a:t>benefits analysis</a:t>
            </a:r>
            <a:r>
              <a:rPr lang="en-US" dirty="0"/>
              <a:t> or </a:t>
            </a:r>
            <a:r>
              <a:rPr lang="en-US" b="1" dirty="0"/>
              <a:t>work incentives planning</a:t>
            </a:r>
            <a:r>
              <a:rPr lang="en-US" dirty="0"/>
              <a:t>.</a:t>
            </a:r>
          </a:p>
        </p:txBody>
      </p:sp>
      <p:pic>
        <p:nvPicPr>
          <p:cNvPr id="15" name="Graphic 14" descr="Black house icon">
            <a:extLst>
              <a:ext uri="{FF2B5EF4-FFF2-40B4-BE49-F238E27FC236}">
                <a16:creationId xmlns:a16="http://schemas.microsoft.com/office/drawing/2014/main" id="{0A767EF8-4C5C-071C-93BD-BC59E4FC9688}"/>
              </a:ext>
              <a:ext uri="{C183D7F6-B498-43B3-948B-1728B52AA6E4}">
                <adec:decorative xmlns:adec="http://schemas.microsoft.com/office/drawing/2017/decorative" val="0"/>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635845" y="743949"/>
            <a:ext cx="2602663" cy="2602663"/>
          </a:xfrm>
          <a:prstGeom prst="rect">
            <a:avLst/>
          </a:prstGeom>
        </p:spPr>
      </p:pic>
      <p:pic>
        <p:nvPicPr>
          <p:cNvPr id="18" name="Graphic 17" descr="Black grocery bag icon">
            <a:extLst>
              <a:ext uri="{FF2B5EF4-FFF2-40B4-BE49-F238E27FC236}">
                <a16:creationId xmlns:a16="http://schemas.microsoft.com/office/drawing/2014/main" id="{9369A3C2-8E92-349A-CC53-2633E0FFC923}"/>
              </a:ext>
              <a:ext uri="{C183D7F6-B498-43B3-948B-1728B52AA6E4}">
                <adec:decorative xmlns:adec="http://schemas.microsoft.com/office/drawing/2017/decorative" val="0"/>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a:off x="9387431" y="743949"/>
            <a:ext cx="2602663" cy="2602663"/>
          </a:xfrm>
          <a:prstGeom prst="rect">
            <a:avLst/>
          </a:prstGeom>
        </p:spPr>
      </p:pic>
      <p:pic>
        <p:nvPicPr>
          <p:cNvPr id="6" name="Graphic 5" descr="Black plus sign first aid icon">
            <a:extLst>
              <a:ext uri="{FF2B5EF4-FFF2-40B4-BE49-F238E27FC236}">
                <a16:creationId xmlns:a16="http://schemas.microsoft.com/office/drawing/2014/main" id="{0280E50C-C110-9410-C01E-F9FE6A4DC7A9}"/>
              </a:ext>
              <a:ext uri="{C183D7F6-B498-43B3-948B-1728B52AA6E4}">
                <adec:decorative xmlns:adec="http://schemas.microsoft.com/office/drawing/2017/decorative" val="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635845" y="3518351"/>
            <a:ext cx="2602663" cy="2602663"/>
          </a:xfrm>
          <a:prstGeom prst="rect">
            <a:avLst/>
          </a:prstGeom>
        </p:spPr>
      </p:pic>
      <p:pic>
        <p:nvPicPr>
          <p:cNvPr id="9" name="Graphic 8" descr="Black dollar sign icon">
            <a:extLst>
              <a:ext uri="{FF2B5EF4-FFF2-40B4-BE49-F238E27FC236}">
                <a16:creationId xmlns:a16="http://schemas.microsoft.com/office/drawing/2014/main" id="{4BCF3761-598A-5A5C-002C-F8401252DBC9}"/>
              </a:ext>
              <a:ext uri="{C183D7F6-B498-43B3-948B-1728B52AA6E4}">
                <adec:decorative xmlns:adec="http://schemas.microsoft.com/office/drawing/2017/decorative" val="0"/>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9387431" y="3509068"/>
            <a:ext cx="2602663" cy="2602663"/>
          </a:xfrm>
          <a:prstGeom prst="rect">
            <a:avLst/>
          </a:prstGeom>
        </p:spPr>
      </p:pic>
    </p:spTree>
    <p:extLst>
      <p:ext uri="{BB962C8B-B14F-4D97-AF65-F5344CB8AC3E}">
        <p14:creationId xmlns:p14="http://schemas.microsoft.com/office/powerpoint/2010/main" val="4175303631"/>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useBgFill="1">
        <p:nvSpPr>
          <p:cNvPr id="21" name="Rectangle 20">
            <a:extLst>
              <a:ext uri="{FF2B5EF4-FFF2-40B4-BE49-F238E27FC236}">
                <a16:creationId xmlns:a16="http://schemas.microsoft.com/office/drawing/2014/main" id="{84DF55BE-B4AB-4BA1-BDE1-E9F7FB3F110A}"/>
              </a:ext>
              <a:ext uri="{C183D7F6-B498-43B3-948B-1728B52AA6E4}">
                <adec:decorative xmlns:adec="http://schemas.microsoft.com/office/drawing/2017/decorative" val="1"/>
              </a:ext>
            </a:extLst>
          </p:cNvPr>
          <p:cNvSpPr>
            <a:spLocks noGrp="1" noRot="1" noChangeAspect="1" noMove="1" noResize="1" noEditPoints="1" noAdjustHandles="1" noChangeArrowheads="1" noChangeShapeType="1" noTextEdit="1"/>
          </p:cNvSpPr>
          <p:nvPr>
            <p:extLst>
              <p:ext uri="{386F3935-93C4-4BCD-93E2-E3B085C9AB24}">
                <p16:designElem xmlns:p16="http://schemas.microsoft.com/office/powerpoint/2015/main" val="1"/>
              </p:ext>
            </p:extLst>
          </p:nvPr>
        </p:nvSpPr>
        <p:spPr>
          <a:xfrm>
            <a:off x="-1" y="0"/>
            <a:ext cx="12188952" cy="6858000"/>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DA033F39-4EBC-F063-3835-683B7E201517}"/>
              </a:ext>
            </a:extLst>
          </p:cNvPr>
          <p:cNvSpPr>
            <a:spLocks noGrp="1"/>
          </p:cNvSpPr>
          <p:nvPr>
            <p:ph type="title"/>
          </p:nvPr>
        </p:nvSpPr>
        <p:spPr>
          <a:xfrm>
            <a:off x="383059" y="539578"/>
            <a:ext cx="5981278" cy="1684638"/>
          </a:xfrm>
        </p:spPr>
        <p:txBody>
          <a:bodyPr>
            <a:normAutofit/>
          </a:bodyPr>
          <a:lstStyle/>
          <a:p>
            <a:r>
              <a:rPr lang="en-US" sz="5400" dirty="0"/>
              <a:t>Work Environment</a:t>
            </a:r>
          </a:p>
        </p:txBody>
      </p:sp>
      <p:sp>
        <p:nvSpPr>
          <p:cNvPr id="3" name="Content Placeholder 2">
            <a:extLst>
              <a:ext uri="{FF2B5EF4-FFF2-40B4-BE49-F238E27FC236}">
                <a16:creationId xmlns:a16="http://schemas.microsoft.com/office/drawing/2014/main" id="{7A4465E2-312B-A7FC-994C-D901AE99ED35}"/>
              </a:ext>
            </a:extLst>
          </p:cNvPr>
          <p:cNvSpPr>
            <a:spLocks noGrp="1"/>
          </p:cNvSpPr>
          <p:nvPr>
            <p:ph idx="1"/>
          </p:nvPr>
        </p:nvSpPr>
        <p:spPr>
          <a:xfrm>
            <a:off x="383059" y="2116713"/>
            <a:ext cx="7101958" cy="4503155"/>
          </a:xfrm>
        </p:spPr>
        <p:txBody>
          <a:bodyPr vert="horz" lIns="91440" tIns="45720" rIns="91440" bIns="45720" rtlCol="0">
            <a:noAutofit/>
          </a:bodyPr>
          <a:lstStyle/>
          <a:p>
            <a:pPr marL="0" indent="0">
              <a:buNone/>
            </a:pPr>
            <a:r>
              <a:rPr lang="en-US" dirty="0"/>
              <a:t>This is about where you work. Some people like working outside, in the community or at a busy office with lots of people around. Others prefer working alone or in a quieter setting, like from home or driving. </a:t>
            </a:r>
          </a:p>
          <a:p>
            <a:pPr marL="0" indent="0">
              <a:buNone/>
            </a:pPr>
            <a:r>
              <a:rPr lang="en-US" dirty="0"/>
              <a:t>While some careers may allow working remotely or from home, other careers will require working in the community or at an office with others.</a:t>
            </a:r>
          </a:p>
          <a:p>
            <a:pPr marL="0" indent="0">
              <a:buNone/>
            </a:pPr>
            <a:r>
              <a:rPr lang="en-US" dirty="0"/>
              <a:t>Where do you want to work?</a:t>
            </a:r>
          </a:p>
        </p:txBody>
      </p:sp>
      <p:pic>
        <p:nvPicPr>
          <p:cNvPr id="5" name="Picture 4" descr="A laptop, notebook and pen, white teacup in a saucer, and a pair of tortoiseshell glasses on a table">
            <a:extLst>
              <a:ext uri="{FF2B5EF4-FFF2-40B4-BE49-F238E27FC236}">
                <a16:creationId xmlns:a16="http://schemas.microsoft.com/office/drawing/2014/main" id="{D1661B9F-5637-3F21-128C-AEC59465136A}"/>
              </a:ext>
              <a:ext uri="{C183D7F6-B498-43B3-948B-1728B52AA6E4}">
                <adec:decorative xmlns:adec="http://schemas.microsoft.com/office/drawing/2017/decorative" val="0"/>
              </a:ext>
            </a:extLst>
          </p:cNvPr>
          <p:cNvPicPr>
            <a:picLocks noChangeAspect="1"/>
          </p:cNvPicPr>
          <p:nvPr/>
        </p:nvPicPr>
        <p:blipFill>
          <a:blip r:embed="rId3">
            <a:extLst>
              <a:ext uri="{28A0092B-C50C-407E-A947-70E740481C1C}">
                <a14:useLocalDpi xmlns:a14="http://schemas.microsoft.com/office/drawing/2010/main"/>
              </a:ext>
            </a:extLst>
          </a:blip>
          <a:srcRect/>
          <a:stretch/>
        </p:blipFill>
        <p:spPr>
          <a:xfrm>
            <a:off x="8053231" y="221128"/>
            <a:ext cx="3474631" cy="2969740"/>
          </a:xfrm>
          <a:prstGeom prst="rect">
            <a:avLst/>
          </a:prstGeom>
        </p:spPr>
      </p:pic>
      <p:pic>
        <p:nvPicPr>
          <p:cNvPr id="7" name="Picture 6" descr="A patient in a hospital bed smiles up at a person standing bedside, who wears a white lab coat, smiles, and rests a hand on the patient's shoulder.">
            <a:extLst>
              <a:ext uri="{FF2B5EF4-FFF2-40B4-BE49-F238E27FC236}">
                <a16:creationId xmlns:a16="http://schemas.microsoft.com/office/drawing/2014/main" id="{C60EF981-8F1B-401A-9FA7-5DE60056CB4C}"/>
              </a:ext>
              <a:ext uri="{C183D7F6-B498-43B3-948B-1728B52AA6E4}">
                <adec:decorative xmlns:adec="http://schemas.microsoft.com/office/drawing/2017/decorative" val="0"/>
              </a:ext>
            </a:extLst>
          </p:cNvPr>
          <p:cNvPicPr>
            <a:picLocks noChangeAspect="1"/>
          </p:cNvPicPr>
          <p:nvPr/>
        </p:nvPicPr>
        <p:blipFill>
          <a:blip r:embed="rId4">
            <a:extLst>
              <a:ext uri="{28A0092B-C50C-407E-A947-70E740481C1C}">
                <a14:useLocalDpi xmlns:a14="http://schemas.microsoft.com/office/drawing/2010/main"/>
              </a:ext>
            </a:extLst>
          </a:blip>
          <a:srcRect b="-1"/>
          <a:stretch/>
        </p:blipFill>
        <p:spPr>
          <a:xfrm>
            <a:off x="8053232" y="3275184"/>
            <a:ext cx="3474630" cy="3344684"/>
          </a:xfrm>
          <a:prstGeom prst="rect">
            <a:avLst/>
          </a:prstGeom>
        </p:spPr>
      </p:pic>
    </p:spTree>
    <p:extLst>
      <p:ext uri="{BB962C8B-B14F-4D97-AF65-F5344CB8AC3E}">
        <p14:creationId xmlns:p14="http://schemas.microsoft.com/office/powerpoint/2010/main" val="40408493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2007 - 2010">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E6752FADFD2D124AB4CD54A58BF7E22E" ma:contentTypeVersion="19" ma:contentTypeDescription="Create a new document." ma:contentTypeScope="" ma:versionID="3ddc4f5d2d95026aa1b088f09c93546a">
  <xsd:schema xmlns:xsd="http://www.w3.org/2001/XMLSchema" xmlns:xs="http://www.w3.org/2001/XMLSchema" xmlns:p="http://schemas.microsoft.com/office/2006/metadata/properties" xmlns:ns2="ee1c3404-7bb1-499b-a6cd-350a3abbcd46" xmlns:ns3="5cf0b33e-1905-47e5-996b-0077f99af4d6" targetNamespace="http://schemas.microsoft.com/office/2006/metadata/properties" ma:root="true" ma:fieldsID="74d542876a60a160c852370e2e0b676b" ns2:_="" ns3:_="">
    <xsd:import namespace="ee1c3404-7bb1-499b-a6cd-350a3abbcd46"/>
    <xsd:import namespace="5cf0b33e-1905-47e5-996b-0077f99af4d6"/>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3:SharedWithUsers" minOccurs="0"/>
                <xsd:element ref="ns3:SharedWithDetails" minOccurs="0"/>
                <xsd:element ref="ns2:lcf76f155ced4ddcb4097134ff3c332f" minOccurs="0"/>
                <xsd:element ref="ns3:TaxCatchAll" minOccurs="0"/>
                <xsd:element ref="ns2:MediaServiceOCR" minOccurs="0"/>
                <xsd:element ref="ns2:MediaServiceGenerationTime" minOccurs="0"/>
                <xsd:element ref="ns2:MediaServiceEventHashCode" minOccurs="0"/>
                <xsd:element ref="ns2:MediaServiceDateTaken" minOccurs="0"/>
                <xsd:element ref="ns2:MediaLengthInSeconds" minOccurs="0"/>
                <xsd:element ref="ns2:AccessibilityCheck" minOccurs="0"/>
                <xsd:element ref="ns2:WebTeamStatus" minOccurs="0"/>
                <xsd:element ref="ns2:URL"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ee1c3404-7bb1-499b-a6cd-350a3abbcd46"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ddddcd57-84d1-4efd-b16d-73b006936c4b" ma:termSetId="09814cd3-568e-fe90-9814-8d621ff8fb84" ma:anchorId="fba54fb3-c3e1-fe81-a776-ca4b69148c4d" ma:open="true" ma:isKeyword="false">
      <xsd:complexType>
        <xsd:sequence>
          <xsd:element ref="pc:Terms" minOccurs="0" maxOccurs="1"/>
        </xsd:sequence>
      </xsd:complexType>
    </xsd:element>
    <xsd:element name="MediaServiceOCR" ma:index="17" nillable="true" ma:displayName="Extracted Text" ma:internalName="MediaServiceOCR" ma:readOnly="true">
      <xsd:simpleType>
        <xsd:restriction base="dms:Note">
          <xsd:maxLength value="255"/>
        </xsd:restriction>
      </xsd:simpleType>
    </xsd:element>
    <xsd:element name="MediaServiceGenerationTime" ma:index="18" nillable="true" ma:displayName="MediaServiceGenerationTime" ma:hidden="true" ma:internalName="MediaServiceGenerationTime" ma:readOnly="true">
      <xsd:simpleType>
        <xsd:restriction base="dms:Text"/>
      </xsd:simpleType>
    </xsd:element>
    <xsd:element name="MediaServiceEventHashCode" ma:index="19" nillable="true" ma:displayName="MediaServiceEventHashCode" ma:hidden="true" ma:internalName="MediaServiceEventHashCode" ma:readOnly="true">
      <xsd:simpleType>
        <xsd:restriction base="dms:Text"/>
      </xsd:simpleType>
    </xsd:element>
    <xsd:element name="MediaServiceDateTaken" ma:index="20" nillable="true" ma:displayName="MediaServiceDateTaken" ma:hidden="true" ma:indexed="true" ma:internalName="MediaServiceDateTaken" ma:readOnly="true">
      <xsd:simpleType>
        <xsd:restriction base="dms:Text"/>
      </xsd:simpleType>
    </xsd:element>
    <xsd:element name="MediaLengthInSeconds" ma:index="21" nillable="true" ma:displayName="MediaLengthInSeconds" ma:hidden="true" ma:internalName="MediaLengthInSeconds" ma:readOnly="true">
      <xsd:simpleType>
        <xsd:restriction base="dms:Unknown"/>
      </xsd:simpleType>
    </xsd:element>
    <xsd:element name="AccessibilityCheck" ma:index="22" nillable="true" ma:displayName="Accessibility Check" ma:description="Where in the process of Accessibility Check " ma:format="Dropdown" ma:internalName="AccessibilityCheck">
      <xsd:simpleType>
        <xsd:restriction base="dms:Choice">
          <xsd:enumeration value="ACC Complete"/>
          <xsd:enumeration value="Ready for ACC"/>
          <xsd:enumeration value="Not Ready for ACC"/>
          <xsd:enumeration value="Sent to ACC"/>
        </xsd:restriction>
      </xsd:simpleType>
    </xsd:element>
    <xsd:element name="WebTeamStatus" ma:index="23" nillable="true" ma:displayName="Web Team Status" ma:format="Dropdown" ma:internalName="WebTeamStatus">
      <xsd:simpleType>
        <xsd:restriction base="dms:Choice">
          <xsd:enumeration value="Loaded"/>
        </xsd:restriction>
      </xsd:simpleType>
    </xsd:element>
    <xsd:element name="URL" ma:index="24" nillable="true" ma:displayName="URL" ma:format="Dropdown" ma:internalName="URL">
      <xsd:simpleType>
        <xsd:restriction base="dms:Text">
          <xsd:maxLength value="255"/>
        </xsd:restriction>
      </xsd:simpleType>
    </xsd:element>
  </xsd:schema>
  <xsd:schema xmlns:xsd="http://www.w3.org/2001/XMLSchema" xmlns:xs="http://www.w3.org/2001/XMLSchema" xmlns:dms="http://schemas.microsoft.com/office/2006/documentManagement/types" xmlns:pc="http://schemas.microsoft.com/office/infopath/2007/PartnerControls" targetNamespace="5cf0b33e-1905-47e5-996b-0077f99af4d6" elementFormDefault="qualified">
    <xsd:import namespace="http://schemas.microsoft.com/office/2006/documentManagement/types"/>
    <xsd:import namespace="http://schemas.microsoft.com/office/infopath/2007/PartnerControls"/>
    <xsd:element name="SharedWithUsers" ma:index="12" nillable="true" ma:displayName="Shared With"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13" nillable="true" ma:displayName="Shared With Details" ma:internalName="SharedWithDetails" ma:readOnly="true">
      <xsd:simpleType>
        <xsd:restriction base="dms:Note">
          <xsd:maxLength value="255"/>
        </xsd:restriction>
      </xsd:simpleType>
    </xsd:element>
    <xsd:element name="TaxCatchAll" ma:index="16" nillable="true" ma:displayName="Taxonomy Catch All Column" ma:hidden="true" ma:list="{6aaa2d04-3348-4be5-b415-0c4ba4372c78}" ma:internalName="TaxCatchAll" ma:showField="CatchAllData" ma:web="5cf0b33e-1905-47e5-996b-0077f99af4d6">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mso-contentType ?>
<FormTemplates xmlns="http://schemas.microsoft.com/sharepoint/v3/contenttype/forms">
  <Display>DocumentLibraryForm</Display>
  <Edit>DocumentLibraryForm</Edit>
  <New>DocumentLibraryForm</New>
</FormTemplates>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ee1c3404-7bb1-499b-a6cd-350a3abbcd46">
      <Terms xmlns="http://schemas.microsoft.com/office/infopath/2007/PartnerControls"/>
    </lcf76f155ced4ddcb4097134ff3c332f>
    <TaxCatchAll xmlns="5cf0b33e-1905-47e5-996b-0077f99af4d6" xsi:nil="true"/>
    <AccessibilityCheck xmlns="ee1c3404-7bb1-499b-a6cd-350a3abbcd46">ACC Complete</AccessibilityCheck>
    <WebTeamStatus xmlns="ee1c3404-7bb1-499b-a6cd-350a3abbcd46" xsi:nil="true"/>
    <URL xmlns="ee1c3404-7bb1-499b-a6cd-350a3abbcd46" xsi:nil="true"/>
  </documentManagement>
</p:properties>
</file>

<file path=customXml/itemProps1.xml><?xml version="1.0" encoding="utf-8"?>
<ds:datastoreItem xmlns:ds="http://schemas.openxmlformats.org/officeDocument/2006/customXml" ds:itemID="{81009079-A183-4D98-8527-A92A23548C0F}">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ee1c3404-7bb1-499b-a6cd-350a3abbcd46"/>
    <ds:schemaRef ds:uri="5cf0b33e-1905-47e5-996b-0077f99af4d6"/>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CB7F5D7A-91F2-4CD8-A8FB-AD46A2361253}">
  <ds:schemaRefs>
    <ds:schemaRef ds:uri="http://schemas.microsoft.com/sharepoint/v3/contenttype/forms"/>
  </ds:schemaRefs>
</ds:datastoreItem>
</file>

<file path=customXml/itemProps3.xml><?xml version="1.0" encoding="utf-8"?>
<ds:datastoreItem xmlns:ds="http://schemas.openxmlformats.org/officeDocument/2006/customXml" ds:itemID="{CCCA0E88-D1EA-4B37-8005-A36BA48B26E3}">
  <ds:schemaRefs>
    <ds:schemaRef ds:uri="http://schemas.microsoft.com/office/2006/metadata/properties"/>
    <ds:schemaRef ds:uri="http://www.w3.org/XML/1998/namespace"/>
    <ds:schemaRef ds:uri="http://schemas.microsoft.com/office/infopath/2007/PartnerControls"/>
    <ds:schemaRef ds:uri="http://schemas.microsoft.com/office/2006/documentManagement/types"/>
    <ds:schemaRef ds:uri="http://purl.org/dc/terms/"/>
    <ds:schemaRef ds:uri="http://purl.org/dc/dcmitype/"/>
    <ds:schemaRef ds:uri="http://purl.org/dc/elements/1.1/"/>
    <ds:schemaRef ds:uri="ee1c3404-7bb1-499b-a6cd-350a3abbcd46"/>
    <ds:schemaRef ds:uri="http://schemas.openxmlformats.org/package/2006/metadata/core-properties"/>
    <ds:schemaRef ds:uri="5cf0b33e-1905-47e5-996b-0077f99af4d6"/>
  </ds:schemaRefs>
</ds:datastoreItem>
</file>

<file path=docProps/app.xml><?xml version="1.0" encoding="utf-8"?>
<Properties xmlns="http://schemas.openxmlformats.org/officeDocument/2006/extended-properties" xmlns:vt="http://schemas.openxmlformats.org/officeDocument/2006/docPropsVTypes">
  <Template/>
  <TotalTime>34</TotalTime>
  <Words>796</Words>
  <Application>Microsoft Office PowerPoint</Application>
  <PresentationFormat>Widescreen</PresentationFormat>
  <Paragraphs>64</Paragraphs>
  <Slides>12</Slides>
  <Notes>12</Notes>
  <HiddenSlides>0</HiddenSlides>
  <MMClips>0</MMClips>
  <ScaleCrop>false</ScaleCrop>
  <HeadingPairs>
    <vt:vector size="4" baseType="variant">
      <vt:variant>
        <vt:lpstr>Theme</vt:lpstr>
      </vt:variant>
      <vt:variant>
        <vt:i4>1</vt:i4>
      </vt:variant>
      <vt:variant>
        <vt:lpstr>Slide Titles</vt:lpstr>
      </vt:variant>
      <vt:variant>
        <vt:i4>12</vt:i4>
      </vt:variant>
    </vt:vector>
  </HeadingPairs>
  <TitlesOfParts>
    <vt:vector size="13" baseType="lpstr">
      <vt:lpstr>Office Theme</vt:lpstr>
      <vt:lpstr>Note to Instructors</vt:lpstr>
      <vt:lpstr>Exploring Personal Preferences</vt:lpstr>
      <vt:lpstr>Exploring personal preferences…</vt:lpstr>
      <vt:lpstr>Why our preferences matter</vt:lpstr>
      <vt:lpstr>Work-Life Balance</vt:lpstr>
      <vt:lpstr>Work Schedules</vt:lpstr>
      <vt:lpstr>Shift Schedules</vt:lpstr>
      <vt:lpstr>Public Assistance</vt:lpstr>
      <vt:lpstr>Work Environment</vt:lpstr>
      <vt:lpstr>Career Goals</vt:lpstr>
      <vt:lpstr>Self-Employment or Entrepreneurship</vt:lpstr>
      <vt:lpstr>Preferences can change</vt:lpstr>
    </vt:vector>
  </TitlesOfParts>
  <Manager/>
  <Company/>
  <LinksUpToDate>false</LinksUpToDate>
  <SharedDoc>false</SharedDoc>
  <HyperlinkBase/>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Exploring personal preferences for employment</dc:title>
  <dc:subject>Personal preferences for employment</dc:subject>
  <dc:creator>Alissa Otani-Cole</dc:creator>
  <cp:keywords>employment, preferences, career goals, environment</cp:keywords>
  <dc:description/>
  <cp:lastModifiedBy>Alex Corwin</cp:lastModifiedBy>
  <cp:revision>190</cp:revision>
  <dcterms:created xsi:type="dcterms:W3CDTF">2024-08-06T18:38:17Z</dcterms:created>
  <dcterms:modified xsi:type="dcterms:W3CDTF">2025-03-07T17:38:51Z</dcterms:modified>
  <cp:category/>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0x010100E6752FADFD2D124AB4CD54A58BF7E22E</vt:lpwstr>
  </property>
  <property fmtid="{D5CDD505-2E9C-101B-9397-08002B2CF9AE}" pid="3" name="MediaServiceImageTags">
    <vt:lpwstr/>
  </property>
</Properties>
</file>