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sldIdLst>
    <p:sldId id="273" r:id="rId5"/>
    <p:sldId id="267" r:id="rId6"/>
    <p:sldId id="268" r:id="rId7"/>
    <p:sldId id="275" r:id="rId8"/>
    <p:sldId id="277" r:id="rId9"/>
    <p:sldId id="283" r:id="rId10"/>
    <p:sldId id="276" r:id="rId11"/>
    <p:sldId id="278" r:id="rId12"/>
    <p:sldId id="258" r:id="rId13"/>
    <p:sldId id="279"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4384"/>
  </p:normalViewPr>
  <p:slideViewPr>
    <p:cSldViewPr snapToGrid="0">
      <p:cViewPr varScale="1">
        <p:scale>
          <a:sx n="104" d="100"/>
          <a:sy n="104" d="100"/>
        </p:scale>
        <p:origin x="232" y="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24A790-9C46-4D47-9E07-3FF267DA6A86}" type="datetimeFigureOut">
              <a:rPr lang="en-US" smtClean="0"/>
              <a:t>6/27/2025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D0E375-64C3-A74C-AF92-4FA14776FC38}" type="slidenum">
              <a:rPr lang="en-US" smtClean="0"/>
              <a:t>‹#›</a:t>
            </a:fld>
            <a:endParaRPr lang="en-US"/>
          </a:p>
        </p:txBody>
      </p:sp>
    </p:spTree>
    <p:extLst>
      <p:ext uri="{BB962C8B-B14F-4D97-AF65-F5344CB8AC3E}">
        <p14:creationId xmlns:p14="http://schemas.microsoft.com/office/powerpoint/2010/main" val="3379026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E9AC3-46E5-F204-CAED-FC65F84BAC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CE3C31-DAC1-F21A-372D-8E3D3EEC75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71F77E-4A92-635F-ACB0-22FC1C7C77CB}"/>
              </a:ext>
            </a:extLst>
          </p:cNvPr>
          <p:cNvSpPr>
            <a:spLocks noGrp="1"/>
          </p:cNvSpPr>
          <p:nvPr>
            <p:ph type="body" idx="1"/>
          </p:nvPr>
        </p:nvSpPr>
        <p:spPr/>
        <p:txBody>
          <a:bodyPr/>
          <a:lstStyle/>
          <a:p>
            <a:r>
              <a:rPr lang="en-US" dirty="0">
                <a:ea typeface="Calibri"/>
                <a:cs typeface="Calibri"/>
              </a:rPr>
              <a:t>Prompt:</a:t>
            </a:r>
          </a:p>
          <a:p>
            <a:pPr marL="171450" indent="-171450">
              <a:buFontTx/>
              <a:buChar char="-"/>
            </a:pPr>
            <a:r>
              <a:rPr lang="en-US" dirty="0">
                <a:ea typeface="Calibri"/>
                <a:cs typeface="Calibri"/>
              </a:rPr>
              <a:t>How would you prepare for a mock interview? What would you wear?</a:t>
            </a:r>
          </a:p>
          <a:p>
            <a:pPr marL="171450" indent="-171450">
              <a:buFontTx/>
              <a:buChar char="-"/>
            </a:pPr>
            <a:r>
              <a:rPr lang="en-US" dirty="0">
                <a:ea typeface="Calibri"/>
                <a:cs typeface="Calibri"/>
              </a:rPr>
              <a:t>Who is someone you would ask to do a mock interview with?</a:t>
            </a:r>
          </a:p>
        </p:txBody>
      </p:sp>
      <p:sp>
        <p:nvSpPr>
          <p:cNvPr id="4" name="Slide Number Placeholder 3">
            <a:extLst>
              <a:ext uri="{FF2B5EF4-FFF2-40B4-BE49-F238E27FC236}">
                <a16:creationId xmlns:a16="http://schemas.microsoft.com/office/drawing/2014/main" id="{7DB1915D-185E-D42E-F1D0-F8D4665C124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9F0B29-A868-4355-81A3-28BBD6AC2F27}"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4769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B1CB4-19FA-0B5A-802D-0873046081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9A06B7-C53F-E4B6-CEFC-BB37EB47C2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131C62-94AE-6BB4-B869-D2412A59428D}"/>
              </a:ext>
            </a:extLst>
          </p:cNvPr>
          <p:cNvSpPr>
            <a:spLocks noGrp="1"/>
          </p:cNvSpPr>
          <p:nvPr>
            <p:ph type="body" idx="1"/>
          </p:nvPr>
        </p:nvSpPr>
        <p:spPr/>
        <p:txBody>
          <a:bodyPr/>
          <a:lstStyle/>
          <a:p>
            <a:r>
              <a:rPr lang="en-US" dirty="0">
                <a:ea typeface="Calibri"/>
                <a:cs typeface="Calibri"/>
              </a:rPr>
              <a:t>Prompt: </a:t>
            </a:r>
            <a:endParaRPr lang="en-US" dirty="0"/>
          </a:p>
          <a:p>
            <a:pPr marL="171450" indent="-171450">
              <a:buFontTx/>
              <a:buChar char="-"/>
            </a:pPr>
            <a:r>
              <a:rPr lang="en-US" dirty="0">
                <a:ea typeface="Calibri"/>
                <a:cs typeface="Calibri"/>
              </a:rPr>
              <a:t>How would you prepare for a real interview? What would you wear?</a:t>
            </a:r>
          </a:p>
          <a:p>
            <a:pPr marL="171450" indent="-171450">
              <a:buFontTx/>
              <a:buChar char="-"/>
            </a:pPr>
            <a:r>
              <a:rPr lang="en-US" dirty="0">
                <a:ea typeface="Calibri"/>
                <a:cs typeface="Calibri"/>
              </a:rPr>
              <a:t>If you have participated in an interview, how did you feel?</a:t>
            </a:r>
          </a:p>
          <a:p>
            <a:pPr marL="171450" indent="-171450">
              <a:buFontTx/>
              <a:buChar char="-"/>
            </a:pPr>
            <a:r>
              <a:rPr lang="en-US" dirty="0">
                <a:ea typeface="Calibri"/>
                <a:cs typeface="Calibri"/>
              </a:rPr>
              <a:t>What types of questions do you think would be asked if you applied for a cashier position? An internship in Information Technology (IT) department? A nursing job?</a:t>
            </a:r>
          </a:p>
        </p:txBody>
      </p:sp>
      <p:sp>
        <p:nvSpPr>
          <p:cNvPr id="4" name="Slide Number Placeholder 3">
            <a:extLst>
              <a:ext uri="{FF2B5EF4-FFF2-40B4-BE49-F238E27FC236}">
                <a16:creationId xmlns:a16="http://schemas.microsoft.com/office/drawing/2014/main" id="{52F3B42F-9187-A11F-3121-79DAAA101B8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9F0B29-A868-4355-81A3-28BBD6AC2F27}"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8418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795BD-CD59-5862-5566-ED63E76BA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F346C4-5575-CA87-B737-3522D55FB5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85BF9D-D24F-C178-1622-050080579984}"/>
              </a:ext>
            </a:extLst>
          </p:cNvPr>
          <p:cNvSpPr>
            <a:spLocks noGrp="1"/>
          </p:cNvSpPr>
          <p:nvPr>
            <p:ph type="body" idx="1"/>
          </p:nvPr>
        </p:nvSpPr>
        <p:spPr/>
        <p:txBody>
          <a:bodyPr/>
          <a:lstStyle/>
          <a:p>
            <a:r>
              <a:rPr lang="en-US" dirty="0">
                <a:ea typeface="Calibri"/>
                <a:cs typeface="Calibri"/>
              </a:rPr>
              <a:t>Prompt:</a:t>
            </a:r>
          </a:p>
          <a:p>
            <a:pPr marL="171450" indent="-171450">
              <a:buFont typeface="Calibri"/>
              <a:buChar char="-"/>
            </a:pPr>
            <a:r>
              <a:rPr lang="en-US" dirty="0">
                <a:ea typeface="Calibri"/>
                <a:cs typeface="Calibri"/>
              </a:rPr>
              <a:t>How would you prepare for a telephone interview? What technology would you need? What space would you use? </a:t>
            </a:r>
          </a:p>
          <a:p>
            <a:pPr marL="171450" indent="-171450">
              <a:buFont typeface="Calibri"/>
              <a:buChar char="-"/>
            </a:pPr>
            <a:r>
              <a:rPr lang="en-US" dirty="0">
                <a:ea typeface="Calibri"/>
                <a:cs typeface="Calibri"/>
              </a:rPr>
              <a:t>Who would you tell you had a telephone interview? </a:t>
            </a:r>
          </a:p>
          <a:p>
            <a:pPr marL="171450" indent="-171450">
              <a:buFont typeface="Calibri"/>
              <a:buChar char="-"/>
            </a:pPr>
            <a:r>
              <a:rPr lang="en-US" dirty="0">
                <a:ea typeface="Calibri"/>
                <a:cs typeface="Calibri"/>
              </a:rPr>
              <a:t>If you are not comfortable or haven’t had a lot of practice talking on the phone , what are different ways you could practice?</a:t>
            </a:r>
          </a:p>
        </p:txBody>
      </p:sp>
      <p:sp>
        <p:nvSpPr>
          <p:cNvPr id="4" name="Slide Number Placeholder 3">
            <a:extLst>
              <a:ext uri="{FF2B5EF4-FFF2-40B4-BE49-F238E27FC236}">
                <a16:creationId xmlns:a16="http://schemas.microsoft.com/office/drawing/2014/main" id="{E9015489-8044-6BF7-2EAE-3CBA561717B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9F0B29-A868-4355-81A3-28BBD6AC2F27}"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4332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795BD-CD59-5862-5566-ED63E76BA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F346C4-5575-CA87-B737-3522D55FB5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85BF9D-D24F-C178-1622-050080579984}"/>
              </a:ext>
            </a:extLst>
          </p:cNvPr>
          <p:cNvSpPr>
            <a:spLocks noGrp="1"/>
          </p:cNvSpPr>
          <p:nvPr>
            <p:ph type="body" idx="1"/>
          </p:nvPr>
        </p:nvSpPr>
        <p:spPr/>
        <p:txBody>
          <a:bodyPr/>
          <a:lstStyle/>
          <a:p>
            <a:r>
              <a:rPr lang="en-US" dirty="0">
                <a:ea typeface="Calibri"/>
                <a:cs typeface="Calibri"/>
              </a:rPr>
              <a:t>Prompt:</a:t>
            </a:r>
          </a:p>
          <a:p>
            <a:pPr marL="171450" indent="-171450">
              <a:buFont typeface="Calibri"/>
              <a:buChar char="-"/>
            </a:pPr>
            <a:r>
              <a:rPr lang="en-US" dirty="0">
                <a:ea typeface="Calibri"/>
                <a:cs typeface="Calibri"/>
              </a:rPr>
              <a:t>How would you prepare for a video interview? What technology would you need? What space would you use? </a:t>
            </a:r>
          </a:p>
          <a:p>
            <a:pPr marL="171450" indent="-171450">
              <a:buFont typeface="Calibri"/>
              <a:buChar char="-"/>
            </a:pPr>
            <a:r>
              <a:rPr lang="en-US" dirty="0">
                <a:ea typeface="Calibri"/>
                <a:cs typeface="Calibri"/>
              </a:rPr>
              <a:t>Who would you tell you had a video interview? </a:t>
            </a:r>
          </a:p>
          <a:p>
            <a:pPr marL="171450" indent="-171450">
              <a:buFont typeface="Calibri"/>
              <a:buChar char="-"/>
            </a:pPr>
            <a:r>
              <a:rPr lang="en-US" dirty="0">
                <a:ea typeface="Calibri"/>
                <a:cs typeface="Calibri"/>
              </a:rPr>
              <a:t>If you are not comfortable or haven’t had a lot of practice doing a video call, what are different ways you could practice?</a:t>
            </a:r>
          </a:p>
          <a:p>
            <a:endParaRPr lang="en-US" dirty="0">
              <a:ea typeface="Calibri"/>
              <a:cs typeface="Calibri"/>
            </a:endParaRPr>
          </a:p>
        </p:txBody>
      </p:sp>
      <p:sp>
        <p:nvSpPr>
          <p:cNvPr id="4" name="Slide Number Placeholder 3">
            <a:extLst>
              <a:ext uri="{FF2B5EF4-FFF2-40B4-BE49-F238E27FC236}">
                <a16:creationId xmlns:a16="http://schemas.microsoft.com/office/drawing/2014/main" id="{E9015489-8044-6BF7-2EAE-3CBA561717B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9F0B29-A868-4355-81A3-28BBD6AC2F27}"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4750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B8969-81EA-A3F7-3AE9-3357490B2B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0BC254-56CF-DBD3-CB65-8164EFC2BD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5624A1-2566-B139-F38F-00E7E43929A0}"/>
              </a:ext>
            </a:extLst>
          </p:cNvPr>
          <p:cNvSpPr>
            <a:spLocks noGrp="1"/>
          </p:cNvSpPr>
          <p:nvPr>
            <p:ph type="body" idx="1"/>
          </p:nvPr>
        </p:nvSpPr>
        <p:spPr/>
        <p:txBody>
          <a:bodyPr/>
          <a:lstStyle/>
          <a:p>
            <a:r>
              <a:rPr lang="en-US" dirty="0">
                <a:ea typeface="Calibri"/>
                <a:cs typeface="Calibri"/>
              </a:rPr>
              <a:t>Prompt: </a:t>
            </a:r>
            <a:endParaRPr lang="en-US" dirty="0"/>
          </a:p>
          <a:p>
            <a:pPr marL="171450" indent="-171450">
              <a:buFont typeface="Calibri"/>
              <a:buChar char="-"/>
            </a:pPr>
            <a:r>
              <a:rPr lang="en-US" dirty="0">
                <a:cs typeface="Calibri"/>
              </a:rPr>
              <a:t>What would you wear? Would you bring anything with you (resume or copy of application)?</a:t>
            </a:r>
          </a:p>
          <a:p>
            <a:pPr marL="171450" indent="-171450">
              <a:buFont typeface="Calibri"/>
              <a:buChar char="-"/>
            </a:pPr>
            <a:r>
              <a:rPr lang="en-US" dirty="0">
                <a:cs typeface="Calibri"/>
              </a:rPr>
              <a:t>Have you ever been a part of a group interview?</a:t>
            </a:r>
          </a:p>
        </p:txBody>
      </p:sp>
      <p:sp>
        <p:nvSpPr>
          <p:cNvPr id="4" name="Slide Number Placeholder 3">
            <a:extLst>
              <a:ext uri="{FF2B5EF4-FFF2-40B4-BE49-F238E27FC236}">
                <a16:creationId xmlns:a16="http://schemas.microsoft.com/office/drawing/2014/main" id="{5EA22DDF-950C-0A47-861B-C6DCF0C32BB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9F0B29-A868-4355-81A3-28BBD6AC2F27}"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1946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Prompt: </a:t>
            </a:r>
            <a:endParaRPr lang="en-US" dirty="0"/>
          </a:p>
          <a:p>
            <a:pPr marL="171450" indent="-171450">
              <a:buFont typeface="Calibri"/>
              <a:buChar char="-"/>
            </a:pPr>
            <a:r>
              <a:rPr lang="en-US" dirty="0">
                <a:ea typeface="Calibri"/>
                <a:cs typeface="Calibri"/>
              </a:rPr>
              <a:t>Why do you think an interviewer would use a working interview?</a:t>
            </a:r>
          </a:p>
          <a:p>
            <a:pPr marL="171450" indent="-171450">
              <a:buFont typeface="Calibri"/>
              <a:buChar char="-"/>
            </a:pPr>
            <a:r>
              <a:rPr lang="en-US" dirty="0">
                <a:ea typeface="Calibri"/>
                <a:cs typeface="Calibri"/>
              </a:rPr>
              <a:t>What questions could you ask if you are offered a working interview?</a:t>
            </a:r>
          </a:p>
          <a:p>
            <a:pPr marL="628650" lvl="1" indent="-171450">
              <a:buFont typeface="Calibri"/>
              <a:buChar char="-"/>
            </a:pPr>
            <a:r>
              <a:rPr lang="en-US" dirty="0">
                <a:ea typeface="Calibri"/>
                <a:cs typeface="Calibri"/>
              </a:rPr>
              <a:t>What kind of tasks will I be doing?</a:t>
            </a:r>
          </a:p>
          <a:p>
            <a:pPr marL="628650" lvl="1" indent="-171450">
              <a:buFont typeface="Calibri"/>
              <a:buChar char="-"/>
            </a:pPr>
            <a:r>
              <a:rPr lang="en-US" dirty="0">
                <a:ea typeface="Calibri"/>
                <a:cs typeface="Calibri"/>
              </a:rPr>
              <a:t>Will someone show me what to do first?</a:t>
            </a:r>
          </a:p>
          <a:p>
            <a:pPr marL="628650" lvl="1" indent="-171450">
              <a:buFont typeface="Calibri"/>
              <a:buChar char="-"/>
            </a:pPr>
            <a:r>
              <a:rPr lang="en-US" dirty="0">
                <a:ea typeface="Calibri"/>
                <a:cs typeface="Calibri"/>
              </a:rPr>
              <a:t>How long will the working interview last?</a:t>
            </a:r>
          </a:p>
          <a:p>
            <a:pPr marL="628650" lvl="1" indent="-171450">
              <a:buFont typeface="Calibri"/>
              <a:buChar char="-"/>
            </a:pPr>
            <a:r>
              <a:rPr lang="en-US" dirty="0">
                <a:ea typeface="Calibri"/>
                <a:cs typeface="Calibri"/>
              </a:rPr>
              <a:t>Is there anything I need to bring?</a:t>
            </a:r>
          </a:p>
          <a:p>
            <a:pPr marL="628650" lvl="1" indent="-171450">
              <a:buFont typeface="Calibri"/>
              <a:buChar char="-"/>
            </a:pPr>
            <a:endParaRPr lang="en-US" dirty="0">
              <a:ea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9F0B29-A868-4355-81A3-28BBD6AC2F27}"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3266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B10CE1-1F07-45C1-B8FF-22A5E6A68D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191B02-CC83-192F-BDFB-D828B3112E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40CB2A-D0A9-020F-23C4-950193FB029E}"/>
              </a:ext>
            </a:extLst>
          </p:cNvPr>
          <p:cNvSpPr>
            <a:spLocks noGrp="1"/>
          </p:cNvSpPr>
          <p:nvPr>
            <p:ph type="body" idx="1"/>
          </p:nvPr>
        </p:nvSpPr>
        <p:spPr/>
        <p:txBody>
          <a:bodyPr/>
          <a:lstStyle/>
          <a:p>
            <a:r>
              <a:rPr lang="en-US" dirty="0">
                <a:ea typeface="Calibri"/>
                <a:cs typeface="Calibri"/>
              </a:rPr>
              <a:t>Prompt: </a:t>
            </a:r>
          </a:p>
          <a:p>
            <a:pPr marL="171450" indent="-171450">
              <a:buFontTx/>
              <a:buChar char="-"/>
            </a:pPr>
            <a:r>
              <a:rPr lang="en-US" dirty="0">
                <a:cs typeface="Calibri"/>
              </a:rPr>
              <a:t>How can you show your thinking, even if you don’t have answer right away?</a:t>
            </a:r>
          </a:p>
          <a:p>
            <a:pPr marL="171450" indent="-171450">
              <a:buFontTx/>
              <a:buChar char="-"/>
            </a:pPr>
            <a:r>
              <a:rPr lang="en-US" dirty="0">
                <a:cs typeface="Calibri"/>
              </a:rPr>
              <a:t>What’s a time you solved a problem at school, work, or home? How did you do it?</a:t>
            </a:r>
          </a:p>
          <a:p>
            <a:pPr marL="171450" indent="-171450">
              <a:buFontTx/>
              <a:buChar char="-"/>
            </a:pPr>
            <a:r>
              <a:rPr lang="en-US" dirty="0">
                <a:cs typeface="Calibri"/>
              </a:rPr>
              <a:t>How can you practice these kinds of questions.</a:t>
            </a:r>
            <a:endParaRPr lang="en-US" dirty="0"/>
          </a:p>
        </p:txBody>
      </p:sp>
      <p:sp>
        <p:nvSpPr>
          <p:cNvPr id="4" name="Slide Number Placeholder 3">
            <a:extLst>
              <a:ext uri="{FF2B5EF4-FFF2-40B4-BE49-F238E27FC236}">
                <a16:creationId xmlns:a16="http://schemas.microsoft.com/office/drawing/2014/main" id="{E8ABF9FF-F305-C166-A928-0BBD807D657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9F0B29-A868-4355-81A3-28BBD6AC2F27}"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7021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436E7-70FA-1250-0FB7-4AA70A6BB4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3B2A78-530E-7119-5EE5-D2ECC64175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344723-3A9D-DECC-AA5A-CD8488DC5005}"/>
              </a:ext>
            </a:extLst>
          </p:cNvPr>
          <p:cNvSpPr>
            <a:spLocks noGrp="1"/>
          </p:cNvSpPr>
          <p:nvPr>
            <p:ph type="body" idx="1"/>
          </p:nvPr>
        </p:nvSpPr>
        <p:spPr/>
        <p:txBody>
          <a:bodyPr/>
          <a:lstStyle/>
          <a:p>
            <a:r>
              <a:rPr lang="en-US" dirty="0">
                <a:ea typeface="Calibri"/>
                <a:cs typeface="Calibri"/>
              </a:rPr>
              <a:t>Prompt: </a:t>
            </a:r>
            <a:endParaRPr lang="en-US" dirty="0"/>
          </a:p>
          <a:p>
            <a:pPr marL="171450" indent="-171450">
              <a:buFont typeface="Calibri"/>
              <a:buChar char="-"/>
            </a:pPr>
            <a:r>
              <a:rPr lang="en-US" dirty="0">
                <a:ea typeface="Calibri"/>
                <a:cs typeface="Calibri"/>
              </a:rPr>
              <a:t>What can you do to stay calm with a panel interview?</a:t>
            </a:r>
          </a:p>
          <a:p>
            <a:pPr marL="171450" indent="-171450">
              <a:buFont typeface="Calibri"/>
              <a:buChar char="-"/>
            </a:pPr>
            <a:r>
              <a:rPr lang="en-US" dirty="0">
                <a:cs typeface="Calibri"/>
              </a:rPr>
              <a:t>How can you practice for a panel interview?</a:t>
            </a:r>
          </a:p>
          <a:p>
            <a:pPr marL="171450" indent="-171450">
              <a:buFont typeface="Calibri"/>
              <a:buChar char="-"/>
            </a:pPr>
            <a:r>
              <a:rPr lang="en-US" dirty="0">
                <a:cs typeface="Calibri"/>
              </a:rPr>
              <a:t>What might feel difficult about a panel interview?</a:t>
            </a:r>
            <a:endParaRPr lang="en-US" dirty="0"/>
          </a:p>
        </p:txBody>
      </p:sp>
      <p:sp>
        <p:nvSpPr>
          <p:cNvPr id="4" name="Slide Number Placeholder 3">
            <a:extLst>
              <a:ext uri="{FF2B5EF4-FFF2-40B4-BE49-F238E27FC236}">
                <a16:creationId xmlns:a16="http://schemas.microsoft.com/office/drawing/2014/main" id="{41CBF160-C802-C3E7-8AA0-4747EE4FF38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9F0B29-A868-4355-81A3-28BBD6AC2F27}"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014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C937-0FB1-E3EE-1825-DCAE38D5BE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19EA5B-24CC-796F-B5C1-5942288E0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FA16DA-3B81-B86C-60B0-02C823B05D20}"/>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5" name="Footer Placeholder 4">
            <a:extLst>
              <a:ext uri="{FF2B5EF4-FFF2-40B4-BE49-F238E27FC236}">
                <a16:creationId xmlns:a16="http://schemas.microsoft.com/office/drawing/2014/main" id="{6A0BBCB7-EEBC-C0E9-B21C-E998337D1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8A4192-5823-8368-0DF9-7DC84F7066F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636709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AF54F-F1CC-1F6A-C369-71876ACF37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74718-93AE-D91D-21FF-B5B830A2C5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282186-29F9-58A3-0ECC-8584E74E7EFD}"/>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5" name="Footer Placeholder 4">
            <a:extLst>
              <a:ext uri="{FF2B5EF4-FFF2-40B4-BE49-F238E27FC236}">
                <a16:creationId xmlns:a16="http://schemas.microsoft.com/office/drawing/2014/main" id="{8146EB43-5A64-37E2-9FD3-05C5D0FF6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8A432-A716-55B9-18A0-A0D449A20818}"/>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472580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24C092-D278-9448-DDBE-7612245E7B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D07926-F27C-5BD4-C912-C269391CA4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AF244D-6E01-83E5-4341-31C53E5C6DCD}"/>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5" name="Footer Placeholder 4">
            <a:extLst>
              <a:ext uri="{FF2B5EF4-FFF2-40B4-BE49-F238E27FC236}">
                <a16:creationId xmlns:a16="http://schemas.microsoft.com/office/drawing/2014/main" id="{E772648B-A41E-4850-89E5-3683AAAC17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033ABA-AF3D-416A-F395-3568C0EAA460}"/>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60355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240DE-09F6-6168-8D83-988617B54F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3644-4256-F325-875C-D9D9908F88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5372C-A95C-7939-B796-FBDD5574E416}"/>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5" name="Footer Placeholder 4">
            <a:extLst>
              <a:ext uri="{FF2B5EF4-FFF2-40B4-BE49-F238E27FC236}">
                <a16:creationId xmlns:a16="http://schemas.microsoft.com/office/drawing/2014/main" id="{5850BBE5-832E-CF58-FC9F-FD8E534171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E8CDD0-5D83-7BEA-F21F-4FA9F6ED4DFD}"/>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2102650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63792-D4B5-15CD-D04A-8B4D7278FE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A5ABDE-820E-7ECD-CE4F-451665B7A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48A3ED-8F1C-1BE6-25D6-A8984554723E}"/>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5" name="Footer Placeholder 4">
            <a:extLst>
              <a:ext uri="{FF2B5EF4-FFF2-40B4-BE49-F238E27FC236}">
                <a16:creationId xmlns:a16="http://schemas.microsoft.com/office/drawing/2014/main" id="{B338CB45-E554-2B06-181A-5E96736C09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29FFC-FF6D-4F64-C269-930049E54D5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2918989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4E244-B275-4514-747D-DE0D8E3C0D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9711D3-5301-370E-8BA6-5C34FAF306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3762D6-88F7-A14C-3E24-B92154D782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590C15-7301-E2F1-899E-5454C16E3716}"/>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6" name="Footer Placeholder 5">
            <a:extLst>
              <a:ext uri="{FF2B5EF4-FFF2-40B4-BE49-F238E27FC236}">
                <a16:creationId xmlns:a16="http://schemas.microsoft.com/office/drawing/2014/main" id="{9D77B00F-B0CE-5191-38AE-42CEF3F6DE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82B9F7-1172-3573-3F89-3F9227A2AA7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903569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7C5D-88E8-4699-A4DD-FF528FD14E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29E8F2-03D3-09F0-239C-65E3C32413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5C3B2B-B203-ABBB-C179-E30C3DF05A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2D498D-47B9-ACF0-2AD0-D0C029E8D9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147CFF-0CC6-6FCF-909C-9C0694E281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085FAD-5B99-2910-472D-A7778E9D9DD3}"/>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8" name="Footer Placeholder 7">
            <a:extLst>
              <a:ext uri="{FF2B5EF4-FFF2-40B4-BE49-F238E27FC236}">
                <a16:creationId xmlns:a16="http://schemas.microsoft.com/office/drawing/2014/main" id="{93FD3E9A-9934-DC7E-20C4-0239FE71A6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1E4EA9-9074-5F60-41BB-1950E69B39B1}"/>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569870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D617B-B1C1-1DA0-481C-05FBDD3D0C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2B72A2-700D-28AA-2F07-E2CED906267A}"/>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4" name="Footer Placeholder 3">
            <a:extLst>
              <a:ext uri="{FF2B5EF4-FFF2-40B4-BE49-F238E27FC236}">
                <a16:creationId xmlns:a16="http://schemas.microsoft.com/office/drawing/2014/main" id="{F58EDAC0-1C2F-C95D-FA35-A1876215F9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E2BF6D-1C71-08DD-A683-649353AF3D87}"/>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89547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026432-C755-B4A8-83EB-FB91B9A2043C}"/>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3" name="Footer Placeholder 2">
            <a:extLst>
              <a:ext uri="{FF2B5EF4-FFF2-40B4-BE49-F238E27FC236}">
                <a16:creationId xmlns:a16="http://schemas.microsoft.com/office/drawing/2014/main" id="{5A6FE15C-22B1-094B-F5AA-2DDE010DB2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40EB6A-8FA3-61DA-F65A-B92A30CAF778}"/>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2826400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364C7-7F74-1327-5D5F-2DB1A463F3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8FD171-F205-9C5E-12F4-BED5D0CD7E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C7D3D9-8C73-AF85-F32F-FB0E852141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85EF37-8996-B62E-A86A-93028D772749}"/>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6" name="Footer Placeholder 5">
            <a:extLst>
              <a:ext uri="{FF2B5EF4-FFF2-40B4-BE49-F238E27FC236}">
                <a16:creationId xmlns:a16="http://schemas.microsoft.com/office/drawing/2014/main" id="{1A7D4856-5029-9D00-A8FC-931D5FA2B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1DE7F2-2906-326A-FB50-4548F498ACFE}"/>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959187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C94E9-83D6-B330-31FD-A044FF900A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B5D30C-5ED9-E804-15E3-1D2CAE1CD1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8A07FF-536F-7B0B-3C5E-1C9A53B9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E1C598-A37A-4DB0-BE57-911A44583CBA}"/>
              </a:ext>
            </a:extLst>
          </p:cNvPr>
          <p:cNvSpPr>
            <a:spLocks noGrp="1"/>
          </p:cNvSpPr>
          <p:nvPr>
            <p:ph type="dt" sz="half" idx="10"/>
          </p:nvPr>
        </p:nvSpPr>
        <p:spPr/>
        <p:txBody>
          <a:bodyPr/>
          <a:lstStyle/>
          <a:p>
            <a:fld id="{52E52ED0-BE5B-C245-BA77-29ADD65D19BA}" type="datetimeFigureOut">
              <a:rPr lang="en-US" smtClean="0"/>
              <a:t>6/27/2025</a:t>
            </a:fld>
            <a:endParaRPr lang="en-US"/>
          </a:p>
        </p:txBody>
      </p:sp>
      <p:sp>
        <p:nvSpPr>
          <p:cNvPr id="6" name="Footer Placeholder 5">
            <a:extLst>
              <a:ext uri="{FF2B5EF4-FFF2-40B4-BE49-F238E27FC236}">
                <a16:creationId xmlns:a16="http://schemas.microsoft.com/office/drawing/2014/main" id="{4A6AF043-5858-1746-8AFB-3EEA2D74A4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2BE84F-A581-2780-74EA-8875253E3FEB}"/>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946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B36F4D-158B-0054-94B7-2DF4979B8B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DFFB52-68F5-6756-3F78-CF9B131300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AA5AC8-661A-1429-9BA8-DF099852C6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E52ED0-BE5B-C245-BA77-29ADD65D19BA}" type="datetimeFigureOut">
              <a:rPr lang="en-US" smtClean="0"/>
              <a:t>6/27/2025</a:t>
            </a:fld>
            <a:endParaRPr lang="en-US"/>
          </a:p>
        </p:txBody>
      </p:sp>
      <p:sp>
        <p:nvSpPr>
          <p:cNvPr id="5" name="Footer Placeholder 4">
            <a:extLst>
              <a:ext uri="{FF2B5EF4-FFF2-40B4-BE49-F238E27FC236}">
                <a16:creationId xmlns:a16="http://schemas.microsoft.com/office/drawing/2014/main" id="{2F93242D-19D1-0182-AED0-69FF66603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B6E8E97-A985-47ED-AD91-54D9045B7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B4171E2-19B9-E247-A00C-FE0EB31DBBAE}" type="slidenum">
              <a:rPr lang="en-US" smtClean="0"/>
              <a:t>‹#›</a:t>
            </a:fld>
            <a:endParaRPr lang="en-US"/>
          </a:p>
        </p:txBody>
      </p:sp>
    </p:spTree>
    <p:extLst>
      <p:ext uri="{BB962C8B-B14F-4D97-AF65-F5344CB8AC3E}">
        <p14:creationId xmlns:p14="http://schemas.microsoft.com/office/powerpoint/2010/main" val="1022323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D9FD4-871E-AC97-2D53-673D0D0F279C}"/>
              </a:ext>
            </a:extLst>
          </p:cNvPr>
          <p:cNvSpPr>
            <a:spLocks noGrp="1"/>
          </p:cNvSpPr>
          <p:nvPr>
            <p:ph type="title"/>
          </p:nvPr>
        </p:nvSpPr>
        <p:spPr/>
        <p:txBody>
          <a:bodyPr/>
          <a:lstStyle/>
          <a:p>
            <a:r>
              <a:rPr lang="en-US"/>
              <a:t>Note to Instructors</a:t>
            </a:r>
          </a:p>
        </p:txBody>
      </p:sp>
      <p:sp>
        <p:nvSpPr>
          <p:cNvPr id="3" name="Content Placeholder 2">
            <a:extLst>
              <a:ext uri="{FF2B5EF4-FFF2-40B4-BE49-F238E27FC236}">
                <a16:creationId xmlns:a16="http://schemas.microsoft.com/office/drawing/2014/main" id="{A3ADA2AC-0C39-DA41-BF2C-B8071A3C56EF}"/>
              </a:ext>
            </a:extLst>
          </p:cNvPr>
          <p:cNvSpPr>
            <a:spLocks noGrp="1"/>
          </p:cNvSpPr>
          <p:nvPr>
            <p:ph idx="1"/>
          </p:nvPr>
        </p:nvSpPr>
        <p:spPr/>
        <p:txBody>
          <a:bodyPr/>
          <a:lstStyle/>
          <a:p>
            <a:pPr marL="0" indent="0">
              <a:buNone/>
            </a:pPr>
            <a:r>
              <a:rPr lang="en-US"/>
              <a:t>Each student has different foundational skills so some students may need more support or instruction than others, while others may need less. </a:t>
            </a:r>
          </a:p>
          <a:p>
            <a:pPr marL="0" indent="0">
              <a:buNone/>
            </a:pPr>
            <a:endParaRPr lang="en-US"/>
          </a:p>
          <a:p>
            <a:pPr marL="0" indent="0">
              <a:buNone/>
            </a:pPr>
            <a:r>
              <a:rPr lang="en-US"/>
              <a:t>Based on your students, you can choose which slides or information is best suited for them.</a:t>
            </a:r>
          </a:p>
        </p:txBody>
      </p:sp>
    </p:spTree>
    <p:extLst>
      <p:ext uri="{BB962C8B-B14F-4D97-AF65-F5344CB8AC3E}">
        <p14:creationId xmlns:p14="http://schemas.microsoft.com/office/powerpoint/2010/main" val="605357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556C63D-9CFC-5797-6A28-F1CF31EBEA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9FBF1F-8037-FBDA-EB5F-5C6E82782CF6}"/>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Problem-Solving Interview</a:t>
            </a:r>
            <a:endParaRPr lang="en-US" dirty="0"/>
          </a:p>
        </p:txBody>
      </p:sp>
      <p:cxnSp>
        <p:nvCxnSpPr>
          <p:cNvPr id="27" name="Straight Connector 26">
            <a:extLst>
              <a:ext uri="{FF2B5EF4-FFF2-40B4-BE49-F238E27FC236}">
                <a16:creationId xmlns:a16="http://schemas.microsoft.com/office/drawing/2014/main" id="{5D4CA07C-09E8-53B2-1BFC-E1F06722B02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5DEF65B-9414-C5C7-C327-D48FBF478FAA}"/>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dirty="0">
                <a:highlight>
                  <a:srgbClr val="FFFFFF"/>
                </a:highlight>
                <a:ea typeface="+mn-lt"/>
                <a:cs typeface="+mn-lt"/>
              </a:rPr>
              <a:t>Interviewer gives you a question or situation and asks how you would handle it. </a:t>
            </a:r>
            <a:r>
              <a:rPr lang="en-US" dirty="0">
                <a:highlight>
                  <a:srgbClr val="FFFFFF"/>
                </a:highlight>
              </a:rPr>
              <a:t>This helps interviewers see how you think, make decisions, and come up with solutions.</a:t>
            </a:r>
          </a:p>
          <a:p>
            <a:pPr marL="0" indent="0">
              <a:buNone/>
            </a:pPr>
            <a:endParaRPr lang="en-US" dirty="0">
              <a:highlight>
                <a:srgbClr val="FFFFFF"/>
              </a:highlight>
            </a:endParaRPr>
          </a:p>
          <a:p>
            <a:pPr marL="0" indent="0">
              <a:buNone/>
            </a:pPr>
            <a:r>
              <a:rPr lang="en-US" dirty="0">
                <a:highlight>
                  <a:srgbClr val="FFFFFF"/>
                </a:highlight>
              </a:rPr>
              <a:t>You may be asked to give your response verbally or in writing. It’s not about having a “right” answer but showing how you think things through.</a:t>
            </a:r>
          </a:p>
          <a:p>
            <a:pPr marL="0" indent="0">
              <a:buNone/>
            </a:pPr>
            <a:endParaRPr lang="en-US" dirty="0"/>
          </a:p>
        </p:txBody>
      </p:sp>
      <p:pic>
        <p:nvPicPr>
          <p:cNvPr id="6" name="Picture 5" descr="Icon of head profile with a lightbulb to represent thinking and problem-solving.">
            <a:extLst>
              <a:ext uri="{FF2B5EF4-FFF2-40B4-BE49-F238E27FC236}">
                <a16:creationId xmlns:a16="http://schemas.microsoft.com/office/drawing/2014/main" id="{D7D7D62C-2A93-149A-08DA-89A18860C276}"/>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7069814" y="1018088"/>
            <a:ext cx="5316095" cy="5316095"/>
          </a:xfrm>
          <a:prstGeom prst="rect">
            <a:avLst/>
          </a:prstGeom>
        </p:spPr>
      </p:pic>
    </p:spTree>
    <p:extLst>
      <p:ext uri="{BB962C8B-B14F-4D97-AF65-F5344CB8AC3E}">
        <p14:creationId xmlns:p14="http://schemas.microsoft.com/office/powerpoint/2010/main" val="2459975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8456AE7-363B-5128-D787-E5E4C3D907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B1A11B-0B2F-F815-2434-5C25F47AEBE5}"/>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Panel Interview</a:t>
            </a:r>
            <a:endParaRPr lang="en-US" sz="4800" dirty="0"/>
          </a:p>
        </p:txBody>
      </p:sp>
      <p:cxnSp>
        <p:nvCxnSpPr>
          <p:cNvPr id="27" name="Straight Connector 26">
            <a:extLst>
              <a:ext uri="{FF2B5EF4-FFF2-40B4-BE49-F238E27FC236}">
                <a16:creationId xmlns:a16="http://schemas.microsoft.com/office/drawing/2014/main" id="{3F168096-6DF4-B4B5-90C7-837F64328D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BC70D48-EB7A-24CE-CD61-0279DC42F08A}"/>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dirty="0">
                <a:highlight>
                  <a:srgbClr val="FFFFFF"/>
                </a:highlight>
                <a:ea typeface="+mn-lt"/>
                <a:cs typeface="+mn-lt"/>
              </a:rPr>
              <a:t>Involves a meeting with 3 to 6 interviewers at one time. They may be managers, team members, of people from other departments. You will see this in competitive jobs to help reduce the number of interviews someone will need to be a part of. </a:t>
            </a:r>
          </a:p>
          <a:p>
            <a:pPr marL="0" indent="0">
              <a:buNone/>
            </a:pPr>
            <a:endParaRPr lang="en-US" sz="1800" dirty="0">
              <a:highlight>
                <a:srgbClr val="FFFFFF"/>
              </a:highlight>
              <a:ea typeface="+mn-lt"/>
              <a:cs typeface="+mn-lt"/>
            </a:endParaRPr>
          </a:p>
          <a:p>
            <a:pPr marL="0" indent="0">
              <a:buNone/>
            </a:pPr>
            <a:r>
              <a:rPr lang="en-US" dirty="0">
                <a:highlight>
                  <a:srgbClr val="FFFFFF"/>
                </a:highlight>
                <a:ea typeface="+mn-lt"/>
                <a:cs typeface="+mn-lt"/>
              </a:rPr>
              <a:t>This will feel more formal and practicing will help. </a:t>
            </a:r>
            <a:endParaRPr lang="en-US" dirty="0"/>
          </a:p>
        </p:txBody>
      </p:sp>
      <p:pic>
        <p:nvPicPr>
          <p:cNvPr id="4" name="Graphic 3" descr="Icon of three people on one side of a table to represent a panel.">
            <a:extLst>
              <a:ext uri="{FF2B5EF4-FFF2-40B4-BE49-F238E27FC236}">
                <a16:creationId xmlns:a16="http://schemas.microsoft.com/office/drawing/2014/main" id="{15B28E76-3F1B-7B90-5505-146162185A60}"/>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7217228" y="1572743"/>
            <a:ext cx="3905106" cy="3905106"/>
          </a:xfrm>
          <a:prstGeom prst="rect">
            <a:avLst/>
          </a:prstGeom>
        </p:spPr>
      </p:pic>
    </p:spTree>
    <p:extLst>
      <p:ext uri="{BB962C8B-B14F-4D97-AF65-F5344CB8AC3E}">
        <p14:creationId xmlns:p14="http://schemas.microsoft.com/office/powerpoint/2010/main" val="419584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4BD7-3249-255B-1E95-AD1C0837830F}"/>
              </a:ext>
            </a:extLst>
          </p:cNvPr>
          <p:cNvSpPr>
            <a:spLocks noGrp="1"/>
          </p:cNvSpPr>
          <p:nvPr>
            <p:ph type="ctrTitle"/>
          </p:nvPr>
        </p:nvSpPr>
        <p:spPr>
          <a:xfrm>
            <a:off x="1524000" y="1041400"/>
            <a:ext cx="9144000" cy="2387600"/>
          </a:xfrm>
        </p:spPr>
        <p:txBody>
          <a:bodyPr/>
          <a:lstStyle/>
          <a:p>
            <a:r>
              <a:rPr lang="en-US" b="1" dirty="0">
                <a:solidFill>
                  <a:srgbClr val="364152"/>
                </a:solidFill>
                <a:highlight>
                  <a:srgbClr val="FFFFFF"/>
                </a:highlight>
                <a:latin typeface="Calibri"/>
                <a:ea typeface="Calibri"/>
                <a:cs typeface="Calibri"/>
              </a:rPr>
              <a:t>Types of Interviews</a:t>
            </a:r>
          </a:p>
        </p:txBody>
      </p:sp>
      <p:sp>
        <p:nvSpPr>
          <p:cNvPr id="3" name="Subtitle 2">
            <a:extLst>
              <a:ext uri="{FF2B5EF4-FFF2-40B4-BE49-F238E27FC236}">
                <a16:creationId xmlns:a16="http://schemas.microsoft.com/office/drawing/2014/main" id="{567C0DC8-E93F-B0CD-AB63-CC4A1CBB2A29}"/>
              </a:ext>
            </a:extLst>
          </p:cNvPr>
          <p:cNvSpPr>
            <a:spLocks noGrp="1"/>
          </p:cNvSpPr>
          <p:nvPr>
            <p:ph type="subTitle" idx="1"/>
          </p:nvPr>
        </p:nvSpPr>
        <p:spPr/>
        <p:txBody>
          <a:bodyPr vert="horz" lIns="91440" tIns="45720" rIns="91440" bIns="45720" rtlCol="0" anchor="t">
            <a:normAutofit/>
          </a:bodyPr>
          <a:lstStyle/>
          <a:p>
            <a:r>
              <a:rPr lang="en-US" dirty="0"/>
              <a:t>Pre-Employment Transition Services</a:t>
            </a:r>
          </a:p>
          <a:p>
            <a:r>
              <a:rPr lang="en-US" dirty="0"/>
              <a:t>Workplace Readiness Training</a:t>
            </a:r>
            <a:endParaRPr lang="en-US" dirty="0">
              <a:ea typeface="Calibri"/>
              <a:cs typeface="Calibri"/>
            </a:endParaRPr>
          </a:p>
          <a:p>
            <a:r>
              <a:rPr lang="en-US" dirty="0">
                <a:ea typeface="+mn-lt"/>
                <a:cs typeface="+mn-lt"/>
              </a:rPr>
              <a:t>Communication Skills in Action</a:t>
            </a:r>
            <a:endParaRPr lang="en-US" dirty="0"/>
          </a:p>
        </p:txBody>
      </p:sp>
    </p:spTree>
    <p:extLst>
      <p:ext uri="{BB962C8B-B14F-4D97-AF65-F5344CB8AC3E}">
        <p14:creationId xmlns:p14="http://schemas.microsoft.com/office/powerpoint/2010/main" val="423745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DB641-34B3-16BE-FD2B-990950B89CF0}"/>
              </a:ext>
            </a:extLst>
          </p:cNvPr>
          <p:cNvSpPr>
            <a:spLocks noGrp="1"/>
          </p:cNvSpPr>
          <p:nvPr>
            <p:ph type="title"/>
          </p:nvPr>
        </p:nvSpPr>
        <p:spPr>
          <a:xfrm>
            <a:off x="838200" y="693372"/>
            <a:ext cx="10515600" cy="1325563"/>
          </a:xfrm>
        </p:spPr>
        <p:txBody>
          <a:bodyPr>
            <a:normAutofit/>
          </a:bodyPr>
          <a:lstStyle/>
          <a:p>
            <a:r>
              <a:rPr lang="en-US" sz="5400" b="1" i="0" dirty="0">
                <a:solidFill>
                  <a:srgbClr val="364152"/>
                </a:solidFill>
                <a:effectLst/>
                <a:highlight>
                  <a:srgbClr val="FFFFFF"/>
                </a:highlight>
              </a:rPr>
              <a:t>What is an Interview?</a:t>
            </a:r>
            <a:endParaRPr lang="en-US" sz="5400" dirty="0"/>
          </a:p>
        </p:txBody>
      </p:sp>
      <p:sp>
        <p:nvSpPr>
          <p:cNvPr id="3" name="Content Placeholder 2">
            <a:extLst>
              <a:ext uri="{FF2B5EF4-FFF2-40B4-BE49-F238E27FC236}">
                <a16:creationId xmlns:a16="http://schemas.microsoft.com/office/drawing/2014/main" id="{14A7F5DD-2D88-CF59-3BDB-19389CB7380E}"/>
              </a:ext>
            </a:extLst>
          </p:cNvPr>
          <p:cNvSpPr>
            <a:spLocks noGrp="1"/>
          </p:cNvSpPr>
          <p:nvPr>
            <p:ph idx="1"/>
          </p:nvPr>
        </p:nvSpPr>
        <p:spPr>
          <a:xfrm>
            <a:off x="838200" y="2341440"/>
            <a:ext cx="9958754" cy="4351338"/>
          </a:xfrm>
        </p:spPr>
        <p:txBody>
          <a:bodyPr>
            <a:noAutofit/>
          </a:bodyPr>
          <a:lstStyle/>
          <a:p>
            <a:pPr marL="0" indent="0">
              <a:spcAft>
                <a:spcPts val="1800"/>
              </a:spcAft>
              <a:buNone/>
            </a:pPr>
            <a:r>
              <a:rPr lang="en-US" dirty="0"/>
              <a:t>An interview is a meeting where someone asks you questions to learn more about you. It usually happens when you’re trying to get a job, join a program, or apply for a position. </a:t>
            </a:r>
          </a:p>
          <a:p>
            <a:pPr marL="0" indent="0">
              <a:spcAft>
                <a:spcPts val="1800"/>
              </a:spcAft>
              <a:buNone/>
            </a:pPr>
            <a:r>
              <a:rPr lang="en-US" dirty="0"/>
              <a:t>The person asking questions wants to know who you are, what skills or experience you have, why you’re interested in the opportunity, and if you would be a good fit. </a:t>
            </a:r>
          </a:p>
          <a:p>
            <a:pPr marL="0" indent="0">
              <a:spcAft>
                <a:spcPts val="1800"/>
              </a:spcAft>
              <a:buNone/>
            </a:pPr>
            <a:r>
              <a:rPr lang="en-US" dirty="0"/>
              <a:t>You can also ask questions to learn more about the job or program. </a:t>
            </a:r>
          </a:p>
        </p:txBody>
      </p:sp>
    </p:spTree>
    <p:extLst>
      <p:ext uri="{BB962C8B-B14F-4D97-AF65-F5344CB8AC3E}">
        <p14:creationId xmlns:p14="http://schemas.microsoft.com/office/powerpoint/2010/main" val="4117604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6D8181E-0E36-852D-4A71-2765F67CAA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3CC1D-B8A6-C656-DA85-CA2E9AE3C2CA}"/>
              </a:ext>
            </a:extLst>
          </p:cNvPr>
          <p:cNvSpPr>
            <a:spLocks noGrp="1"/>
          </p:cNvSpPr>
          <p:nvPr>
            <p:ph type="title"/>
          </p:nvPr>
        </p:nvSpPr>
        <p:spPr>
          <a:xfrm>
            <a:off x="761840" y="1138266"/>
            <a:ext cx="4544762" cy="868954"/>
          </a:xfrm>
        </p:spPr>
        <p:txBody>
          <a:bodyPr anchor="t">
            <a:normAutofit/>
          </a:bodyPr>
          <a:lstStyle/>
          <a:p>
            <a:r>
              <a:rPr lang="en-US" sz="4800" b="1" dirty="0">
                <a:highlight>
                  <a:srgbClr val="FFFFFF"/>
                </a:highlight>
              </a:rPr>
              <a:t>Mock Interview</a:t>
            </a:r>
            <a:endParaRPr lang="en-US" sz="4800" dirty="0"/>
          </a:p>
        </p:txBody>
      </p:sp>
      <p:cxnSp>
        <p:nvCxnSpPr>
          <p:cNvPr id="27" name="Straight Connector 26">
            <a:extLst>
              <a:ext uri="{FF2B5EF4-FFF2-40B4-BE49-F238E27FC236}">
                <a16:creationId xmlns:a16="http://schemas.microsoft.com/office/drawing/2014/main" id="{A75E3D46-CD27-7317-DAED-BFEB09CF84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4AA0AB3-F3AF-30CC-00E1-9F4BA9D34FAD}"/>
              </a:ext>
            </a:extLst>
          </p:cNvPr>
          <p:cNvSpPr>
            <a:spLocks noGrp="1"/>
          </p:cNvSpPr>
          <p:nvPr>
            <p:ph idx="1"/>
          </p:nvPr>
        </p:nvSpPr>
        <p:spPr>
          <a:xfrm>
            <a:off x="761840" y="2007220"/>
            <a:ext cx="5511369" cy="4347747"/>
          </a:xfrm>
        </p:spPr>
        <p:txBody>
          <a:bodyPr vert="horz" lIns="91440" tIns="45720" rIns="91440" bIns="45720" rtlCol="0" anchor="t">
            <a:normAutofit/>
          </a:bodyPr>
          <a:lstStyle/>
          <a:p>
            <a:pPr marL="0" indent="0">
              <a:buNone/>
            </a:pPr>
            <a:r>
              <a:rPr lang="en-US" dirty="0">
                <a:highlight>
                  <a:srgbClr val="FFFFFF"/>
                </a:highlight>
                <a:ea typeface="+mn-lt"/>
                <a:cs typeface="+mn-lt"/>
              </a:rPr>
              <a:t>A practice interview where it feels like it is like a real job interview but just for practice. Someone asks you questions like they would in a real interview and you practice how to answer. </a:t>
            </a:r>
            <a:endParaRPr lang="en-US" dirty="0"/>
          </a:p>
        </p:txBody>
      </p:sp>
      <p:pic>
        <p:nvPicPr>
          <p:cNvPr id="4" name="Graphic 3" descr="Icon of a female.">
            <a:extLst>
              <a:ext uri="{FF2B5EF4-FFF2-40B4-BE49-F238E27FC236}">
                <a16:creationId xmlns:a16="http://schemas.microsoft.com/office/drawing/2014/main" id="{C99E3149-E402-D1F5-F7DB-B1F1AAEE9F0F}"/>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58620" y="1138417"/>
            <a:ext cx="4793151" cy="4793151"/>
          </a:xfrm>
          <a:prstGeom prst="rect">
            <a:avLst/>
          </a:prstGeom>
        </p:spPr>
      </p:pic>
    </p:spTree>
    <p:extLst>
      <p:ext uri="{BB962C8B-B14F-4D97-AF65-F5344CB8AC3E}">
        <p14:creationId xmlns:p14="http://schemas.microsoft.com/office/powerpoint/2010/main" val="27169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34F2E0D-912F-2844-E34C-B9E9488201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AFB2F2-22C9-E9BD-7B02-740F88886AAC}"/>
              </a:ext>
            </a:extLst>
          </p:cNvPr>
          <p:cNvSpPr>
            <a:spLocks noGrp="1"/>
          </p:cNvSpPr>
          <p:nvPr>
            <p:ph type="title"/>
          </p:nvPr>
        </p:nvSpPr>
        <p:spPr>
          <a:xfrm>
            <a:off x="761840" y="1138266"/>
            <a:ext cx="5329940" cy="868954"/>
          </a:xfrm>
        </p:spPr>
        <p:txBody>
          <a:bodyPr anchor="t">
            <a:normAutofit fontScale="90000"/>
          </a:bodyPr>
          <a:lstStyle/>
          <a:p>
            <a:r>
              <a:rPr lang="en-US" sz="4800" b="1" dirty="0">
                <a:highlight>
                  <a:srgbClr val="FFFFFF"/>
                </a:highlight>
              </a:rPr>
              <a:t>Traditional Interview</a:t>
            </a:r>
            <a:endParaRPr lang="en-US" sz="4800" dirty="0"/>
          </a:p>
        </p:txBody>
      </p:sp>
      <p:cxnSp>
        <p:nvCxnSpPr>
          <p:cNvPr id="27" name="Straight Connector 26">
            <a:extLst>
              <a:ext uri="{FF2B5EF4-FFF2-40B4-BE49-F238E27FC236}">
                <a16:creationId xmlns:a16="http://schemas.microsoft.com/office/drawing/2014/main" id="{A1A45C6A-7D20-8CCB-842E-8EFC4BF311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B1F5D3-8151-BFF3-53D2-0220FC0EF22E}"/>
              </a:ext>
            </a:extLst>
          </p:cNvPr>
          <p:cNvSpPr>
            <a:spLocks noGrp="1"/>
          </p:cNvSpPr>
          <p:nvPr>
            <p:ph idx="1"/>
          </p:nvPr>
        </p:nvSpPr>
        <p:spPr>
          <a:xfrm>
            <a:off x="761840" y="2007220"/>
            <a:ext cx="5511369" cy="4347747"/>
          </a:xfrm>
        </p:spPr>
        <p:txBody>
          <a:bodyPr vert="horz" lIns="91440" tIns="45720" rIns="91440" bIns="45720" rtlCol="0" anchor="t">
            <a:normAutofit/>
          </a:bodyPr>
          <a:lstStyle/>
          <a:p>
            <a:pPr marL="0" indent="0">
              <a:buNone/>
            </a:pPr>
            <a:r>
              <a:rPr lang="en-US" dirty="0">
                <a:highlight>
                  <a:srgbClr val="FFFFFF"/>
                </a:highlight>
                <a:ea typeface="+mn-lt"/>
                <a:cs typeface="+mn-lt"/>
              </a:rPr>
              <a:t>A one-on-one meeting where a person interviews you by asking questions to better know your skills, experience and if you would be a good fit for a program or job.</a:t>
            </a:r>
          </a:p>
          <a:p>
            <a:pPr marL="0" indent="0">
              <a:buNone/>
            </a:pPr>
            <a:endParaRPr lang="en-US" dirty="0">
              <a:highlight>
                <a:srgbClr val="FFFFFF"/>
              </a:highlight>
              <a:ea typeface="+mn-lt"/>
              <a:cs typeface="+mn-lt"/>
            </a:endParaRPr>
          </a:p>
          <a:p>
            <a:pPr marL="0" indent="0">
              <a:buNone/>
            </a:pPr>
            <a:r>
              <a:rPr lang="en-US" dirty="0">
                <a:highlight>
                  <a:srgbClr val="FFFFFF"/>
                </a:highlight>
                <a:ea typeface="+mn-lt"/>
                <a:cs typeface="+mn-lt"/>
              </a:rPr>
              <a:t>This is a common type of interview.</a:t>
            </a:r>
            <a:endParaRPr lang="en-US" dirty="0"/>
          </a:p>
          <a:p>
            <a:pPr marL="0" indent="0">
              <a:buNone/>
            </a:pPr>
            <a:endParaRPr lang="en-US" b="0" i="0" dirty="0">
              <a:effectLst/>
              <a:highlight>
                <a:srgbClr val="FFFFFF"/>
              </a:highlight>
            </a:endParaRPr>
          </a:p>
          <a:p>
            <a:pPr marL="0" indent="0">
              <a:buNone/>
            </a:pPr>
            <a:endParaRPr lang="en-US" dirty="0">
              <a:highlight>
                <a:srgbClr val="FFFFFF"/>
              </a:highlight>
            </a:endParaRPr>
          </a:p>
        </p:txBody>
      </p:sp>
      <p:pic>
        <p:nvPicPr>
          <p:cNvPr id="8" name="Picture 5" descr="Icon of two people sitting across from each other at a table.">
            <a:extLst>
              <a:ext uri="{FF2B5EF4-FFF2-40B4-BE49-F238E27FC236}">
                <a16:creationId xmlns:a16="http://schemas.microsoft.com/office/drawing/2014/main" id="{8B688E7B-08D9-9968-B601-D4130D824B9C}"/>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091780" y="771753"/>
            <a:ext cx="5316095" cy="5316095"/>
          </a:xfrm>
          <a:prstGeom prst="rect">
            <a:avLst/>
          </a:prstGeom>
        </p:spPr>
      </p:pic>
    </p:spTree>
    <p:extLst>
      <p:ext uri="{BB962C8B-B14F-4D97-AF65-F5344CB8AC3E}">
        <p14:creationId xmlns:p14="http://schemas.microsoft.com/office/powerpoint/2010/main" val="884843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EE716C6-72C1-351D-1B52-5BBBB4DFC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C86A0-3BBF-FD01-E2A9-C2599DCDAC2E}"/>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Telephone Interview</a:t>
            </a:r>
            <a:endParaRPr lang="en-US" sz="4800" dirty="0"/>
          </a:p>
        </p:txBody>
      </p:sp>
      <p:cxnSp>
        <p:nvCxnSpPr>
          <p:cNvPr id="27" name="Straight Connector 26">
            <a:extLst>
              <a:ext uri="{FF2B5EF4-FFF2-40B4-BE49-F238E27FC236}">
                <a16:creationId xmlns:a16="http://schemas.microsoft.com/office/drawing/2014/main" id="{E0E15006-9F34-692D-4BC2-E87F855DD0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80D5405-DB7E-B883-AA14-C3CD09DA2957}"/>
              </a:ext>
            </a:extLst>
          </p:cNvPr>
          <p:cNvSpPr>
            <a:spLocks noGrp="1"/>
          </p:cNvSpPr>
          <p:nvPr>
            <p:ph idx="1"/>
          </p:nvPr>
        </p:nvSpPr>
        <p:spPr>
          <a:xfrm>
            <a:off x="761840" y="2007220"/>
            <a:ext cx="5511369" cy="4344153"/>
          </a:xfrm>
        </p:spPr>
        <p:txBody>
          <a:bodyPr vert="horz" lIns="91440" tIns="45720" rIns="91440" bIns="45720" rtlCol="0" anchor="t">
            <a:normAutofit/>
          </a:bodyPr>
          <a:lstStyle/>
          <a:p>
            <a:pPr marL="0" indent="0">
              <a:buNone/>
            </a:pPr>
            <a:r>
              <a:rPr lang="en-US" b="0" i="0" dirty="0">
                <a:effectLst/>
                <a:highlight>
                  <a:srgbClr val="FFFFFF"/>
                </a:highlight>
                <a:ea typeface="Calibri"/>
                <a:cs typeface="Calibri"/>
              </a:rPr>
              <a:t>An interview that is planned as a phone call and the interviewer calls to ask questions. This </a:t>
            </a:r>
            <a:r>
              <a:rPr lang="en-US" dirty="0">
                <a:highlight>
                  <a:srgbClr val="FFFFFF"/>
                </a:highlight>
                <a:ea typeface="Calibri"/>
                <a:cs typeface="Calibri"/>
              </a:rPr>
              <a:t>is sometimes used as a way to narrow down a list of people who have applied.</a:t>
            </a:r>
            <a:endParaRPr lang="en-US" b="0" i="0" dirty="0">
              <a:effectLst/>
              <a:highlight>
                <a:srgbClr val="FFFFFF"/>
              </a:highlight>
              <a:ea typeface="Calibri"/>
              <a:cs typeface="Calibri"/>
            </a:endParaRPr>
          </a:p>
          <a:p>
            <a:pPr marL="0" indent="0">
              <a:buNone/>
            </a:pPr>
            <a:endParaRPr lang="en-US" dirty="0">
              <a:highlight>
                <a:srgbClr val="FFFFFF"/>
              </a:highlight>
              <a:ea typeface="Calibri"/>
              <a:cs typeface="Calibri"/>
            </a:endParaRPr>
          </a:p>
          <a:p>
            <a:pPr marL="0" indent="0">
              <a:buNone/>
            </a:pPr>
            <a:r>
              <a:rPr lang="en-US" dirty="0">
                <a:highlight>
                  <a:srgbClr val="FFFFFF"/>
                </a:highlight>
                <a:ea typeface="+mn-lt"/>
                <a:cs typeface="+mn-lt"/>
              </a:rPr>
              <a:t>It’s important to plan ahead and have a reliable phone, phone connection, and quiet space ready.</a:t>
            </a:r>
            <a:endParaRPr lang="en-US" dirty="0">
              <a:ea typeface="+mn-lt"/>
              <a:cs typeface="+mn-lt"/>
            </a:endParaRPr>
          </a:p>
          <a:p>
            <a:pPr marL="0" indent="0">
              <a:buNone/>
            </a:pPr>
            <a:endParaRPr lang="en-US" dirty="0">
              <a:highlight>
                <a:srgbClr val="FFFFFF"/>
              </a:highlight>
              <a:ea typeface="Calibri"/>
              <a:cs typeface="Calibri"/>
            </a:endParaRPr>
          </a:p>
          <a:p>
            <a:pPr marL="0" indent="0">
              <a:buNone/>
            </a:pPr>
            <a:endParaRPr lang="en-US" b="0" i="0" dirty="0">
              <a:effectLst/>
              <a:highlight>
                <a:srgbClr val="FFFFFF"/>
              </a:highlight>
              <a:ea typeface="Calibri"/>
              <a:cs typeface="Calibri"/>
            </a:endParaRPr>
          </a:p>
        </p:txBody>
      </p:sp>
      <p:pic>
        <p:nvPicPr>
          <p:cNvPr id="4" name="Graphic 3" descr="Icon of cell phone vibrating.">
            <a:extLst>
              <a:ext uri="{FF2B5EF4-FFF2-40B4-BE49-F238E27FC236}">
                <a16:creationId xmlns:a16="http://schemas.microsoft.com/office/drawing/2014/main" id="{A827B0FC-A641-21DB-0ABD-27315EF32F22}"/>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854627" y="1138416"/>
            <a:ext cx="4707211" cy="4707211"/>
          </a:xfrm>
          <a:prstGeom prst="rect">
            <a:avLst/>
          </a:prstGeom>
        </p:spPr>
      </p:pic>
    </p:spTree>
    <p:extLst>
      <p:ext uri="{BB962C8B-B14F-4D97-AF65-F5344CB8AC3E}">
        <p14:creationId xmlns:p14="http://schemas.microsoft.com/office/powerpoint/2010/main" val="4005383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EE716C6-72C1-351D-1B52-5BBBB4DFC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C86A0-3BBF-FD01-E2A9-C2599DCDAC2E}"/>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Video Interview</a:t>
            </a:r>
            <a:endParaRPr lang="en-US" sz="4800" dirty="0"/>
          </a:p>
        </p:txBody>
      </p:sp>
      <p:cxnSp>
        <p:nvCxnSpPr>
          <p:cNvPr id="27" name="Straight Connector 26">
            <a:extLst>
              <a:ext uri="{FF2B5EF4-FFF2-40B4-BE49-F238E27FC236}">
                <a16:creationId xmlns:a16="http://schemas.microsoft.com/office/drawing/2014/main" id="{E0E15006-9F34-692D-4BC2-E87F855DD0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80D5405-DB7E-B883-AA14-C3CD09DA2957}"/>
              </a:ext>
            </a:extLst>
          </p:cNvPr>
          <p:cNvSpPr>
            <a:spLocks noGrp="1"/>
          </p:cNvSpPr>
          <p:nvPr>
            <p:ph idx="1"/>
          </p:nvPr>
        </p:nvSpPr>
        <p:spPr>
          <a:xfrm>
            <a:off x="761840" y="1945435"/>
            <a:ext cx="5511369" cy="4850780"/>
          </a:xfrm>
        </p:spPr>
        <p:txBody>
          <a:bodyPr vert="horz" lIns="91440" tIns="45720" rIns="91440" bIns="45720" rtlCol="0" anchor="t">
            <a:normAutofit/>
          </a:bodyPr>
          <a:lstStyle/>
          <a:p>
            <a:pPr marL="0" indent="0">
              <a:buNone/>
            </a:pPr>
            <a:r>
              <a:rPr lang="en-US" dirty="0">
                <a:highlight>
                  <a:srgbClr val="FFFFFF"/>
                </a:highlight>
                <a:ea typeface="+mn-lt"/>
                <a:cs typeface="+mn-lt"/>
              </a:rPr>
              <a:t>An interview that happens on a computer, phone, or tablet using a video call. You and the interviewer can see each other but are in different places. </a:t>
            </a:r>
          </a:p>
          <a:p>
            <a:pPr marL="0" indent="0">
              <a:buNone/>
            </a:pPr>
            <a:endParaRPr lang="en-US" sz="1500" dirty="0">
              <a:highlight>
                <a:srgbClr val="FFFFFF"/>
              </a:highlight>
              <a:ea typeface="+mn-lt"/>
              <a:cs typeface="+mn-lt"/>
            </a:endParaRPr>
          </a:p>
          <a:p>
            <a:pPr marL="0" indent="0">
              <a:buNone/>
            </a:pPr>
            <a:r>
              <a:rPr lang="en-US" dirty="0">
                <a:highlight>
                  <a:srgbClr val="FFFFFF"/>
                </a:highlight>
                <a:ea typeface="+mn-lt"/>
                <a:cs typeface="+mn-lt"/>
              </a:rPr>
              <a:t>You might use apps like Zoom, Google Meet, or Microsoft Teams.</a:t>
            </a:r>
          </a:p>
          <a:p>
            <a:pPr marL="0" indent="0">
              <a:buNone/>
            </a:pPr>
            <a:endParaRPr lang="en-US" sz="1400" dirty="0">
              <a:highlight>
                <a:srgbClr val="FFFFFF"/>
              </a:highlight>
              <a:ea typeface="+mn-lt"/>
              <a:cs typeface="+mn-lt"/>
            </a:endParaRPr>
          </a:p>
          <a:p>
            <a:pPr marL="0" indent="0">
              <a:buNone/>
            </a:pPr>
            <a:r>
              <a:rPr lang="en-US" dirty="0">
                <a:highlight>
                  <a:srgbClr val="FFFFFF"/>
                </a:highlight>
                <a:ea typeface="+mn-lt"/>
                <a:cs typeface="+mn-lt"/>
              </a:rPr>
              <a:t>It’s important to plan ahead and have the technology, app, and quiet space ready.</a:t>
            </a:r>
            <a:endParaRPr lang="en-US" dirty="0">
              <a:ea typeface="+mn-lt"/>
              <a:cs typeface="+mn-lt"/>
            </a:endParaRPr>
          </a:p>
        </p:txBody>
      </p:sp>
      <p:pic>
        <p:nvPicPr>
          <p:cNvPr id="4" name="Graphic 4" descr="Icon of screen with person talking.">
            <a:extLst>
              <a:ext uri="{FF2B5EF4-FFF2-40B4-BE49-F238E27FC236}">
                <a16:creationId xmlns:a16="http://schemas.microsoft.com/office/drawing/2014/main" id="{A21AE445-6A33-4E4C-1C2E-7E82AE44B1F9}"/>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784663" y="1138416"/>
            <a:ext cx="4455121" cy="4455121"/>
          </a:xfrm>
          <a:prstGeom prst="rect">
            <a:avLst/>
          </a:prstGeom>
        </p:spPr>
      </p:pic>
    </p:spTree>
    <p:extLst>
      <p:ext uri="{BB962C8B-B14F-4D97-AF65-F5344CB8AC3E}">
        <p14:creationId xmlns:p14="http://schemas.microsoft.com/office/powerpoint/2010/main" val="11889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9D7CB18-1221-E749-DB12-E28C4541EA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A53B84-2866-FFD4-757D-9AD8D6F36B43}"/>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Group Interview</a:t>
            </a:r>
            <a:endParaRPr lang="en-US" dirty="0"/>
          </a:p>
        </p:txBody>
      </p:sp>
      <p:cxnSp>
        <p:nvCxnSpPr>
          <p:cNvPr id="27" name="Straight Connector 26">
            <a:extLst>
              <a:ext uri="{FF2B5EF4-FFF2-40B4-BE49-F238E27FC236}">
                <a16:creationId xmlns:a16="http://schemas.microsoft.com/office/drawing/2014/main" id="{124B11BE-0022-CC18-8C58-2D6AF139E7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92ACC79-D536-67D6-1EE8-220AF5BE7CD9}"/>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buNone/>
            </a:pPr>
            <a:r>
              <a:rPr lang="en-US" dirty="0">
                <a:highlight>
                  <a:srgbClr val="FFFFFF"/>
                </a:highlight>
                <a:ea typeface="+mn-lt"/>
                <a:cs typeface="+mn-lt"/>
              </a:rPr>
              <a:t>An interviewer or company decides to interview several people or candidates at the same time. You are  with other applicants when answering and asking questions. </a:t>
            </a:r>
          </a:p>
          <a:p>
            <a:pPr marL="0" indent="0">
              <a:buNone/>
            </a:pPr>
            <a:endParaRPr lang="en-US" dirty="0">
              <a:highlight>
                <a:srgbClr val="FFFFFF"/>
              </a:highlight>
              <a:ea typeface="+mn-lt"/>
              <a:cs typeface="+mn-lt"/>
            </a:endParaRPr>
          </a:p>
          <a:p>
            <a:pPr marL="0" indent="0">
              <a:buNone/>
            </a:pPr>
            <a:r>
              <a:rPr lang="en-US" dirty="0">
                <a:highlight>
                  <a:srgbClr val="FFFFFF"/>
                </a:highlight>
                <a:ea typeface="+mn-lt"/>
                <a:cs typeface="+mn-lt"/>
              </a:rPr>
              <a:t>Interviewers want to see how you work with others, share ideas, and communicate in a group.</a:t>
            </a:r>
            <a:endParaRPr lang="en-US" dirty="0"/>
          </a:p>
        </p:txBody>
      </p:sp>
      <p:pic>
        <p:nvPicPr>
          <p:cNvPr id="6" name="Picture 5" descr="Icon of a group of people.">
            <a:extLst>
              <a:ext uri="{FF2B5EF4-FFF2-40B4-BE49-F238E27FC236}">
                <a16:creationId xmlns:a16="http://schemas.microsoft.com/office/drawing/2014/main" id="{D3E975FF-432C-0E3E-F841-DE84C719D447}"/>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261488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EF07E-FCFD-F17C-B012-E78FBA586A80}"/>
              </a:ext>
            </a:extLst>
          </p:cNvPr>
          <p:cNvSpPr>
            <a:spLocks noGrp="1"/>
          </p:cNvSpPr>
          <p:nvPr>
            <p:ph type="title"/>
          </p:nvPr>
        </p:nvSpPr>
        <p:spPr>
          <a:xfrm>
            <a:off x="761840" y="1138266"/>
            <a:ext cx="5931178" cy="868954"/>
          </a:xfrm>
        </p:spPr>
        <p:txBody>
          <a:bodyPr anchor="t">
            <a:normAutofit/>
          </a:bodyPr>
          <a:lstStyle/>
          <a:p>
            <a:r>
              <a:rPr lang="en-US" sz="4800" b="1" dirty="0">
                <a:highlight>
                  <a:srgbClr val="FFFFFF"/>
                </a:highlight>
              </a:rPr>
              <a:t>Working Interview</a:t>
            </a:r>
            <a:endParaRPr lang="en-US" sz="4800" dirty="0"/>
          </a:p>
        </p:txBody>
      </p:sp>
      <p:cxnSp>
        <p:nvCxnSpPr>
          <p:cNvPr id="27" name="Straight Connector 26">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9B3CEDE-CF02-F16C-6330-02D6FC5DC164}"/>
              </a:ext>
            </a:extLst>
          </p:cNvPr>
          <p:cNvSpPr>
            <a:spLocks noGrp="1"/>
          </p:cNvSpPr>
          <p:nvPr>
            <p:ph idx="1"/>
          </p:nvPr>
        </p:nvSpPr>
        <p:spPr>
          <a:xfrm>
            <a:off x="761841" y="2147701"/>
            <a:ext cx="5737814" cy="4072905"/>
          </a:xfrm>
        </p:spPr>
        <p:txBody>
          <a:bodyPr vert="horz" lIns="91440" tIns="45720" rIns="91440" bIns="45720" rtlCol="0" anchor="t">
            <a:normAutofit lnSpcReduction="10000"/>
          </a:bodyPr>
          <a:lstStyle/>
          <a:p>
            <a:pPr marL="0" indent="0">
              <a:buNone/>
            </a:pPr>
            <a:r>
              <a:rPr lang="en-US" b="0" i="0" dirty="0">
                <a:effectLst/>
                <a:highlight>
                  <a:srgbClr val="FFFFFF"/>
                </a:highlight>
              </a:rPr>
              <a:t>When you are asked to do a real task for a short t</a:t>
            </a:r>
            <a:r>
              <a:rPr lang="en-US" dirty="0">
                <a:highlight>
                  <a:srgbClr val="FFFFFF"/>
                </a:highlight>
              </a:rPr>
              <a:t>ime to show your skills. There may be some questions you answer then are given a task. This helps interviewers see how you work and if you are a good fit. </a:t>
            </a:r>
          </a:p>
          <a:p>
            <a:pPr marL="0" indent="0">
              <a:buNone/>
            </a:pPr>
            <a:endParaRPr lang="en-US" b="0" i="0" dirty="0">
              <a:effectLst/>
              <a:highlight>
                <a:srgbClr val="FFFFFF"/>
              </a:highlight>
            </a:endParaRPr>
          </a:p>
          <a:p>
            <a:pPr marL="0" indent="0">
              <a:buNone/>
            </a:pPr>
            <a:r>
              <a:rPr lang="en-US" dirty="0">
                <a:highlight>
                  <a:srgbClr val="FFFFFF"/>
                </a:highlight>
              </a:rPr>
              <a:t>This is a type of interview used when there is a specific skill needed like maintenance, writing, or coding.</a:t>
            </a:r>
            <a:endParaRPr lang="en-US" b="0" i="0" dirty="0">
              <a:effectLst/>
              <a:highlight>
                <a:srgbClr val="FFFFFF"/>
              </a:highlight>
            </a:endParaRPr>
          </a:p>
        </p:txBody>
      </p:sp>
      <p:pic>
        <p:nvPicPr>
          <p:cNvPr id="6" name="Picture 5" descr="Icon of tools to represent showing a skill.">
            <a:extLst>
              <a:ext uri="{FF2B5EF4-FFF2-40B4-BE49-F238E27FC236}">
                <a16:creationId xmlns:a16="http://schemas.microsoft.com/office/drawing/2014/main" id="{DDC936F4-C42E-9ADA-39B8-E04B66FEF32C}"/>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710134" y="871146"/>
            <a:ext cx="5215901" cy="5215901"/>
          </a:xfrm>
          <a:prstGeom prst="rect">
            <a:avLst/>
          </a:prstGeom>
        </p:spPr>
      </p:pic>
    </p:spTree>
    <p:extLst>
      <p:ext uri="{BB962C8B-B14F-4D97-AF65-F5344CB8AC3E}">
        <p14:creationId xmlns:p14="http://schemas.microsoft.com/office/powerpoint/2010/main" val="291351573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Reasons to Get A Job" id="{F08A53B3-F4EA-CE46-BA4A-46D6D7055494}" vid="{AD67C8BF-A0E4-BF4C-B281-A83FA640BE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e1c3404-7bb1-499b-a6cd-350a3abbcd46">
      <Terms xmlns="http://schemas.microsoft.com/office/infopath/2007/PartnerControls"/>
    </lcf76f155ced4ddcb4097134ff3c332f>
    <WebTeamStatus xmlns="ee1c3404-7bb1-499b-a6cd-350a3abbcd46" xsi:nil="true"/>
    <URL xmlns="ee1c3404-7bb1-499b-a6cd-350a3abbcd46" xsi:nil="true"/>
    <TaxCatchAll xmlns="5cf0b33e-1905-47e5-996b-0077f99af4d6" xsi:nil="true"/>
    <AccessibilityCheck xmlns="ee1c3404-7bb1-499b-a6cd-350a3abbcd4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752FADFD2D124AB4CD54A58BF7E22E" ma:contentTypeVersion="19" ma:contentTypeDescription="Create a new document." ma:contentTypeScope="" ma:versionID="3ddc4f5d2d95026aa1b088f09c93546a">
  <xsd:schema xmlns:xsd="http://www.w3.org/2001/XMLSchema" xmlns:xs="http://www.w3.org/2001/XMLSchema" xmlns:p="http://schemas.microsoft.com/office/2006/metadata/properties" xmlns:ns2="ee1c3404-7bb1-499b-a6cd-350a3abbcd46" xmlns:ns3="5cf0b33e-1905-47e5-996b-0077f99af4d6" targetNamespace="http://schemas.microsoft.com/office/2006/metadata/properties" ma:root="true" ma:fieldsID="74d542876a60a160c852370e2e0b676b" ns2:_="" ns3:_="">
    <xsd:import namespace="ee1c3404-7bb1-499b-a6cd-350a3abbcd46"/>
    <xsd:import namespace="5cf0b33e-1905-47e5-996b-0077f99af4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AccessibilityCheck" minOccurs="0"/>
                <xsd:element ref="ns2:WebTeamStatus" minOccurs="0"/>
                <xsd:element ref="ns2: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1c3404-7bb1-499b-a6cd-350a3abbcd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AccessibilityCheck" ma:index="22" nillable="true" ma:displayName="Accessibility Check" ma:description="Where in the process of Accessibility Check " ma:format="Dropdown" ma:internalName="AccessibilityCheck">
      <xsd:simpleType>
        <xsd:restriction base="dms:Choice">
          <xsd:enumeration value="ACC Complete"/>
          <xsd:enumeration value="Ready for ACC"/>
          <xsd:enumeration value="Not Ready for ACC"/>
          <xsd:enumeration value="Sent to ACC"/>
        </xsd:restriction>
      </xsd:simpleType>
    </xsd:element>
    <xsd:element name="WebTeamStatus" ma:index="23" nillable="true" ma:displayName="Web Team Status" ma:format="Dropdown" ma:internalName="WebTeamStatus">
      <xsd:simpleType>
        <xsd:restriction base="dms:Choice">
          <xsd:enumeration value="Loaded"/>
        </xsd:restriction>
      </xsd:simpleType>
    </xsd:element>
    <xsd:element name="URL" ma:index="24" nillable="true" ma:displayName="URL" ma:format="Dropdown" ma:internalName="UR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f0b33e-1905-47e5-996b-0077f99af4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aaa2d04-3348-4be5-b415-0c4ba4372c78}" ma:internalName="TaxCatchAll" ma:showField="CatchAllData" ma:web="5cf0b33e-1905-47e5-996b-0077f99af4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EA2504-67AD-4CA8-B7CE-B71F05B265E2}">
  <ds:schemaRefs>
    <ds:schemaRef ds:uri="http://schemas.microsoft.com/office/2006/documentManagement/types"/>
    <ds:schemaRef ds:uri="http://schemas.microsoft.com/office/infopath/2007/PartnerControls"/>
    <ds:schemaRef ds:uri="5cf0b33e-1905-47e5-996b-0077f99af4d6"/>
    <ds:schemaRef ds:uri="http://purl.org/dc/dcmitype/"/>
    <ds:schemaRef ds:uri="http://www.w3.org/XML/1998/namespace"/>
    <ds:schemaRef ds:uri="http://schemas.openxmlformats.org/package/2006/metadata/core-properties"/>
    <ds:schemaRef ds:uri="http://purl.org/dc/terms/"/>
    <ds:schemaRef ds:uri="http://purl.org/dc/elements/1.1/"/>
    <ds:schemaRef ds:uri="ee1c3404-7bb1-499b-a6cd-350a3abbcd46"/>
    <ds:schemaRef ds:uri="http://schemas.microsoft.com/office/2006/metadata/properties"/>
  </ds:schemaRefs>
</ds:datastoreItem>
</file>

<file path=customXml/itemProps2.xml><?xml version="1.0" encoding="utf-8"?>
<ds:datastoreItem xmlns:ds="http://schemas.openxmlformats.org/officeDocument/2006/customXml" ds:itemID="{C142E34D-F099-4382-8C29-050A279BA602}">
  <ds:schemaRefs>
    <ds:schemaRef ds:uri="http://schemas.microsoft.com/sharepoint/v3/contenttype/forms"/>
  </ds:schemaRefs>
</ds:datastoreItem>
</file>

<file path=customXml/itemProps3.xml><?xml version="1.0" encoding="utf-8"?>
<ds:datastoreItem xmlns:ds="http://schemas.openxmlformats.org/officeDocument/2006/customXml" ds:itemID="{705D526D-E2CC-4934-ABFF-8971A93CA8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1c3404-7bb1-499b-a6cd-350a3abbcd46"/>
    <ds:schemaRef ds:uri="5cf0b33e-1905-47e5-996b-0077f99af4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262</TotalTime>
  <Words>978</Words>
  <Application>Microsoft Office PowerPoint</Application>
  <PresentationFormat>Widescreen</PresentationFormat>
  <Paragraphs>85</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1_Office Theme</vt:lpstr>
      <vt:lpstr>Note to Instructors</vt:lpstr>
      <vt:lpstr>Types of Interviews</vt:lpstr>
      <vt:lpstr>What is an Interview?</vt:lpstr>
      <vt:lpstr>Mock Interview</vt:lpstr>
      <vt:lpstr>Traditional Interview</vt:lpstr>
      <vt:lpstr>Telephone Interview</vt:lpstr>
      <vt:lpstr>Video Interview</vt:lpstr>
      <vt:lpstr>Group Interview</vt:lpstr>
      <vt:lpstr>Working Interview</vt:lpstr>
      <vt:lpstr>Problem-Solving Interview</vt:lpstr>
      <vt:lpstr>Panel Interview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Alissa Otani-Cole</dc:creator>
  <cp:lastModifiedBy>Alissa Otani-Cole</cp:lastModifiedBy>
  <cp:revision>2</cp:revision>
  <dcterms:created xsi:type="dcterms:W3CDTF">2025-04-11T13:40:38Z</dcterms:created>
  <dcterms:modified xsi:type="dcterms:W3CDTF">2025-06-27T18:16:16Z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0x010100E6752FADFD2D124AB4CD54A58BF7E22E</vt:lpwstr>
  </property>
  <property fmtid="{D5CDD505-2E9C-101B-9397-08002B2CF9AE}" pid="3" name="MediaServiceImageTags">
    <vt:lpwstr/>
  </property>
</Properties>
</file>