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73" r:id="rId5"/>
    <p:sldId id="267" r:id="rId6"/>
    <p:sldId id="268" r:id="rId7"/>
    <p:sldId id="275" r:id="rId8"/>
    <p:sldId id="277" r:id="rId9"/>
    <p:sldId id="276" r:id="rId10"/>
    <p:sldId id="283" r:id="rId11"/>
    <p:sldId id="258" r:id="rId12"/>
    <p:sldId id="278" r:id="rId13"/>
    <p:sldId id="285" r:id="rId14"/>
    <p:sldId id="286" r:id="rId15"/>
    <p:sldId id="287" r:id="rId16"/>
    <p:sldId id="288" r:id="rId17"/>
    <p:sldId id="28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974857-8DD0-AC9A-3039-994A18115841}" v="2" dt="2025-03-18T15:09:53.5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68"/>
    <p:restoredTop sz="84315"/>
  </p:normalViewPr>
  <p:slideViewPr>
    <p:cSldViewPr snapToGrid="0">
      <p:cViewPr varScale="1">
        <p:scale>
          <a:sx n="78" d="100"/>
          <a:sy n="78" d="100"/>
        </p:scale>
        <p:origin x="192" y="7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6CD555-41FF-4E8D-878E-146EB3B98FB9}" type="datetimeFigureOut">
              <a:t>4/7/2025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9F0B29-A868-4355-81A3-28BBD6AC2F27}" type="slidenum">
              <a:t>‹#›</a:t>
            </a:fld>
            <a:endParaRPr lang="en-US"/>
          </a:p>
        </p:txBody>
      </p:sp>
    </p:spTree>
    <p:extLst>
      <p:ext uri="{BB962C8B-B14F-4D97-AF65-F5344CB8AC3E}">
        <p14:creationId xmlns:p14="http://schemas.microsoft.com/office/powerpoint/2010/main" val="1520694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FE9AC3-46E5-F204-CAED-FC65F84BAC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CE3C31-DAC1-F21A-372D-8E3D3EEC75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71F77E-4A92-635F-ACB0-22FC1C7C77CB}"/>
              </a:ext>
            </a:extLst>
          </p:cNvPr>
          <p:cNvSpPr>
            <a:spLocks noGrp="1"/>
          </p:cNvSpPr>
          <p:nvPr>
            <p:ph type="body" idx="1"/>
          </p:nvPr>
        </p:nvSpPr>
        <p:spPr/>
        <p:txBody>
          <a:bodyPr/>
          <a:lstStyle/>
          <a:p>
            <a:r>
              <a:rPr lang="en-US" dirty="0">
                <a:ea typeface="Calibri"/>
                <a:cs typeface="Calibri"/>
              </a:rPr>
              <a:t>Ask students: What are some extra-curricular activities you participate in?</a:t>
            </a:r>
          </a:p>
        </p:txBody>
      </p:sp>
      <p:sp>
        <p:nvSpPr>
          <p:cNvPr id="4" name="Slide Number Placeholder 3">
            <a:extLst>
              <a:ext uri="{FF2B5EF4-FFF2-40B4-BE49-F238E27FC236}">
                <a16:creationId xmlns:a16="http://schemas.microsoft.com/office/drawing/2014/main" id="{7DB1915D-185E-D42E-F1D0-F8D4665C1249}"/>
              </a:ext>
            </a:extLst>
          </p:cNvPr>
          <p:cNvSpPr>
            <a:spLocks noGrp="1"/>
          </p:cNvSpPr>
          <p:nvPr>
            <p:ph type="sldNum" sz="quarter" idx="5"/>
          </p:nvPr>
        </p:nvSpPr>
        <p:spPr/>
        <p:txBody>
          <a:bodyPr/>
          <a:lstStyle/>
          <a:p>
            <a:fld id="{D99F0B29-A868-4355-81A3-28BBD6AC2F27}" type="slidenum">
              <a:t>4</a:t>
            </a:fld>
            <a:endParaRPr lang="en-US"/>
          </a:p>
        </p:txBody>
      </p:sp>
    </p:spTree>
    <p:extLst>
      <p:ext uri="{BB962C8B-B14F-4D97-AF65-F5344CB8AC3E}">
        <p14:creationId xmlns:p14="http://schemas.microsoft.com/office/powerpoint/2010/main" val="2874769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9EA3C8-434A-9924-C4B3-5FD3495B43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6AAA0F-D076-8420-6F23-4C2A28FD7C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161FEBB-11FA-42C7-A04C-AD7D5534384D}"/>
              </a:ext>
            </a:extLst>
          </p:cNvPr>
          <p:cNvSpPr>
            <a:spLocks noGrp="1"/>
          </p:cNvSpPr>
          <p:nvPr>
            <p:ph type="body" idx="1"/>
          </p:nvPr>
        </p:nvSpPr>
        <p:spPr/>
        <p:txBody>
          <a:bodyPr/>
          <a:lstStyle/>
          <a:p>
            <a:r>
              <a:rPr lang="en-US" dirty="0">
                <a:ea typeface="Calibri"/>
                <a:cs typeface="Calibri"/>
              </a:rPr>
              <a:t>Discuss: Admissions interviews are somewhat similar to job interviews. They provide a way for the school or other institution to learn more about you, and for you to learn more about them. The interview helps both of you to determine if a program is the right fit for you. Many students find it helpful to practice interviewing with a trusted adult to help them prepare for the real interview.</a:t>
            </a:r>
          </a:p>
        </p:txBody>
      </p:sp>
      <p:sp>
        <p:nvSpPr>
          <p:cNvPr id="4" name="Slide Number Placeholder 3">
            <a:extLst>
              <a:ext uri="{FF2B5EF4-FFF2-40B4-BE49-F238E27FC236}">
                <a16:creationId xmlns:a16="http://schemas.microsoft.com/office/drawing/2014/main" id="{36C75F45-6675-044A-17D1-128C98B152F8}"/>
              </a:ext>
            </a:extLst>
          </p:cNvPr>
          <p:cNvSpPr>
            <a:spLocks noGrp="1"/>
          </p:cNvSpPr>
          <p:nvPr>
            <p:ph type="sldNum" sz="quarter" idx="5"/>
          </p:nvPr>
        </p:nvSpPr>
        <p:spPr/>
        <p:txBody>
          <a:bodyPr/>
          <a:lstStyle/>
          <a:p>
            <a:fld id="{D99F0B29-A868-4355-81A3-28BBD6AC2F27}" type="slidenum">
              <a:t>13</a:t>
            </a:fld>
            <a:endParaRPr lang="en-US"/>
          </a:p>
        </p:txBody>
      </p:sp>
    </p:spTree>
    <p:extLst>
      <p:ext uri="{BB962C8B-B14F-4D97-AF65-F5344CB8AC3E}">
        <p14:creationId xmlns:p14="http://schemas.microsoft.com/office/powerpoint/2010/main" val="1236400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1DC9CE-A361-BBD2-ED21-3D01CD82D68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797673-016D-7FD3-0B66-0FC32A7095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0EFB8C-8E6F-A426-B7C1-17DF689EDE4F}"/>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a typeface="Calibri"/>
                <a:cs typeface="Calibri"/>
              </a:rPr>
              <a:t>Discuss: If you are interested in a postsecondary program, it is very important to talk with your parent(s) or guardian(s) about your interest. It will be important to learn about what financial aid may be available </a:t>
            </a:r>
            <a:r>
              <a:rPr lang="en-US">
                <a:ea typeface="Calibri"/>
                <a:cs typeface="Calibri"/>
              </a:rPr>
              <a:t>to you.</a:t>
            </a:r>
            <a:endParaRPr lang="en-US" dirty="0">
              <a:ea typeface="Calibri"/>
              <a:cs typeface="Calibri"/>
            </a:endParaRPr>
          </a:p>
          <a:p>
            <a:endParaRPr lang="en-US" dirty="0">
              <a:ea typeface="Calibri"/>
              <a:cs typeface="Calibri"/>
            </a:endParaRPr>
          </a:p>
        </p:txBody>
      </p:sp>
      <p:sp>
        <p:nvSpPr>
          <p:cNvPr id="4" name="Slide Number Placeholder 3">
            <a:extLst>
              <a:ext uri="{FF2B5EF4-FFF2-40B4-BE49-F238E27FC236}">
                <a16:creationId xmlns:a16="http://schemas.microsoft.com/office/drawing/2014/main" id="{AE691950-F12C-42D4-AA70-FE49A31B89FE}"/>
              </a:ext>
            </a:extLst>
          </p:cNvPr>
          <p:cNvSpPr>
            <a:spLocks noGrp="1"/>
          </p:cNvSpPr>
          <p:nvPr>
            <p:ph type="sldNum" sz="quarter" idx="5"/>
          </p:nvPr>
        </p:nvSpPr>
        <p:spPr/>
        <p:txBody>
          <a:bodyPr/>
          <a:lstStyle/>
          <a:p>
            <a:fld id="{D99F0B29-A868-4355-81A3-28BBD6AC2F27}" type="slidenum">
              <a:t>14</a:t>
            </a:fld>
            <a:endParaRPr lang="en-US"/>
          </a:p>
        </p:txBody>
      </p:sp>
    </p:spTree>
    <p:extLst>
      <p:ext uri="{BB962C8B-B14F-4D97-AF65-F5344CB8AC3E}">
        <p14:creationId xmlns:p14="http://schemas.microsoft.com/office/powerpoint/2010/main" val="1060037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1B1CB4-19FA-0B5A-802D-0873046081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9A06B7-C53F-E4B6-CEFC-BB37EB47C2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131C62-94AE-6BB4-B869-D2412A59428D}"/>
              </a:ext>
            </a:extLst>
          </p:cNvPr>
          <p:cNvSpPr>
            <a:spLocks noGrp="1"/>
          </p:cNvSpPr>
          <p:nvPr>
            <p:ph type="body" idx="1"/>
          </p:nvPr>
        </p:nvSpPr>
        <p:spPr/>
        <p:txBody>
          <a:bodyPr/>
          <a:lstStyle/>
          <a:p>
            <a:r>
              <a:rPr lang="en-US" dirty="0">
                <a:ea typeface="Calibri"/>
                <a:cs typeface="Calibri"/>
              </a:rPr>
              <a:t>Instructor note: Let students know that there are practice tests and other test preparation resources available for many of these types of exams to help them prepare.</a:t>
            </a:r>
          </a:p>
        </p:txBody>
      </p:sp>
      <p:sp>
        <p:nvSpPr>
          <p:cNvPr id="4" name="Slide Number Placeholder 3">
            <a:extLst>
              <a:ext uri="{FF2B5EF4-FFF2-40B4-BE49-F238E27FC236}">
                <a16:creationId xmlns:a16="http://schemas.microsoft.com/office/drawing/2014/main" id="{52F3B42F-9187-A11F-3121-79DAAA101B88}"/>
              </a:ext>
            </a:extLst>
          </p:cNvPr>
          <p:cNvSpPr>
            <a:spLocks noGrp="1"/>
          </p:cNvSpPr>
          <p:nvPr>
            <p:ph type="sldNum" sz="quarter" idx="5"/>
          </p:nvPr>
        </p:nvSpPr>
        <p:spPr/>
        <p:txBody>
          <a:bodyPr/>
          <a:lstStyle/>
          <a:p>
            <a:fld id="{D99F0B29-A868-4355-81A3-28BBD6AC2F27}" type="slidenum">
              <a:t>5</a:t>
            </a:fld>
            <a:endParaRPr lang="en-US"/>
          </a:p>
        </p:txBody>
      </p:sp>
    </p:spTree>
    <p:extLst>
      <p:ext uri="{BB962C8B-B14F-4D97-AF65-F5344CB8AC3E}">
        <p14:creationId xmlns:p14="http://schemas.microsoft.com/office/powerpoint/2010/main" val="3568418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795BD-CD59-5862-5566-ED63E76BAE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F346C4-5575-CA87-B737-3522D55FB5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85BF9D-D24F-C178-1622-050080579984}"/>
              </a:ext>
            </a:extLst>
          </p:cNvPr>
          <p:cNvSpPr>
            <a:spLocks noGrp="1"/>
          </p:cNvSpPr>
          <p:nvPr>
            <p:ph type="body" idx="1"/>
          </p:nvPr>
        </p:nvSpPr>
        <p:spPr/>
        <p:txBody>
          <a:bodyPr/>
          <a:lstStyle/>
          <a:p>
            <a:r>
              <a:rPr lang="en-US" dirty="0">
                <a:ea typeface="Calibri"/>
                <a:cs typeface="Calibri"/>
              </a:rPr>
              <a:t>Instructor note: Tell students that they will need to contact their school to request copies of their transcript when applying for postsecondary education. Most applications will require an official copy of the transcript directly from their school, and there is often a small fee required.</a:t>
            </a:r>
          </a:p>
        </p:txBody>
      </p:sp>
      <p:sp>
        <p:nvSpPr>
          <p:cNvPr id="4" name="Slide Number Placeholder 3">
            <a:extLst>
              <a:ext uri="{FF2B5EF4-FFF2-40B4-BE49-F238E27FC236}">
                <a16:creationId xmlns:a16="http://schemas.microsoft.com/office/drawing/2014/main" id="{E9015489-8044-6BF7-2EAE-3CBA561717BE}"/>
              </a:ext>
            </a:extLst>
          </p:cNvPr>
          <p:cNvSpPr>
            <a:spLocks noGrp="1"/>
          </p:cNvSpPr>
          <p:nvPr>
            <p:ph type="sldNum" sz="quarter" idx="5"/>
          </p:nvPr>
        </p:nvSpPr>
        <p:spPr/>
        <p:txBody>
          <a:bodyPr/>
          <a:lstStyle/>
          <a:p>
            <a:fld id="{D99F0B29-A868-4355-81A3-28BBD6AC2F27}" type="slidenum">
              <a:t>6</a:t>
            </a:fld>
            <a:endParaRPr lang="en-US"/>
          </a:p>
        </p:txBody>
      </p:sp>
    </p:spTree>
    <p:extLst>
      <p:ext uri="{BB962C8B-B14F-4D97-AF65-F5344CB8AC3E}">
        <p14:creationId xmlns:p14="http://schemas.microsoft.com/office/powerpoint/2010/main" val="2334750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795BD-CD59-5862-5566-ED63E76BAE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F346C4-5575-CA87-B737-3522D55FB5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85BF9D-D24F-C178-1622-050080579984}"/>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a typeface="Calibri"/>
                <a:cs typeface="Calibri"/>
              </a:rPr>
              <a:t>Ask students: Do you know how to find your GPA? (It is likely included on their report card.)</a:t>
            </a:r>
          </a:p>
          <a:p>
            <a:endParaRPr lang="en-US" dirty="0">
              <a:ea typeface="Calibri"/>
              <a:cs typeface="Calibri"/>
            </a:endParaRPr>
          </a:p>
        </p:txBody>
      </p:sp>
      <p:sp>
        <p:nvSpPr>
          <p:cNvPr id="4" name="Slide Number Placeholder 3">
            <a:extLst>
              <a:ext uri="{FF2B5EF4-FFF2-40B4-BE49-F238E27FC236}">
                <a16:creationId xmlns:a16="http://schemas.microsoft.com/office/drawing/2014/main" id="{E9015489-8044-6BF7-2EAE-3CBA561717BE}"/>
              </a:ext>
            </a:extLst>
          </p:cNvPr>
          <p:cNvSpPr>
            <a:spLocks noGrp="1"/>
          </p:cNvSpPr>
          <p:nvPr>
            <p:ph type="sldNum" sz="quarter" idx="5"/>
          </p:nvPr>
        </p:nvSpPr>
        <p:spPr/>
        <p:txBody>
          <a:bodyPr/>
          <a:lstStyle/>
          <a:p>
            <a:fld id="{D99F0B29-A868-4355-81A3-28BBD6AC2F27}" type="slidenum">
              <a:t>7</a:t>
            </a:fld>
            <a:endParaRPr lang="en-US"/>
          </a:p>
        </p:txBody>
      </p:sp>
    </p:spTree>
    <p:extLst>
      <p:ext uri="{BB962C8B-B14F-4D97-AF65-F5344CB8AC3E}">
        <p14:creationId xmlns:p14="http://schemas.microsoft.com/office/powerpoint/2010/main" val="434332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a typeface="Calibri"/>
                <a:cs typeface="Calibri"/>
              </a:rPr>
              <a:t>Instructor note: Most applications will ask for the same types of information. Students may find it helpful to prepare an application template to keep all their information and important details in one easy-to-reference place.</a:t>
            </a: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99F0B29-A868-4355-81A3-28BBD6AC2F27}" type="slidenum">
              <a:t>8</a:t>
            </a:fld>
            <a:endParaRPr lang="en-US"/>
          </a:p>
        </p:txBody>
      </p:sp>
    </p:spTree>
    <p:extLst>
      <p:ext uri="{BB962C8B-B14F-4D97-AF65-F5344CB8AC3E}">
        <p14:creationId xmlns:p14="http://schemas.microsoft.com/office/powerpoint/2010/main" val="3763266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BB8969-81EA-A3F7-3AE9-3357490B2B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0BC254-56CF-DBD3-CB65-8164EFC2BD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25624A1-2566-B139-F38F-00E7E43929A0}"/>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5EA22DDF-950C-0A47-861B-C6DCF0C32BBF}"/>
              </a:ext>
            </a:extLst>
          </p:cNvPr>
          <p:cNvSpPr>
            <a:spLocks noGrp="1"/>
          </p:cNvSpPr>
          <p:nvPr>
            <p:ph type="sldNum" sz="quarter" idx="5"/>
          </p:nvPr>
        </p:nvSpPr>
        <p:spPr/>
        <p:txBody>
          <a:bodyPr/>
          <a:lstStyle/>
          <a:p>
            <a:fld id="{D99F0B29-A868-4355-81A3-28BBD6AC2F27}" type="slidenum">
              <a:t>9</a:t>
            </a:fld>
            <a:endParaRPr lang="en-US"/>
          </a:p>
        </p:txBody>
      </p:sp>
    </p:spTree>
    <p:extLst>
      <p:ext uri="{BB962C8B-B14F-4D97-AF65-F5344CB8AC3E}">
        <p14:creationId xmlns:p14="http://schemas.microsoft.com/office/powerpoint/2010/main" val="831946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64C2DD-E1F3-1A99-2FE2-5DDF1847CDB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7C3B48-8EF9-E012-3E59-DAEB332244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F0E7542-D473-B77A-42EC-ACD0034C21FB}"/>
              </a:ext>
            </a:extLst>
          </p:cNvPr>
          <p:cNvSpPr>
            <a:spLocks noGrp="1"/>
          </p:cNvSpPr>
          <p:nvPr>
            <p:ph type="body" idx="1"/>
          </p:nvPr>
        </p:nvSpPr>
        <p:spPr/>
        <p:txBody>
          <a:bodyPr/>
          <a:lstStyle/>
          <a:p>
            <a:r>
              <a:rPr lang="en-US" dirty="0">
                <a:ea typeface="Calibri"/>
                <a:cs typeface="Calibri"/>
              </a:rPr>
              <a:t>Ask students: Who could you ask to write a letter of recommendation for you?</a:t>
            </a:r>
          </a:p>
          <a:p>
            <a:r>
              <a:rPr lang="en-US" dirty="0">
                <a:ea typeface="Calibri"/>
                <a:cs typeface="Calibri"/>
              </a:rPr>
              <a:t>Instructor note: Tell students that they can use the same letter(s) for multiple applications.</a:t>
            </a:r>
          </a:p>
        </p:txBody>
      </p:sp>
      <p:sp>
        <p:nvSpPr>
          <p:cNvPr id="4" name="Slide Number Placeholder 3">
            <a:extLst>
              <a:ext uri="{FF2B5EF4-FFF2-40B4-BE49-F238E27FC236}">
                <a16:creationId xmlns:a16="http://schemas.microsoft.com/office/drawing/2014/main" id="{CC4F030A-54F4-8917-65B5-D1A918AF399E}"/>
              </a:ext>
            </a:extLst>
          </p:cNvPr>
          <p:cNvSpPr>
            <a:spLocks noGrp="1"/>
          </p:cNvSpPr>
          <p:nvPr>
            <p:ph type="sldNum" sz="quarter" idx="5"/>
          </p:nvPr>
        </p:nvSpPr>
        <p:spPr/>
        <p:txBody>
          <a:bodyPr/>
          <a:lstStyle/>
          <a:p>
            <a:fld id="{D99F0B29-A868-4355-81A3-28BBD6AC2F27}" type="slidenum">
              <a:t>10</a:t>
            </a:fld>
            <a:endParaRPr lang="en-US"/>
          </a:p>
        </p:txBody>
      </p:sp>
    </p:spTree>
    <p:extLst>
      <p:ext uri="{BB962C8B-B14F-4D97-AF65-F5344CB8AC3E}">
        <p14:creationId xmlns:p14="http://schemas.microsoft.com/office/powerpoint/2010/main" val="892495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E8531-07C4-0BDE-9F54-556F52D1D0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18F8B5-2872-8CF4-A35A-80351CA6F1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286089-B541-B8F1-488D-4A80E521A4A1}"/>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9A7B814F-139B-6C00-87EA-888D80943E37}"/>
              </a:ext>
            </a:extLst>
          </p:cNvPr>
          <p:cNvSpPr>
            <a:spLocks noGrp="1"/>
          </p:cNvSpPr>
          <p:nvPr>
            <p:ph type="sldNum" sz="quarter" idx="5"/>
          </p:nvPr>
        </p:nvSpPr>
        <p:spPr/>
        <p:txBody>
          <a:bodyPr/>
          <a:lstStyle/>
          <a:p>
            <a:fld id="{D99F0B29-A868-4355-81A3-28BBD6AC2F27}" type="slidenum">
              <a:t>11</a:t>
            </a:fld>
            <a:endParaRPr lang="en-US"/>
          </a:p>
        </p:txBody>
      </p:sp>
    </p:spTree>
    <p:extLst>
      <p:ext uri="{BB962C8B-B14F-4D97-AF65-F5344CB8AC3E}">
        <p14:creationId xmlns:p14="http://schemas.microsoft.com/office/powerpoint/2010/main" val="2386634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7631DF-391A-BB85-ACD8-9582A097BB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50420B-0E22-1CA3-101B-8154639369A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76B49AD-E540-5A9E-9FF3-9E32227EE895}"/>
              </a:ext>
            </a:extLst>
          </p:cNvPr>
          <p:cNvSpPr>
            <a:spLocks noGrp="1"/>
          </p:cNvSpPr>
          <p:nvPr>
            <p:ph type="body" idx="1"/>
          </p:nvPr>
        </p:nvSpPr>
        <p:spPr/>
        <p:txBody>
          <a:bodyPr/>
          <a:lstStyle/>
          <a:p>
            <a:r>
              <a:rPr lang="en-US" dirty="0">
                <a:ea typeface="Calibri"/>
                <a:cs typeface="Calibri"/>
              </a:rPr>
              <a:t>Discuss: Writing a good essay is an important part of the admissions process. Who could help you write and revise your essay(s) before submitting them?</a:t>
            </a:r>
          </a:p>
        </p:txBody>
      </p:sp>
      <p:sp>
        <p:nvSpPr>
          <p:cNvPr id="4" name="Slide Number Placeholder 3">
            <a:extLst>
              <a:ext uri="{FF2B5EF4-FFF2-40B4-BE49-F238E27FC236}">
                <a16:creationId xmlns:a16="http://schemas.microsoft.com/office/drawing/2014/main" id="{B72097AD-EF71-86A0-45CF-675651D5CDD4}"/>
              </a:ext>
            </a:extLst>
          </p:cNvPr>
          <p:cNvSpPr>
            <a:spLocks noGrp="1"/>
          </p:cNvSpPr>
          <p:nvPr>
            <p:ph type="sldNum" sz="quarter" idx="5"/>
          </p:nvPr>
        </p:nvSpPr>
        <p:spPr/>
        <p:txBody>
          <a:bodyPr/>
          <a:lstStyle/>
          <a:p>
            <a:fld id="{D99F0B29-A868-4355-81A3-28BBD6AC2F27}" type="slidenum">
              <a:t>12</a:t>
            </a:fld>
            <a:endParaRPr lang="en-US"/>
          </a:p>
        </p:txBody>
      </p:sp>
    </p:spTree>
    <p:extLst>
      <p:ext uri="{BB962C8B-B14F-4D97-AF65-F5344CB8AC3E}">
        <p14:creationId xmlns:p14="http://schemas.microsoft.com/office/powerpoint/2010/main" val="3984943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EC937-0FB1-E3EE-1825-DCAE38D5BE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19EA5B-24CC-796F-B5C1-5942288E09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FA16DA-3B81-B86C-60B0-02C823B05D20}"/>
              </a:ext>
            </a:extLst>
          </p:cNvPr>
          <p:cNvSpPr>
            <a:spLocks noGrp="1"/>
          </p:cNvSpPr>
          <p:nvPr>
            <p:ph type="dt" sz="half" idx="10"/>
          </p:nvPr>
        </p:nvSpPr>
        <p:spPr/>
        <p:txBody>
          <a:bodyPr/>
          <a:lstStyle/>
          <a:p>
            <a:fld id="{52E52ED0-BE5B-C245-BA77-29ADD65D19BA}" type="datetimeFigureOut">
              <a:rPr lang="en-US" smtClean="0"/>
              <a:t>4/7/2025</a:t>
            </a:fld>
            <a:endParaRPr lang="en-US"/>
          </a:p>
        </p:txBody>
      </p:sp>
      <p:sp>
        <p:nvSpPr>
          <p:cNvPr id="5" name="Footer Placeholder 4">
            <a:extLst>
              <a:ext uri="{FF2B5EF4-FFF2-40B4-BE49-F238E27FC236}">
                <a16:creationId xmlns:a16="http://schemas.microsoft.com/office/drawing/2014/main" id="{6A0BBCB7-EEBC-C0E9-B21C-E998337D1C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8A4192-5823-8368-0DF9-7DC84F7066F9}"/>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934672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AF54F-F1CC-1F6A-C369-71876ACF37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474718-93AE-D91D-21FF-B5B830A2C5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282186-29F9-58A3-0ECC-8584E74E7EFD}"/>
              </a:ext>
            </a:extLst>
          </p:cNvPr>
          <p:cNvSpPr>
            <a:spLocks noGrp="1"/>
          </p:cNvSpPr>
          <p:nvPr>
            <p:ph type="dt" sz="half" idx="10"/>
          </p:nvPr>
        </p:nvSpPr>
        <p:spPr/>
        <p:txBody>
          <a:bodyPr/>
          <a:lstStyle/>
          <a:p>
            <a:fld id="{52E52ED0-BE5B-C245-BA77-29ADD65D19BA}" type="datetimeFigureOut">
              <a:rPr lang="en-US" smtClean="0"/>
              <a:t>4/7/2025</a:t>
            </a:fld>
            <a:endParaRPr lang="en-US"/>
          </a:p>
        </p:txBody>
      </p:sp>
      <p:sp>
        <p:nvSpPr>
          <p:cNvPr id="5" name="Footer Placeholder 4">
            <a:extLst>
              <a:ext uri="{FF2B5EF4-FFF2-40B4-BE49-F238E27FC236}">
                <a16:creationId xmlns:a16="http://schemas.microsoft.com/office/drawing/2014/main" id="{8146EB43-5A64-37E2-9FD3-05C5D0FF6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C8A432-A716-55B9-18A0-A0D449A20818}"/>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291436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24C092-D278-9448-DDBE-7612245E7B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D07926-F27C-5BD4-C912-C269391CA4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AF244D-6E01-83E5-4341-31C53E5C6DCD}"/>
              </a:ext>
            </a:extLst>
          </p:cNvPr>
          <p:cNvSpPr>
            <a:spLocks noGrp="1"/>
          </p:cNvSpPr>
          <p:nvPr>
            <p:ph type="dt" sz="half" idx="10"/>
          </p:nvPr>
        </p:nvSpPr>
        <p:spPr/>
        <p:txBody>
          <a:bodyPr/>
          <a:lstStyle/>
          <a:p>
            <a:fld id="{52E52ED0-BE5B-C245-BA77-29ADD65D19BA}" type="datetimeFigureOut">
              <a:rPr lang="en-US" smtClean="0"/>
              <a:t>4/7/2025</a:t>
            </a:fld>
            <a:endParaRPr lang="en-US"/>
          </a:p>
        </p:txBody>
      </p:sp>
      <p:sp>
        <p:nvSpPr>
          <p:cNvPr id="5" name="Footer Placeholder 4">
            <a:extLst>
              <a:ext uri="{FF2B5EF4-FFF2-40B4-BE49-F238E27FC236}">
                <a16:creationId xmlns:a16="http://schemas.microsoft.com/office/drawing/2014/main" id="{E772648B-A41E-4850-89E5-3683AAAC17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033ABA-AF3D-416A-F395-3568C0EAA460}"/>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696937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240DE-09F6-6168-8D83-988617B54F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603644-4256-F325-875C-D9D9908F88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B5372C-A95C-7939-B796-FBDD5574E416}"/>
              </a:ext>
            </a:extLst>
          </p:cNvPr>
          <p:cNvSpPr>
            <a:spLocks noGrp="1"/>
          </p:cNvSpPr>
          <p:nvPr>
            <p:ph type="dt" sz="half" idx="10"/>
          </p:nvPr>
        </p:nvSpPr>
        <p:spPr/>
        <p:txBody>
          <a:bodyPr/>
          <a:lstStyle/>
          <a:p>
            <a:fld id="{52E52ED0-BE5B-C245-BA77-29ADD65D19BA}" type="datetimeFigureOut">
              <a:rPr lang="en-US" smtClean="0"/>
              <a:t>4/7/2025</a:t>
            </a:fld>
            <a:endParaRPr lang="en-US"/>
          </a:p>
        </p:txBody>
      </p:sp>
      <p:sp>
        <p:nvSpPr>
          <p:cNvPr id="5" name="Footer Placeholder 4">
            <a:extLst>
              <a:ext uri="{FF2B5EF4-FFF2-40B4-BE49-F238E27FC236}">
                <a16:creationId xmlns:a16="http://schemas.microsoft.com/office/drawing/2014/main" id="{5850BBE5-832E-CF58-FC9F-FD8E534171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E8CDD0-5D83-7BEA-F21F-4FA9F6ED4DFD}"/>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820389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63792-D4B5-15CD-D04A-8B4D7278FE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A5ABDE-820E-7ECD-CE4F-451665B7A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48A3ED-8F1C-1BE6-25D6-A8984554723E}"/>
              </a:ext>
            </a:extLst>
          </p:cNvPr>
          <p:cNvSpPr>
            <a:spLocks noGrp="1"/>
          </p:cNvSpPr>
          <p:nvPr>
            <p:ph type="dt" sz="half" idx="10"/>
          </p:nvPr>
        </p:nvSpPr>
        <p:spPr/>
        <p:txBody>
          <a:bodyPr/>
          <a:lstStyle/>
          <a:p>
            <a:fld id="{52E52ED0-BE5B-C245-BA77-29ADD65D19BA}" type="datetimeFigureOut">
              <a:rPr lang="en-US" smtClean="0"/>
              <a:t>4/7/2025</a:t>
            </a:fld>
            <a:endParaRPr lang="en-US"/>
          </a:p>
        </p:txBody>
      </p:sp>
      <p:sp>
        <p:nvSpPr>
          <p:cNvPr id="5" name="Footer Placeholder 4">
            <a:extLst>
              <a:ext uri="{FF2B5EF4-FFF2-40B4-BE49-F238E27FC236}">
                <a16:creationId xmlns:a16="http://schemas.microsoft.com/office/drawing/2014/main" id="{B338CB45-E554-2B06-181A-5E96736C09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229FFC-FF6D-4F64-C269-930049E54D59}"/>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219709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4E244-B275-4514-747D-DE0D8E3C0D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9711D3-5301-370E-8BA6-5C34FAF306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3762D6-88F7-A14C-3E24-B92154D782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590C15-7301-E2F1-899E-5454C16E3716}"/>
              </a:ext>
            </a:extLst>
          </p:cNvPr>
          <p:cNvSpPr>
            <a:spLocks noGrp="1"/>
          </p:cNvSpPr>
          <p:nvPr>
            <p:ph type="dt" sz="half" idx="10"/>
          </p:nvPr>
        </p:nvSpPr>
        <p:spPr/>
        <p:txBody>
          <a:bodyPr/>
          <a:lstStyle/>
          <a:p>
            <a:fld id="{52E52ED0-BE5B-C245-BA77-29ADD65D19BA}" type="datetimeFigureOut">
              <a:rPr lang="en-US" smtClean="0"/>
              <a:t>4/7/2025</a:t>
            </a:fld>
            <a:endParaRPr lang="en-US"/>
          </a:p>
        </p:txBody>
      </p:sp>
      <p:sp>
        <p:nvSpPr>
          <p:cNvPr id="6" name="Footer Placeholder 5">
            <a:extLst>
              <a:ext uri="{FF2B5EF4-FFF2-40B4-BE49-F238E27FC236}">
                <a16:creationId xmlns:a16="http://schemas.microsoft.com/office/drawing/2014/main" id="{9D77B00F-B0CE-5191-38AE-42CEF3F6DE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82B9F7-1172-3573-3F89-3F9227A2AA79}"/>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36514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A7C5D-88E8-4699-A4DD-FF528FD14E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29E8F2-03D3-09F0-239C-65E3C32413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5C3B2B-B203-ABBB-C179-E30C3DF05A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2D498D-47B9-ACF0-2AD0-D0C029E8D9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147CFF-0CC6-6FCF-909C-9C0694E281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085FAD-5B99-2910-472D-A7778E9D9DD3}"/>
              </a:ext>
            </a:extLst>
          </p:cNvPr>
          <p:cNvSpPr>
            <a:spLocks noGrp="1"/>
          </p:cNvSpPr>
          <p:nvPr>
            <p:ph type="dt" sz="half" idx="10"/>
          </p:nvPr>
        </p:nvSpPr>
        <p:spPr/>
        <p:txBody>
          <a:bodyPr/>
          <a:lstStyle/>
          <a:p>
            <a:fld id="{52E52ED0-BE5B-C245-BA77-29ADD65D19BA}" type="datetimeFigureOut">
              <a:rPr lang="en-US" smtClean="0"/>
              <a:t>4/7/2025</a:t>
            </a:fld>
            <a:endParaRPr lang="en-US"/>
          </a:p>
        </p:txBody>
      </p:sp>
      <p:sp>
        <p:nvSpPr>
          <p:cNvPr id="8" name="Footer Placeholder 7">
            <a:extLst>
              <a:ext uri="{FF2B5EF4-FFF2-40B4-BE49-F238E27FC236}">
                <a16:creationId xmlns:a16="http://schemas.microsoft.com/office/drawing/2014/main" id="{93FD3E9A-9934-DC7E-20C4-0239FE71A6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1E4EA9-9074-5F60-41BB-1950E69B39B1}"/>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3730201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D617B-B1C1-1DA0-481C-05FBDD3D0C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2B72A2-700D-28AA-2F07-E2CED906267A}"/>
              </a:ext>
            </a:extLst>
          </p:cNvPr>
          <p:cNvSpPr>
            <a:spLocks noGrp="1"/>
          </p:cNvSpPr>
          <p:nvPr>
            <p:ph type="dt" sz="half" idx="10"/>
          </p:nvPr>
        </p:nvSpPr>
        <p:spPr/>
        <p:txBody>
          <a:bodyPr/>
          <a:lstStyle/>
          <a:p>
            <a:fld id="{52E52ED0-BE5B-C245-BA77-29ADD65D19BA}" type="datetimeFigureOut">
              <a:rPr lang="en-US" smtClean="0"/>
              <a:t>4/7/2025</a:t>
            </a:fld>
            <a:endParaRPr lang="en-US"/>
          </a:p>
        </p:txBody>
      </p:sp>
      <p:sp>
        <p:nvSpPr>
          <p:cNvPr id="4" name="Footer Placeholder 3">
            <a:extLst>
              <a:ext uri="{FF2B5EF4-FFF2-40B4-BE49-F238E27FC236}">
                <a16:creationId xmlns:a16="http://schemas.microsoft.com/office/drawing/2014/main" id="{F58EDAC0-1C2F-C95D-FA35-A1876215F9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E2BF6D-1C71-08DD-A683-649353AF3D87}"/>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887404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026432-C755-B4A8-83EB-FB91B9A2043C}"/>
              </a:ext>
            </a:extLst>
          </p:cNvPr>
          <p:cNvSpPr>
            <a:spLocks noGrp="1"/>
          </p:cNvSpPr>
          <p:nvPr>
            <p:ph type="dt" sz="half" idx="10"/>
          </p:nvPr>
        </p:nvSpPr>
        <p:spPr/>
        <p:txBody>
          <a:bodyPr/>
          <a:lstStyle/>
          <a:p>
            <a:fld id="{52E52ED0-BE5B-C245-BA77-29ADD65D19BA}" type="datetimeFigureOut">
              <a:rPr lang="en-US" smtClean="0"/>
              <a:t>4/7/2025</a:t>
            </a:fld>
            <a:endParaRPr lang="en-US"/>
          </a:p>
        </p:txBody>
      </p:sp>
      <p:sp>
        <p:nvSpPr>
          <p:cNvPr id="3" name="Footer Placeholder 2">
            <a:extLst>
              <a:ext uri="{FF2B5EF4-FFF2-40B4-BE49-F238E27FC236}">
                <a16:creationId xmlns:a16="http://schemas.microsoft.com/office/drawing/2014/main" id="{5A6FE15C-22B1-094B-F5AA-2DDE010DB20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40EB6A-8FA3-61DA-F65A-B92A30CAF778}"/>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3048830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364C7-7F74-1327-5D5F-2DB1A463F3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28FD171-F205-9C5E-12F4-BED5D0CD7E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C7D3D9-8C73-AF85-F32F-FB0E852141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85EF37-8996-B62E-A86A-93028D772749}"/>
              </a:ext>
            </a:extLst>
          </p:cNvPr>
          <p:cNvSpPr>
            <a:spLocks noGrp="1"/>
          </p:cNvSpPr>
          <p:nvPr>
            <p:ph type="dt" sz="half" idx="10"/>
          </p:nvPr>
        </p:nvSpPr>
        <p:spPr/>
        <p:txBody>
          <a:bodyPr/>
          <a:lstStyle/>
          <a:p>
            <a:fld id="{52E52ED0-BE5B-C245-BA77-29ADD65D19BA}" type="datetimeFigureOut">
              <a:rPr lang="en-US" smtClean="0"/>
              <a:t>4/7/2025</a:t>
            </a:fld>
            <a:endParaRPr lang="en-US"/>
          </a:p>
        </p:txBody>
      </p:sp>
      <p:sp>
        <p:nvSpPr>
          <p:cNvPr id="6" name="Footer Placeholder 5">
            <a:extLst>
              <a:ext uri="{FF2B5EF4-FFF2-40B4-BE49-F238E27FC236}">
                <a16:creationId xmlns:a16="http://schemas.microsoft.com/office/drawing/2014/main" id="{1A7D4856-5029-9D00-A8FC-931D5FA2BC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1DE7F2-2906-326A-FB50-4548F498ACFE}"/>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3232122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C94E9-83D6-B330-31FD-A044FF900A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B5D30C-5ED9-E804-15E3-1D2CAE1CD1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8A07FF-536F-7B0B-3C5E-1C9A53B9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E1C598-A37A-4DB0-BE57-911A44583CBA}"/>
              </a:ext>
            </a:extLst>
          </p:cNvPr>
          <p:cNvSpPr>
            <a:spLocks noGrp="1"/>
          </p:cNvSpPr>
          <p:nvPr>
            <p:ph type="dt" sz="half" idx="10"/>
          </p:nvPr>
        </p:nvSpPr>
        <p:spPr/>
        <p:txBody>
          <a:bodyPr/>
          <a:lstStyle/>
          <a:p>
            <a:fld id="{52E52ED0-BE5B-C245-BA77-29ADD65D19BA}" type="datetimeFigureOut">
              <a:rPr lang="en-US" smtClean="0"/>
              <a:t>4/7/2025</a:t>
            </a:fld>
            <a:endParaRPr lang="en-US"/>
          </a:p>
        </p:txBody>
      </p:sp>
      <p:sp>
        <p:nvSpPr>
          <p:cNvPr id="6" name="Footer Placeholder 5">
            <a:extLst>
              <a:ext uri="{FF2B5EF4-FFF2-40B4-BE49-F238E27FC236}">
                <a16:creationId xmlns:a16="http://schemas.microsoft.com/office/drawing/2014/main" id="{4A6AF043-5858-1746-8AFB-3EEA2D74A4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2BE84F-A581-2780-74EA-8875253E3FEB}"/>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359487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B36F4D-158B-0054-94B7-2DF4979B8B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DFFB52-68F5-6756-3F78-CF9B131300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AA5AC8-661A-1429-9BA8-DF099852C6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E52ED0-BE5B-C245-BA77-29ADD65D19BA}" type="datetimeFigureOut">
              <a:rPr lang="en-US" smtClean="0"/>
              <a:t>4/7/2025</a:t>
            </a:fld>
            <a:endParaRPr lang="en-US"/>
          </a:p>
        </p:txBody>
      </p:sp>
      <p:sp>
        <p:nvSpPr>
          <p:cNvPr id="5" name="Footer Placeholder 4">
            <a:extLst>
              <a:ext uri="{FF2B5EF4-FFF2-40B4-BE49-F238E27FC236}">
                <a16:creationId xmlns:a16="http://schemas.microsoft.com/office/drawing/2014/main" id="{2F93242D-19D1-0182-AED0-69FF666037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B6E8E97-A985-47ED-AD91-54D9045B7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B4171E2-19B9-E247-A00C-FE0EB31DBBAE}" type="slidenum">
              <a:rPr lang="en-US" smtClean="0"/>
              <a:t>‹#›</a:t>
            </a:fld>
            <a:endParaRPr lang="en-US"/>
          </a:p>
        </p:txBody>
      </p:sp>
    </p:spTree>
    <p:extLst>
      <p:ext uri="{BB962C8B-B14F-4D97-AF65-F5344CB8AC3E}">
        <p14:creationId xmlns:p14="http://schemas.microsoft.com/office/powerpoint/2010/main" val="2101220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0.svg"/></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D9FD4-871E-AC97-2D53-673D0D0F279C}"/>
              </a:ext>
            </a:extLst>
          </p:cNvPr>
          <p:cNvSpPr>
            <a:spLocks noGrp="1"/>
          </p:cNvSpPr>
          <p:nvPr>
            <p:ph type="title"/>
          </p:nvPr>
        </p:nvSpPr>
        <p:spPr/>
        <p:txBody>
          <a:bodyPr/>
          <a:lstStyle/>
          <a:p>
            <a:r>
              <a:rPr lang="en-US" dirty="0">
                <a:latin typeface="Century Gothic" panose="020B0502020202020204" pitchFamily="34" charset="0"/>
                <a:ea typeface="Apple LiGothic Medium" pitchFamily="2" charset="-120"/>
                <a:cs typeface="Microsoft Sans Serif" panose="020B0604020202020204" pitchFamily="34" charset="0"/>
              </a:rPr>
              <a:t>Note to Instructors</a:t>
            </a:r>
          </a:p>
        </p:txBody>
      </p:sp>
      <p:sp>
        <p:nvSpPr>
          <p:cNvPr id="3" name="Content Placeholder 2">
            <a:extLst>
              <a:ext uri="{FF2B5EF4-FFF2-40B4-BE49-F238E27FC236}">
                <a16:creationId xmlns:a16="http://schemas.microsoft.com/office/drawing/2014/main" id="{A3ADA2AC-0C39-DA41-BF2C-B8071A3C56EF}"/>
              </a:ext>
            </a:extLst>
          </p:cNvPr>
          <p:cNvSpPr>
            <a:spLocks noGrp="1"/>
          </p:cNvSpPr>
          <p:nvPr>
            <p:ph idx="1"/>
          </p:nvPr>
        </p:nvSpPr>
        <p:spPr/>
        <p:txBody>
          <a:bodyPr/>
          <a:lstStyle/>
          <a:p>
            <a:pPr marL="0" indent="0">
              <a:buNone/>
            </a:pPr>
            <a:r>
              <a:rPr lang="en-US" dirty="0">
                <a:latin typeface="Century Gothic" panose="020B0502020202020204" pitchFamily="34" charset="0"/>
              </a:rPr>
              <a:t>Each student has different foundational skills so some students may need more support or instruction than others, while others may need less. </a:t>
            </a:r>
          </a:p>
          <a:p>
            <a:pPr marL="0" indent="0">
              <a:buNone/>
            </a:pPr>
            <a:endParaRPr lang="en-US" dirty="0">
              <a:latin typeface="Century Gothic" panose="020B0502020202020204" pitchFamily="34" charset="0"/>
            </a:endParaRPr>
          </a:p>
          <a:p>
            <a:pPr marL="0" indent="0">
              <a:buNone/>
            </a:pPr>
            <a:r>
              <a:rPr lang="en-US" dirty="0">
                <a:latin typeface="Century Gothic" panose="020B0502020202020204" pitchFamily="34" charset="0"/>
              </a:rPr>
              <a:t>Based on your students, you can choose which slides or information is best suited for them.</a:t>
            </a:r>
          </a:p>
        </p:txBody>
      </p:sp>
    </p:spTree>
    <p:extLst>
      <p:ext uri="{BB962C8B-B14F-4D97-AF65-F5344CB8AC3E}">
        <p14:creationId xmlns:p14="http://schemas.microsoft.com/office/powerpoint/2010/main" val="605357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3E215AA-F0FF-8A5A-DAEE-9C22F97FFB31}"/>
            </a:ext>
          </a:extLst>
        </p:cNvPr>
        <p:cNvGrpSpPr/>
        <p:nvPr/>
      </p:nvGrpSpPr>
      <p:grpSpPr>
        <a:xfrm>
          <a:off x="0" y="0"/>
          <a:ext cx="0" cy="0"/>
          <a:chOff x="0" y="0"/>
          <a:chExt cx="0" cy="0"/>
        </a:xfrm>
      </p:grpSpPr>
      <p:sp>
        <p:nvSpPr>
          <p:cNvPr id="2" name="Title 1" descr="Icon of a letter in an envelope. ">
            <a:extLst>
              <a:ext uri="{FF2B5EF4-FFF2-40B4-BE49-F238E27FC236}">
                <a16:creationId xmlns:a16="http://schemas.microsoft.com/office/drawing/2014/main" id="{0CB3055A-80CE-2498-DFC9-180B7B70E9DD}"/>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latin typeface="Century Gothic" panose="020B0502020202020204" pitchFamily="34" charset="0"/>
              </a:rPr>
              <a:t>Letter of Recommendation</a:t>
            </a:r>
            <a:endParaRPr lang="en-US" dirty="0">
              <a:latin typeface="Century Gothic" panose="020B0502020202020204" pitchFamily="34" charset="0"/>
            </a:endParaRPr>
          </a:p>
        </p:txBody>
      </p:sp>
      <p:cxnSp>
        <p:nvCxnSpPr>
          <p:cNvPr id="27" name="Straight Connector 26" descr="Icon of a letter in an envelope. ">
            <a:extLst>
              <a:ext uri="{FF2B5EF4-FFF2-40B4-BE49-F238E27FC236}">
                <a16:creationId xmlns:a16="http://schemas.microsoft.com/office/drawing/2014/main" id="{D7367A71-DF5A-6CC1-3339-DBDC64A608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descr="Icon of a letter in an envelope. ">
            <a:extLst>
              <a:ext uri="{FF2B5EF4-FFF2-40B4-BE49-F238E27FC236}">
                <a16:creationId xmlns:a16="http://schemas.microsoft.com/office/drawing/2014/main" id="{77CFE21B-1DC7-47A4-FEDF-E2FCD81CBE4A}"/>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lgn="l" rtl="0" fontAlgn="base">
              <a:lnSpc>
                <a:spcPct val="100000"/>
              </a:lnSpc>
              <a:spcBef>
                <a:spcPts val="1200"/>
              </a:spcBef>
              <a:spcAft>
                <a:spcPts val="1200"/>
              </a:spcAft>
              <a:buNone/>
            </a:pPr>
            <a:r>
              <a:rPr lang="en-US" b="0" i="0" dirty="0">
                <a:solidFill>
                  <a:srgbClr val="000000"/>
                </a:solidFill>
                <a:effectLst/>
                <a:latin typeface="Century Gothic" panose="020B0502020202020204" pitchFamily="34" charset="0"/>
              </a:rPr>
              <a:t>A written letter you request from someone who knows you well, like a teacher, coach, employer, or counselor who can share information about your strengths like teamwork or work ethic and why they think you would be a good fit for the program. </a:t>
            </a:r>
          </a:p>
        </p:txBody>
      </p:sp>
      <p:pic>
        <p:nvPicPr>
          <p:cNvPr id="6" name="Picture 5" descr="Icon of a letter in an envelope. ">
            <a:extLst>
              <a:ext uri="{FF2B5EF4-FFF2-40B4-BE49-F238E27FC236}">
                <a16:creationId xmlns:a16="http://schemas.microsoft.com/office/drawing/2014/main" id="{3E2935F0-14A2-920F-972E-B5EB0CC4EFBD}"/>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732793" y="1138266"/>
            <a:ext cx="4948781" cy="4948781"/>
          </a:xfrm>
          <a:prstGeom prst="rect">
            <a:avLst/>
          </a:prstGeom>
        </p:spPr>
      </p:pic>
    </p:spTree>
    <p:extLst>
      <p:ext uri="{BB962C8B-B14F-4D97-AF65-F5344CB8AC3E}">
        <p14:creationId xmlns:p14="http://schemas.microsoft.com/office/powerpoint/2010/main" val="2374840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577454E-FF44-5A33-C70B-7B24ECA7A46D}"/>
            </a:ext>
          </a:extLst>
        </p:cNvPr>
        <p:cNvGrpSpPr/>
        <p:nvPr/>
      </p:nvGrpSpPr>
      <p:grpSpPr>
        <a:xfrm>
          <a:off x="0" y="0"/>
          <a:ext cx="0" cy="0"/>
          <a:chOff x="0" y="0"/>
          <a:chExt cx="0" cy="0"/>
        </a:xfrm>
      </p:grpSpPr>
      <p:sp>
        <p:nvSpPr>
          <p:cNvPr id="2" name="Title 1" descr="Icon of a certificate.">
            <a:extLst>
              <a:ext uri="{FF2B5EF4-FFF2-40B4-BE49-F238E27FC236}">
                <a16:creationId xmlns:a16="http://schemas.microsoft.com/office/drawing/2014/main" id="{953508A3-05CF-1E5D-7E6C-2957181C4F59}"/>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latin typeface="Century Gothic" panose="020B0502020202020204" pitchFamily="34" charset="0"/>
              </a:rPr>
              <a:t>Credentials</a:t>
            </a:r>
            <a:endParaRPr lang="en-US" dirty="0">
              <a:latin typeface="Century Gothic" panose="020B0502020202020204" pitchFamily="34" charset="0"/>
            </a:endParaRPr>
          </a:p>
        </p:txBody>
      </p:sp>
      <p:cxnSp>
        <p:nvCxnSpPr>
          <p:cNvPr id="27" name="Straight Connector 26" descr="Icon of a certificate.">
            <a:extLst>
              <a:ext uri="{FF2B5EF4-FFF2-40B4-BE49-F238E27FC236}">
                <a16:creationId xmlns:a16="http://schemas.microsoft.com/office/drawing/2014/main" id="{2874D1FA-6E19-1E6D-11F1-E15A3219B4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descr="Icon of a certificate.">
            <a:extLst>
              <a:ext uri="{FF2B5EF4-FFF2-40B4-BE49-F238E27FC236}">
                <a16:creationId xmlns:a16="http://schemas.microsoft.com/office/drawing/2014/main" id="{42F12FDF-6E8B-F591-B105-24CFEEF02921}"/>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lgn="l" rtl="0" fontAlgn="base">
              <a:lnSpc>
                <a:spcPct val="100000"/>
              </a:lnSpc>
              <a:spcBef>
                <a:spcPts val="1200"/>
              </a:spcBef>
              <a:spcAft>
                <a:spcPts val="1200"/>
              </a:spcAft>
              <a:buNone/>
            </a:pPr>
            <a:r>
              <a:rPr lang="en-US" b="0" i="0" dirty="0">
                <a:solidFill>
                  <a:srgbClr val="000000"/>
                </a:solidFill>
                <a:effectLst/>
                <a:latin typeface="Century Gothic" panose="020B0502020202020204" pitchFamily="34" charset="0"/>
              </a:rPr>
              <a:t>Programs may require you to submit specific credentials. This could include proof of education like your high school transcript, letters of recommendation, other documents that show your skills or achievements, or experience needed for admission. </a:t>
            </a:r>
          </a:p>
        </p:txBody>
      </p:sp>
      <p:pic>
        <p:nvPicPr>
          <p:cNvPr id="6" name="Picture 5" descr="Icon of a certificate.">
            <a:extLst>
              <a:ext uri="{FF2B5EF4-FFF2-40B4-BE49-F238E27FC236}">
                <a16:creationId xmlns:a16="http://schemas.microsoft.com/office/drawing/2014/main" id="{0097BC82-D318-CD60-FB0E-17BC6E9A4825}"/>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65479" y="770952"/>
            <a:ext cx="5316095" cy="5316095"/>
          </a:xfrm>
          <a:prstGeom prst="rect">
            <a:avLst/>
          </a:prstGeom>
        </p:spPr>
      </p:pic>
    </p:spTree>
    <p:extLst>
      <p:ext uri="{BB962C8B-B14F-4D97-AF65-F5344CB8AC3E}">
        <p14:creationId xmlns:p14="http://schemas.microsoft.com/office/powerpoint/2010/main" val="769244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343CD43-6255-90AD-38A7-1CD1F6B542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EA8D3B-1929-0AE1-BAFE-6ACCE82514F9}"/>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latin typeface="Century Gothic" panose="020B0502020202020204" pitchFamily="34" charset="0"/>
              </a:rPr>
              <a:t>Essay</a:t>
            </a:r>
            <a:endParaRPr lang="en-US" dirty="0">
              <a:latin typeface="Century Gothic" panose="020B0502020202020204" pitchFamily="34" charset="0"/>
            </a:endParaRPr>
          </a:p>
        </p:txBody>
      </p:sp>
      <p:cxnSp>
        <p:nvCxnSpPr>
          <p:cNvPr id="27" name="Straight Connector 26">
            <a:extLst>
              <a:ext uri="{FF2B5EF4-FFF2-40B4-BE49-F238E27FC236}">
                <a16:creationId xmlns:a16="http://schemas.microsoft.com/office/drawing/2014/main" id="{C3B99BFE-8316-6856-46E6-F84ED0A5D1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9EAD0E6-9BCA-F344-AF0A-378F76297DF8}"/>
              </a:ext>
            </a:extLst>
          </p:cNvPr>
          <p:cNvSpPr>
            <a:spLocks noGrp="1"/>
          </p:cNvSpPr>
          <p:nvPr>
            <p:ph idx="1"/>
          </p:nvPr>
        </p:nvSpPr>
        <p:spPr>
          <a:xfrm>
            <a:off x="761840" y="2432957"/>
            <a:ext cx="5511369" cy="4212772"/>
          </a:xfrm>
        </p:spPr>
        <p:txBody>
          <a:bodyPr vert="horz" lIns="91440" tIns="45720" rIns="91440" bIns="45720" rtlCol="0" anchor="t">
            <a:normAutofit/>
          </a:bodyPr>
          <a:lstStyle/>
          <a:p>
            <a:pPr marL="0" indent="0" algn="l" rtl="0" fontAlgn="base">
              <a:lnSpc>
                <a:spcPct val="100000"/>
              </a:lnSpc>
              <a:spcBef>
                <a:spcPts val="1200"/>
              </a:spcBef>
              <a:spcAft>
                <a:spcPts val="1200"/>
              </a:spcAft>
              <a:buNone/>
            </a:pPr>
            <a:r>
              <a:rPr lang="en-US" b="0" i="0" dirty="0">
                <a:solidFill>
                  <a:srgbClr val="000000"/>
                </a:solidFill>
                <a:effectLst/>
                <a:latin typeface="Century Gothic" panose="020B0502020202020204" pitchFamily="34" charset="0"/>
              </a:rPr>
              <a:t>A short essay or personal statement that you write to explain why you are applying to a school or program.  </a:t>
            </a:r>
          </a:p>
        </p:txBody>
      </p:sp>
      <p:pic>
        <p:nvPicPr>
          <p:cNvPr id="6" name="Picture 5" descr="Icon of a computer keyboard.">
            <a:extLst>
              <a:ext uri="{FF2B5EF4-FFF2-40B4-BE49-F238E27FC236}">
                <a16:creationId xmlns:a16="http://schemas.microsoft.com/office/drawing/2014/main" id="{77EBEF9C-7E9B-CA16-D043-A9F489F59EC8}"/>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496108" y="790969"/>
            <a:ext cx="5316095" cy="5276062"/>
          </a:xfrm>
          <a:prstGeom prst="rect">
            <a:avLst/>
          </a:prstGeom>
        </p:spPr>
      </p:pic>
    </p:spTree>
    <p:extLst>
      <p:ext uri="{BB962C8B-B14F-4D97-AF65-F5344CB8AC3E}">
        <p14:creationId xmlns:p14="http://schemas.microsoft.com/office/powerpoint/2010/main" val="1915837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CFE9370-A40C-60B7-C30F-55FDD17E38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4ACDC0-25E2-E95B-3CCA-BECF54209398}"/>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latin typeface="Century Gothic" panose="020B0502020202020204" pitchFamily="34" charset="0"/>
              </a:rPr>
              <a:t>Interview</a:t>
            </a:r>
            <a:endParaRPr lang="en-US" dirty="0">
              <a:latin typeface="Century Gothic" panose="020B0502020202020204" pitchFamily="34" charset="0"/>
            </a:endParaRPr>
          </a:p>
        </p:txBody>
      </p:sp>
      <p:cxnSp>
        <p:nvCxnSpPr>
          <p:cNvPr id="27" name="Straight Connector 26">
            <a:extLst>
              <a:ext uri="{FF2B5EF4-FFF2-40B4-BE49-F238E27FC236}">
                <a16:creationId xmlns:a16="http://schemas.microsoft.com/office/drawing/2014/main" id="{1492DE6F-F241-8B5C-EA89-E3470CAADB0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C61E757-2D00-7F72-C6CA-2CA57AFA84A3}"/>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lgn="l" rtl="0" fontAlgn="base">
              <a:lnSpc>
                <a:spcPct val="100000"/>
              </a:lnSpc>
              <a:spcBef>
                <a:spcPts val="1200"/>
              </a:spcBef>
              <a:spcAft>
                <a:spcPts val="1200"/>
              </a:spcAft>
              <a:buNone/>
            </a:pPr>
            <a:r>
              <a:rPr lang="en-US" b="0" i="0" dirty="0">
                <a:solidFill>
                  <a:srgbClr val="000000"/>
                </a:solidFill>
                <a:effectLst/>
                <a:latin typeface="Century Gothic" panose="020B0502020202020204" pitchFamily="34" charset="0"/>
              </a:rPr>
              <a:t>A conversation scheduled by the school or program you’re applying to where they may ask questions about why you are applying and your strengths and experiences to assess if you’re a good fit for a program. </a:t>
            </a:r>
          </a:p>
        </p:txBody>
      </p:sp>
      <p:pic>
        <p:nvPicPr>
          <p:cNvPr id="6" name="Picture 5" descr="Icon of two people sitting across from each other at a table.">
            <a:extLst>
              <a:ext uri="{FF2B5EF4-FFF2-40B4-BE49-F238E27FC236}">
                <a16:creationId xmlns:a16="http://schemas.microsoft.com/office/drawing/2014/main" id="{169F7BB9-15C4-BB66-CAD2-1D3A63869A9C}"/>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65479" y="1075752"/>
            <a:ext cx="5316095" cy="5316095"/>
          </a:xfrm>
          <a:prstGeom prst="rect">
            <a:avLst/>
          </a:prstGeom>
        </p:spPr>
      </p:pic>
    </p:spTree>
    <p:extLst>
      <p:ext uri="{BB962C8B-B14F-4D97-AF65-F5344CB8AC3E}">
        <p14:creationId xmlns:p14="http://schemas.microsoft.com/office/powerpoint/2010/main" val="3087507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75F8CF9-2D08-9384-2502-ED28D88F41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32D6ED-CF9F-3EB2-296A-C8EDDB4736D8}"/>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latin typeface="Century Gothic" panose="020B0502020202020204" pitchFamily="34" charset="0"/>
              </a:rPr>
              <a:t>Financial Aid</a:t>
            </a:r>
            <a:endParaRPr lang="en-US" dirty="0">
              <a:latin typeface="Century Gothic" panose="020B0502020202020204" pitchFamily="34" charset="0"/>
            </a:endParaRPr>
          </a:p>
        </p:txBody>
      </p:sp>
      <p:cxnSp>
        <p:nvCxnSpPr>
          <p:cNvPr id="27" name="Straight Connector 26">
            <a:extLst>
              <a:ext uri="{FF2B5EF4-FFF2-40B4-BE49-F238E27FC236}">
                <a16:creationId xmlns:a16="http://schemas.microsoft.com/office/drawing/2014/main" id="{C766890D-8B49-BB87-C380-B2F1F5D459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7B180F4-0CE3-FD3D-A9BC-178975750073}"/>
              </a:ext>
            </a:extLst>
          </p:cNvPr>
          <p:cNvSpPr>
            <a:spLocks noGrp="1"/>
          </p:cNvSpPr>
          <p:nvPr>
            <p:ph idx="1"/>
          </p:nvPr>
        </p:nvSpPr>
        <p:spPr>
          <a:xfrm>
            <a:off x="761840" y="2007220"/>
            <a:ext cx="5886610" cy="4638509"/>
          </a:xfrm>
        </p:spPr>
        <p:txBody>
          <a:bodyPr vert="horz" lIns="91440" tIns="45720" rIns="91440" bIns="45720" rtlCol="0" anchor="t">
            <a:normAutofit fontScale="85000" lnSpcReduction="20000"/>
          </a:bodyPr>
          <a:lstStyle/>
          <a:p>
            <a:pPr marL="0" indent="0" algn="l" rtl="0" fontAlgn="base">
              <a:lnSpc>
                <a:spcPct val="100000"/>
              </a:lnSpc>
              <a:buNone/>
            </a:pPr>
            <a:r>
              <a:rPr lang="en-US" b="0" i="0" dirty="0">
                <a:solidFill>
                  <a:srgbClr val="000000"/>
                </a:solidFill>
                <a:effectLst/>
                <a:latin typeface="Century Gothic" panose="020B0502020202020204" pitchFamily="34" charset="0"/>
              </a:rPr>
              <a:t>Money that helps students pay for education after high school. It can be: </a:t>
            </a:r>
          </a:p>
          <a:p>
            <a:pPr algn="l" rtl="0" fontAlgn="base">
              <a:lnSpc>
                <a:spcPct val="100000"/>
              </a:lnSpc>
              <a:buFont typeface="Arial" panose="020B0604020202020204" pitchFamily="34" charset="0"/>
              <a:buChar char="•"/>
            </a:pPr>
            <a:r>
              <a:rPr lang="en-US" b="1" i="0" dirty="0">
                <a:solidFill>
                  <a:srgbClr val="000000"/>
                </a:solidFill>
                <a:effectLst/>
                <a:latin typeface="Century Gothic" panose="020B0502020202020204" pitchFamily="34" charset="0"/>
              </a:rPr>
              <a:t>Grants:</a:t>
            </a:r>
            <a:r>
              <a:rPr lang="en-US" b="0" i="0" dirty="0">
                <a:solidFill>
                  <a:srgbClr val="000000"/>
                </a:solidFill>
                <a:effectLst/>
                <a:latin typeface="Century Gothic" panose="020B0502020202020204" pitchFamily="34" charset="0"/>
              </a:rPr>
              <a:t> Money you do not have to pay back </a:t>
            </a:r>
          </a:p>
          <a:p>
            <a:pPr algn="l" rtl="0" fontAlgn="base">
              <a:lnSpc>
                <a:spcPct val="100000"/>
              </a:lnSpc>
              <a:buFont typeface="Arial" panose="020B0604020202020204" pitchFamily="34" charset="0"/>
              <a:buChar char="•"/>
            </a:pPr>
            <a:r>
              <a:rPr lang="en-US" b="1" i="0" dirty="0">
                <a:solidFill>
                  <a:srgbClr val="000000"/>
                </a:solidFill>
                <a:effectLst/>
                <a:latin typeface="Century Gothic" panose="020B0502020202020204" pitchFamily="34" charset="0"/>
              </a:rPr>
              <a:t>Scholarships:</a:t>
            </a:r>
            <a:r>
              <a:rPr lang="en-US" b="0" i="0" dirty="0">
                <a:solidFill>
                  <a:srgbClr val="000000"/>
                </a:solidFill>
                <a:effectLst/>
                <a:latin typeface="Century Gothic" panose="020B0502020202020204" pitchFamily="34" charset="0"/>
              </a:rPr>
              <a:t> Money awarded for good grades, talents, achievements or other eligibility standards </a:t>
            </a:r>
          </a:p>
          <a:p>
            <a:pPr algn="l" rtl="0" fontAlgn="base">
              <a:lnSpc>
                <a:spcPct val="100000"/>
              </a:lnSpc>
              <a:buFont typeface="Arial" panose="020B0604020202020204" pitchFamily="34" charset="0"/>
              <a:buChar char="•"/>
            </a:pPr>
            <a:r>
              <a:rPr lang="en-US" b="1" i="0" dirty="0">
                <a:solidFill>
                  <a:srgbClr val="000000"/>
                </a:solidFill>
                <a:effectLst/>
                <a:latin typeface="Century Gothic" panose="020B0502020202020204" pitchFamily="34" charset="0"/>
              </a:rPr>
              <a:t>Loans:</a:t>
            </a:r>
            <a:r>
              <a:rPr lang="en-US" b="0" i="0" dirty="0">
                <a:solidFill>
                  <a:srgbClr val="000000"/>
                </a:solidFill>
                <a:effectLst/>
                <a:latin typeface="Century Gothic" panose="020B0502020202020204" pitchFamily="34" charset="0"/>
              </a:rPr>
              <a:t> Money you borrow and pay back later, usually with interest </a:t>
            </a:r>
          </a:p>
          <a:p>
            <a:pPr algn="l" rtl="0" fontAlgn="base">
              <a:lnSpc>
                <a:spcPct val="100000"/>
              </a:lnSpc>
              <a:buFont typeface="Arial" panose="020B0604020202020204" pitchFamily="34" charset="0"/>
              <a:buChar char="•"/>
            </a:pPr>
            <a:r>
              <a:rPr lang="en-US" b="1" i="0" dirty="0">
                <a:solidFill>
                  <a:srgbClr val="000000"/>
                </a:solidFill>
                <a:effectLst/>
                <a:latin typeface="Century Gothic" panose="020B0502020202020204" pitchFamily="34" charset="0"/>
              </a:rPr>
              <a:t>Work-Study: </a:t>
            </a:r>
            <a:r>
              <a:rPr lang="en-US" b="0" i="0" dirty="0">
                <a:solidFill>
                  <a:srgbClr val="000000"/>
                </a:solidFill>
                <a:effectLst/>
                <a:latin typeface="Century Gothic" panose="020B0502020202020204" pitchFamily="34" charset="0"/>
              </a:rPr>
              <a:t>Program where you work part-time to earn money for school</a:t>
            </a:r>
          </a:p>
        </p:txBody>
      </p:sp>
      <p:pic>
        <p:nvPicPr>
          <p:cNvPr id="6" name="Picture 5" descr="Icon of a hand putting a dollar into another hand to represent financial aid.">
            <a:extLst>
              <a:ext uri="{FF2B5EF4-FFF2-40B4-BE49-F238E27FC236}">
                <a16:creationId xmlns:a16="http://schemas.microsoft.com/office/drawing/2014/main" id="{8A499954-730F-46BC-92D1-19ED616EDB39}"/>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813726" y="1075753"/>
            <a:ext cx="4867848" cy="4867848"/>
          </a:xfrm>
          <a:prstGeom prst="rect">
            <a:avLst/>
          </a:prstGeom>
        </p:spPr>
      </p:pic>
    </p:spTree>
    <p:extLst>
      <p:ext uri="{BB962C8B-B14F-4D97-AF65-F5344CB8AC3E}">
        <p14:creationId xmlns:p14="http://schemas.microsoft.com/office/powerpoint/2010/main" val="2766231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4BD7-3249-255B-1E95-AD1C0837830F}"/>
              </a:ext>
            </a:extLst>
          </p:cNvPr>
          <p:cNvSpPr>
            <a:spLocks noGrp="1"/>
          </p:cNvSpPr>
          <p:nvPr>
            <p:ph type="ctrTitle"/>
          </p:nvPr>
        </p:nvSpPr>
        <p:spPr>
          <a:xfrm>
            <a:off x="1524000" y="1041400"/>
            <a:ext cx="9144000" cy="2387600"/>
          </a:xfrm>
        </p:spPr>
        <p:txBody>
          <a:bodyPr>
            <a:normAutofit fontScale="90000"/>
          </a:bodyPr>
          <a:lstStyle/>
          <a:p>
            <a:r>
              <a:rPr lang="en-US" b="1" dirty="0">
                <a:solidFill>
                  <a:srgbClr val="364152"/>
                </a:solidFill>
                <a:highlight>
                  <a:srgbClr val="FFFFFF"/>
                </a:highlight>
                <a:latin typeface="Century Gothic" panose="020B0502020202020204" pitchFamily="34" charset="0"/>
                <a:ea typeface="Calibri"/>
                <a:cs typeface="Calibri"/>
              </a:rPr>
              <a:t>The Language of Postsecondary Admissions</a:t>
            </a:r>
          </a:p>
        </p:txBody>
      </p:sp>
      <p:sp>
        <p:nvSpPr>
          <p:cNvPr id="3" name="Subtitle 2">
            <a:extLst>
              <a:ext uri="{FF2B5EF4-FFF2-40B4-BE49-F238E27FC236}">
                <a16:creationId xmlns:a16="http://schemas.microsoft.com/office/drawing/2014/main" id="{567C0DC8-E93F-B0CD-AB63-CC4A1CBB2A29}"/>
              </a:ext>
            </a:extLst>
          </p:cNvPr>
          <p:cNvSpPr>
            <a:spLocks noGrp="1"/>
          </p:cNvSpPr>
          <p:nvPr>
            <p:ph type="subTitle" idx="1"/>
          </p:nvPr>
        </p:nvSpPr>
        <p:spPr/>
        <p:txBody>
          <a:bodyPr vert="horz" lIns="91440" tIns="45720" rIns="91440" bIns="45720" rtlCol="0" anchor="t">
            <a:normAutofit/>
          </a:bodyPr>
          <a:lstStyle/>
          <a:p>
            <a:r>
              <a:rPr lang="en-US" dirty="0">
                <a:latin typeface="Century Gothic" panose="020B0502020202020204" pitchFamily="34" charset="0"/>
              </a:rPr>
              <a:t>Pre-Employment Transition Services</a:t>
            </a:r>
          </a:p>
          <a:p>
            <a:r>
              <a:rPr lang="en-US" dirty="0">
                <a:latin typeface="Century Gothic" panose="020B0502020202020204" pitchFamily="34" charset="0"/>
              </a:rPr>
              <a:t>Counseling on Postsecondary</a:t>
            </a:r>
          </a:p>
          <a:p>
            <a:r>
              <a:rPr lang="en-US" dirty="0">
                <a:latin typeface="Century Gothic" panose="020B0502020202020204" pitchFamily="34" charset="0"/>
                <a:ea typeface="+mn-lt"/>
                <a:cs typeface="+mn-lt"/>
              </a:rPr>
              <a:t>Navigating the Admissions Process</a:t>
            </a:r>
            <a:endParaRPr lang="en-US" dirty="0">
              <a:latin typeface="Century Gothic" panose="020B0502020202020204" pitchFamily="34" charset="0"/>
            </a:endParaRPr>
          </a:p>
        </p:txBody>
      </p:sp>
    </p:spTree>
    <p:extLst>
      <p:ext uri="{BB962C8B-B14F-4D97-AF65-F5344CB8AC3E}">
        <p14:creationId xmlns:p14="http://schemas.microsoft.com/office/powerpoint/2010/main" val="4237456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DB641-34B3-16BE-FD2B-990950B89CF0}"/>
              </a:ext>
            </a:extLst>
          </p:cNvPr>
          <p:cNvSpPr>
            <a:spLocks noGrp="1"/>
          </p:cNvSpPr>
          <p:nvPr>
            <p:ph type="title"/>
          </p:nvPr>
        </p:nvSpPr>
        <p:spPr>
          <a:xfrm>
            <a:off x="838200" y="693372"/>
            <a:ext cx="10515600" cy="1325563"/>
          </a:xfrm>
        </p:spPr>
        <p:txBody>
          <a:bodyPr>
            <a:normAutofit fontScale="90000"/>
          </a:bodyPr>
          <a:lstStyle/>
          <a:p>
            <a:r>
              <a:rPr lang="en-US" sz="5400" b="1" i="0" dirty="0">
                <a:solidFill>
                  <a:srgbClr val="364152"/>
                </a:solidFill>
                <a:effectLst/>
                <a:highlight>
                  <a:srgbClr val="FFFFFF"/>
                </a:highlight>
                <a:latin typeface="Century Gothic" panose="020B0502020202020204" pitchFamily="34" charset="0"/>
              </a:rPr>
              <a:t>What Is an Admissions Process?</a:t>
            </a:r>
            <a:endParaRPr lang="en-US" sz="5400" dirty="0">
              <a:latin typeface="Century Gothic" panose="020B0502020202020204" pitchFamily="34" charset="0"/>
            </a:endParaRPr>
          </a:p>
        </p:txBody>
      </p:sp>
      <p:sp>
        <p:nvSpPr>
          <p:cNvPr id="3" name="Content Placeholder 2">
            <a:extLst>
              <a:ext uri="{FF2B5EF4-FFF2-40B4-BE49-F238E27FC236}">
                <a16:creationId xmlns:a16="http://schemas.microsoft.com/office/drawing/2014/main" id="{14A7F5DD-2D88-CF59-3BDB-19389CB7380E}"/>
              </a:ext>
            </a:extLst>
          </p:cNvPr>
          <p:cNvSpPr>
            <a:spLocks noGrp="1"/>
          </p:cNvSpPr>
          <p:nvPr>
            <p:ph idx="1"/>
          </p:nvPr>
        </p:nvSpPr>
        <p:spPr>
          <a:xfrm>
            <a:off x="838200" y="2341440"/>
            <a:ext cx="9958754" cy="4351338"/>
          </a:xfrm>
        </p:spPr>
        <p:txBody>
          <a:bodyPr>
            <a:noAutofit/>
          </a:bodyPr>
          <a:lstStyle/>
          <a:p>
            <a:pPr marL="0" indent="0">
              <a:spcAft>
                <a:spcPts val="1800"/>
              </a:spcAft>
              <a:buNone/>
            </a:pPr>
            <a:r>
              <a:rPr lang="en-US" b="0" i="0" dirty="0">
                <a:solidFill>
                  <a:srgbClr val="000000"/>
                </a:solidFill>
                <a:effectLst/>
                <a:latin typeface="Century Gothic" panose="020B0502020202020204" pitchFamily="34" charset="0"/>
              </a:rPr>
              <a:t>The admissions process is a way to show schools, training programs, military recruiters, or employers why you’re a good fit by sharing your skills, interests, and goals. Each program will have a way to review your admission to determine whether or not you are accepted. </a:t>
            </a:r>
          </a:p>
          <a:p>
            <a:pPr marL="0" indent="0">
              <a:spcAft>
                <a:spcPts val="1800"/>
              </a:spcAft>
              <a:buNone/>
            </a:pPr>
            <a:r>
              <a:rPr lang="en-US" dirty="0">
                <a:solidFill>
                  <a:srgbClr val="000000"/>
                </a:solidFill>
                <a:latin typeface="Century Gothic" panose="020B0502020202020204" pitchFamily="34" charset="0"/>
              </a:rPr>
              <a:t>Let’s explore some common terms and requirements you may encounter during the admissions process.</a:t>
            </a:r>
            <a:endParaRPr lang="en-US" dirty="0">
              <a:latin typeface="Century Gothic" panose="020B0502020202020204" pitchFamily="34" charset="0"/>
            </a:endParaRPr>
          </a:p>
        </p:txBody>
      </p:sp>
    </p:spTree>
    <p:extLst>
      <p:ext uri="{BB962C8B-B14F-4D97-AF65-F5344CB8AC3E}">
        <p14:creationId xmlns:p14="http://schemas.microsoft.com/office/powerpoint/2010/main" val="4117604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6D8181E-0E36-852D-4A71-2765F67CAA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73CC1D-B8A6-C656-DA85-CA2E9AE3C2CA}"/>
              </a:ext>
            </a:extLst>
          </p:cNvPr>
          <p:cNvSpPr>
            <a:spLocks noGrp="1"/>
          </p:cNvSpPr>
          <p:nvPr>
            <p:ph type="title"/>
          </p:nvPr>
        </p:nvSpPr>
        <p:spPr>
          <a:xfrm>
            <a:off x="761839" y="1138265"/>
            <a:ext cx="6629561" cy="1472575"/>
          </a:xfrm>
        </p:spPr>
        <p:txBody>
          <a:bodyPr anchor="t">
            <a:normAutofit fontScale="90000"/>
          </a:bodyPr>
          <a:lstStyle/>
          <a:p>
            <a:r>
              <a:rPr lang="en-US" sz="4800" b="1" dirty="0">
                <a:highlight>
                  <a:srgbClr val="FFFFFF"/>
                </a:highlight>
                <a:latin typeface="Century Gothic" panose="020B0502020202020204" pitchFamily="34" charset="0"/>
              </a:rPr>
              <a:t>Extracurricular Activities / Enrichment Activities</a:t>
            </a:r>
            <a:endParaRPr lang="en-US" sz="4800" dirty="0">
              <a:latin typeface="Century Gothic" panose="020B0502020202020204" pitchFamily="34" charset="0"/>
            </a:endParaRPr>
          </a:p>
        </p:txBody>
      </p:sp>
      <p:cxnSp>
        <p:nvCxnSpPr>
          <p:cNvPr id="27" name="Straight Connector 26">
            <a:extLst>
              <a:ext uri="{FF2B5EF4-FFF2-40B4-BE49-F238E27FC236}">
                <a16:creationId xmlns:a16="http://schemas.microsoft.com/office/drawing/2014/main" id="{A75E3D46-CD27-7317-DAED-BFEB09CF84F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4AA0AB3-F3AF-30CC-00E1-9F4BA9D34FAD}"/>
              </a:ext>
            </a:extLst>
          </p:cNvPr>
          <p:cNvSpPr>
            <a:spLocks noGrp="1"/>
          </p:cNvSpPr>
          <p:nvPr>
            <p:ph idx="1"/>
          </p:nvPr>
        </p:nvSpPr>
        <p:spPr>
          <a:xfrm>
            <a:off x="761840" y="3031958"/>
            <a:ext cx="5511369" cy="3323009"/>
          </a:xfrm>
        </p:spPr>
        <p:txBody>
          <a:bodyPr vert="horz" lIns="91440" tIns="45720" rIns="91440" bIns="45720" rtlCol="0" anchor="t">
            <a:normAutofit/>
          </a:bodyPr>
          <a:lstStyle/>
          <a:p>
            <a:pPr marL="0" indent="0">
              <a:buNone/>
            </a:pPr>
            <a:r>
              <a:rPr lang="en-US" b="0" i="0" dirty="0">
                <a:solidFill>
                  <a:srgbClr val="000000"/>
                </a:solidFill>
                <a:effectLst/>
                <a:latin typeface="Century Gothic" panose="020B0502020202020204" pitchFamily="34" charset="0"/>
              </a:rPr>
              <a:t>Things you do outside of regular school classes or work. These can include sports, clubs, volunteering, music, art, or other hobbies you enjoy.</a:t>
            </a:r>
            <a:endParaRPr lang="en-US" dirty="0">
              <a:latin typeface="Century Gothic" panose="020B0502020202020204" pitchFamily="34" charset="0"/>
            </a:endParaRPr>
          </a:p>
        </p:txBody>
      </p:sp>
      <p:pic>
        <p:nvPicPr>
          <p:cNvPr id="4" name="Graphic 3" descr="Icon of person kicking a soccer ball.">
            <a:extLst>
              <a:ext uri="{FF2B5EF4-FFF2-40B4-BE49-F238E27FC236}">
                <a16:creationId xmlns:a16="http://schemas.microsoft.com/office/drawing/2014/main" id="{C99E3149-E402-D1F5-F7DB-B1F1AAEE9F0F}"/>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658620" y="1138417"/>
            <a:ext cx="4793151" cy="4793151"/>
          </a:xfrm>
          <a:prstGeom prst="rect">
            <a:avLst/>
          </a:prstGeom>
        </p:spPr>
      </p:pic>
    </p:spTree>
    <p:extLst>
      <p:ext uri="{BB962C8B-B14F-4D97-AF65-F5344CB8AC3E}">
        <p14:creationId xmlns:p14="http://schemas.microsoft.com/office/powerpoint/2010/main" val="271697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34F2E0D-912F-2844-E34C-B9E9488201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AFB2F2-22C9-E9BD-7B02-740F88886AAC}"/>
              </a:ext>
            </a:extLst>
          </p:cNvPr>
          <p:cNvSpPr>
            <a:spLocks noGrp="1"/>
          </p:cNvSpPr>
          <p:nvPr>
            <p:ph type="title"/>
          </p:nvPr>
        </p:nvSpPr>
        <p:spPr>
          <a:xfrm>
            <a:off x="761840" y="1138266"/>
            <a:ext cx="6877210" cy="868954"/>
          </a:xfrm>
        </p:spPr>
        <p:txBody>
          <a:bodyPr anchor="t">
            <a:normAutofit fontScale="90000"/>
          </a:bodyPr>
          <a:lstStyle/>
          <a:p>
            <a:r>
              <a:rPr lang="en-US" sz="4800" b="1" dirty="0">
                <a:highlight>
                  <a:srgbClr val="FFFFFF"/>
                </a:highlight>
                <a:latin typeface="Century Gothic" panose="020B0502020202020204" pitchFamily="34" charset="0"/>
              </a:rPr>
              <a:t>Test or Assessment Scores</a:t>
            </a:r>
            <a:endParaRPr lang="en-US" sz="4800" dirty="0">
              <a:latin typeface="Century Gothic" panose="020B0502020202020204" pitchFamily="34" charset="0"/>
            </a:endParaRPr>
          </a:p>
        </p:txBody>
      </p:sp>
      <p:cxnSp>
        <p:nvCxnSpPr>
          <p:cNvPr id="27" name="Straight Connector 26">
            <a:extLst>
              <a:ext uri="{FF2B5EF4-FFF2-40B4-BE49-F238E27FC236}">
                <a16:creationId xmlns:a16="http://schemas.microsoft.com/office/drawing/2014/main" id="{A1A45C6A-7D20-8CCB-842E-8EFC4BF311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BB1F5D3-8151-BFF3-53D2-0220FC0EF22E}"/>
              </a:ext>
            </a:extLst>
          </p:cNvPr>
          <p:cNvSpPr>
            <a:spLocks noGrp="1"/>
          </p:cNvSpPr>
          <p:nvPr>
            <p:ph idx="1"/>
          </p:nvPr>
        </p:nvSpPr>
        <p:spPr>
          <a:xfrm>
            <a:off x="761840" y="2683042"/>
            <a:ext cx="6028066" cy="3942147"/>
          </a:xfrm>
        </p:spPr>
        <p:txBody>
          <a:bodyPr vert="horz" lIns="91440" tIns="45720" rIns="91440" bIns="45720" rtlCol="0" anchor="t">
            <a:normAutofit/>
          </a:bodyPr>
          <a:lstStyle/>
          <a:p>
            <a:pPr marL="0" indent="0">
              <a:buNone/>
            </a:pPr>
            <a:r>
              <a:rPr lang="en-US" b="0" i="0" dirty="0">
                <a:solidFill>
                  <a:srgbClr val="000000"/>
                </a:solidFill>
                <a:effectLst/>
                <a:latin typeface="Century Gothic" panose="020B0502020202020204" pitchFamily="34" charset="0"/>
              </a:rPr>
              <a:t>Some admission processes ask you to send results from standardized tests (like the SAT or ACT for college or the ASVAB for the military) or other assessments that measure your abilities</a:t>
            </a:r>
            <a:r>
              <a:rPr lang="en-US" b="1" i="0" dirty="0">
                <a:solidFill>
                  <a:srgbClr val="000000"/>
                </a:solidFill>
                <a:effectLst/>
                <a:latin typeface="Century Gothic" panose="020B0502020202020204" pitchFamily="34" charset="0"/>
              </a:rPr>
              <a:t> </a:t>
            </a:r>
            <a:r>
              <a:rPr lang="en-US" b="0" i="0" dirty="0">
                <a:solidFill>
                  <a:srgbClr val="000000"/>
                </a:solidFill>
                <a:effectLst/>
                <a:latin typeface="Century Gothic" panose="020B0502020202020204" pitchFamily="34" charset="0"/>
              </a:rPr>
              <a:t> </a:t>
            </a:r>
            <a:endParaRPr lang="en-US" dirty="0">
              <a:highlight>
                <a:srgbClr val="FFFFFF"/>
              </a:highlight>
              <a:latin typeface="Century Gothic" panose="020B0502020202020204" pitchFamily="34" charset="0"/>
            </a:endParaRPr>
          </a:p>
        </p:txBody>
      </p:sp>
      <p:pic>
        <p:nvPicPr>
          <p:cNvPr id="8" name="Picture 5" descr="Icon showing a graph chart to represent results of tests.">
            <a:extLst>
              <a:ext uri="{FF2B5EF4-FFF2-40B4-BE49-F238E27FC236}">
                <a16:creationId xmlns:a16="http://schemas.microsoft.com/office/drawing/2014/main" id="{8B688E7B-08D9-9968-B601-D4130D824B9C}"/>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789906" y="1120816"/>
            <a:ext cx="4617969" cy="4617969"/>
          </a:xfrm>
          <a:prstGeom prst="rect">
            <a:avLst/>
          </a:prstGeom>
        </p:spPr>
      </p:pic>
    </p:spTree>
    <p:extLst>
      <p:ext uri="{BB962C8B-B14F-4D97-AF65-F5344CB8AC3E}">
        <p14:creationId xmlns:p14="http://schemas.microsoft.com/office/powerpoint/2010/main" val="884843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EE716C6-72C1-351D-1B52-5BBBB4DFC3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C86A0-3BBF-FD01-E2A9-C2599DCDAC2E}"/>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latin typeface="Century Gothic" panose="020B0502020202020204" pitchFamily="34" charset="0"/>
              </a:rPr>
              <a:t>Transcript</a:t>
            </a:r>
            <a:endParaRPr lang="en-US" sz="4800" dirty="0">
              <a:latin typeface="Century Gothic" panose="020B0502020202020204" pitchFamily="34" charset="0"/>
            </a:endParaRPr>
          </a:p>
        </p:txBody>
      </p:sp>
      <p:cxnSp>
        <p:nvCxnSpPr>
          <p:cNvPr id="27" name="Straight Connector 26">
            <a:extLst>
              <a:ext uri="{FF2B5EF4-FFF2-40B4-BE49-F238E27FC236}">
                <a16:creationId xmlns:a16="http://schemas.microsoft.com/office/drawing/2014/main" id="{E0E15006-9F34-692D-4BC2-E87F855DD0E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80D5405-DB7E-B883-AA14-C3CD09DA2957}"/>
              </a:ext>
            </a:extLst>
          </p:cNvPr>
          <p:cNvSpPr>
            <a:spLocks noGrp="1"/>
          </p:cNvSpPr>
          <p:nvPr>
            <p:ph idx="1"/>
          </p:nvPr>
        </p:nvSpPr>
        <p:spPr>
          <a:xfrm>
            <a:off x="761840" y="2007220"/>
            <a:ext cx="5511369" cy="4850780"/>
          </a:xfrm>
        </p:spPr>
        <p:txBody>
          <a:bodyPr vert="horz" lIns="91440" tIns="45720" rIns="91440" bIns="45720" rtlCol="0" anchor="t">
            <a:noAutofit/>
          </a:bodyPr>
          <a:lstStyle/>
          <a:p>
            <a:pPr marL="0" indent="0" algn="l" rtl="0" fontAlgn="base">
              <a:lnSpc>
                <a:spcPct val="100000"/>
              </a:lnSpc>
              <a:spcBef>
                <a:spcPts val="1200"/>
              </a:spcBef>
              <a:spcAft>
                <a:spcPts val="1200"/>
              </a:spcAft>
              <a:buNone/>
            </a:pPr>
            <a:r>
              <a:rPr lang="en-US" b="0" i="0" dirty="0">
                <a:solidFill>
                  <a:srgbClr val="000000"/>
                </a:solidFill>
                <a:effectLst/>
                <a:latin typeface="Century Gothic" panose="020B0502020202020204" pitchFamily="34" charset="0"/>
              </a:rPr>
              <a:t>This is an official record of your academic history from a school you have attended. It typically lists what courses you’ve taken along with the grades you received, credits earned and sometimes information like attendance, test scores, or honors.</a:t>
            </a:r>
          </a:p>
        </p:txBody>
      </p:sp>
      <p:pic>
        <p:nvPicPr>
          <p:cNvPr id="4" name="Graphic 4" descr="Icon of a document">
            <a:extLst>
              <a:ext uri="{FF2B5EF4-FFF2-40B4-BE49-F238E27FC236}">
                <a16:creationId xmlns:a16="http://schemas.microsoft.com/office/drawing/2014/main" id="{A21AE445-6A33-4E4C-1C2E-7E82AE44B1F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817321" y="1264613"/>
            <a:ext cx="4455121" cy="4455121"/>
          </a:xfrm>
          <a:prstGeom prst="rect">
            <a:avLst/>
          </a:prstGeom>
        </p:spPr>
      </p:pic>
    </p:spTree>
    <p:extLst>
      <p:ext uri="{BB962C8B-B14F-4D97-AF65-F5344CB8AC3E}">
        <p14:creationId xmlns:p14="http://schemas.microsoft.com/office/powerpoint/2010/main" val="118892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EE716C6-72C1-351D-1B52-5BBBB4DFC3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C86A0-3BBF-FD01-E2A9-C2599DCDAC2E}"/>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latin typeface="Century Gothic" panose="020B0502020202020204" pitchFamily="34" charset="0"/>
              </a:rPr>
              <a:t>Grade Point Average (GPA)</a:t>
            </a:r>
            <a:endParaRPr lang="en-US" sz="4800" dirty="0">
              <a:latin typeface="Century Gothic" panose="020B0502020202020204" pitchFamily="34" charset="0"/>
            </a:endParaRPr>
          </a:p>
        </p:txBody>
      </p:sp>
      <p:cxnSp>
        <p:nvCxnSpPr>
          <p:cNvPr id="27" name="Straight Connector 26">
            <a:extLst>
              <a:ext uri="{FF2B5EF4-FFF2-40B4-BE49-F238E27FC236}">
                <a16:creationId xmlns:a16="http://schemas.microsoft.com/office/drawing/2014/main" id="{E0E15006-9F34-692D-4BC2-E87F855DD0E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80D5405-DB7E-B883-AA14-C3CD09DA2957}"/>
              </a:ext>
            </a:extLst>
          </p:cNvPr>
          <p:cNvSpPr>
            <a:spLocks noGrp="1"/>
          </p:cNvSpPr>
          <p:nvPr>
            <p:ph idx="1"/>
          </p:nvPr>
        </p:nvSpPr>
        <p:spPr>
          <a:xfrm>
            <a:off x="761840" y="2007220"/>
            <a:ext cx="5511369" cy="4850780"/>
          </a:xfrm>
        </p:spPr>
        <p:txBody>
          <a:bodyPr vert="horz" lIns="91440" tIns="45720" rIns="91440" bIns="45720" rtlCol="0" anchor="t">
            <a:normAutofit/>
          </a:bodyPr>
          <a:lstStyle/>
          <a:p>
            <a:pPr marL="0" indent="0" algn="l" rtl="0" fontAlgn="base">
              <a:lnSpc>
                <a:spcPct val="100000"/>
              </a:lnSpc>
              <a:spcBef>
                <a:spcPts val="1200"/>
              </a:spcBef>
              <a:spcAft>
                <a:spcPts val="1200"/>
              </a:spcAft>
              <a:buNone/>
            </a:pPr>
            <a:r>
              <a:rPr lang="en-US" b="0" i="0" dirty="0">
                <a:solidFill>
                  <a:srgbClr val="000000"/>
                </a:solidFill>
                <a:effectLst/>
                <a:latin typeface="Century Gothic" panose="020B0502020202020204" pitchFamily="34" charset="0"/>
              </a:rPr>
              <a:t>An average number value given to your grades. Schools and programs use your GPA to see how well you’re doing in school. </a:t>
            </a:r>
          </a:p>
        </p:txBody>
      </p:sp>
      <p:pic>
        <p:nvPicPr>
          <p:cNvPr id="4" name="Graphic 3" descr="Icon of a desk with drawers, lamp, and books.">
            <a:extLst>
              <a:ext uri="{FF2B5EF4-FFF2-40B4-BE49-F238E27FC236}">
                <a16:creationId xmlns:a16="http://schemas.microsoft.com/office/drawing/2014/main" id="{A827B0FC-A641-21DB-0ABD-27315EF32F22}"/>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586837" y="1138266"/>
            <a:ext cx="4707211" cy="4707211"/>
          </a:xfrm>
          <a:prstGeom prst="rect">
            <a:avLst/>
          </a:prstGeom>
        </p:spPr>
      </p:pic>
    </p:spTree>
    <p:extLst>
      <p:ext uri="{BB962C8B-B14F-4D97-AF65-F5344CB8AC3E}">
        <p14:creationId xmlns:p14="http://schemas.microsoft.com/office/powerpoint/2010/main" val="4005383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EF07E-FCFD-F17C-B012-E78FBA586A80}"/>
              </a:ext>
            </a:extLst>
          </p:cNvPr>
          <p:cNvSpPr>
            <a:spLocks noGrp="1"/>
          </p:cNvSpPr>
          <p:nvPr>
            <p:ph type="title"/>
          </p:nvPr>
        </p:nvSpPr>
        <p:spPr>
          <a:xfrm>
            <a:off x="761840" y="1138266"/>
            <a:ext cx="5931178" cy="868954"/>
          </a:xfrm>
        </p:spPr>
        <p:txBody>
          <a:bodyPr anchor="t">
            <a:normAutofit/>
          </a:bodyPr>
          <a:lstStyle/>
          <a:p>
            <a:r>
              <a:rPr lang="en-US" sz="4800" b="1" dirty="0">
                <a:highlight>
                  <a:srgbClr val="FFFFFF"/>
                </a:highlight>
                <a:latin typeface="Century Gothic" panose="020B0502020202020204" pitchFamily="34" charset="0"/>
              </a:rPr>
              <a:t>Application</a:t>
            </a:r>
            <a:endParaRPr lang="en-US" sz="4800" dirty="0">
              <a:latin typeface="Century Gothic" panose="020B0502020202020204" pitchFamily="34" charset="0"/>
            </a:endParaRPr>
          </a:p>
        </p:txBody>
      </p:sp>
      <p:cxnSp>
        <p:nvCxnSpPr>
          <p:cNvPr id="27" name="Straight Connector 26">
            <a:extLst>
              <a:ext uri="{FF2B5EF4-FFF2-40B4-BE49-F238E27FC236}">
                <a16:creationId xmlns:a16="http://schemas.microsoft.com/office/drawing/2014/main" id="{FC23E3B9-5ABF-58B3-E2B0-E9A5DAA900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9B3CEDE-CF02-F16C-6330-02D6FC5DC164}"/>
              </a:ext>
            </a:extLst>
          </p:cNvPr>
          <p:cNvSpPr>
            <a:spLocks noGrp="1"/>
          </p:cNvSpPr>
          <p:nvPr>
            <p:ph idx="1"/>
          </p:nvPr>
        </p:nvSpPr>
        <p:spPr>
          <a:xfrm>
            <a:off x="761839" y="2274339"/>
            <a:ext cx="5931179" cy="4583661"/>
          </a:xfrm>
        </p:spPr>
        <p:txBody>
          <a:bodyPr vert="horz" lIns="91440" tIns="45720" rIns="91440" bIns="45720" rtlCol="0" anchor="t">
            <a:normAutofit/>
          </a:bodyPr>
          <a:lstStyle/>
          <a:p>
            <a:pPr marL="0" indent="0" algn="l" rtl="0" fontAlgn="base">
              <a:lnSpc>
                <a:spcPct val="100000"/>
              </a:lnSpc>
              <a:spcBef>
                <a:spcPts val="1200"/>
              </a:spcBef>
              <a:spcAft>
                <a:spcPts val="1200"/>
              </a:spcAft>
              <a:buNone/>
            </a:pPr>
            <a:r>
              <a:rPr lang="en-US" b="0" i="0" dirty="0">
                <a:solidFill>
                  <a:srgbClr val="000000"/>
                </a:solidFill>
                <a:effectLst/>
                <a:latin typeface="Century Gothic" panose="020B0502020202020204" pitchFamily="34" charset="0"/>
              </a:rPr>
              <a:t>A formal or specific document you complete to be considered for admission. This is a form that is usually completed online where you provide details like your name, contact information, educational background and other information. </a:t>
            </a:r>
            <a:endParaRPr lang="en-US" b="0" i="0" dirty="0">
              <a:effectLst/>
              <a:highlight>
                <a:srgbClr val="FFFFFF"/>
              </a:highlight>
              <a:latin typeface="Century Gothic" panose="020B0502020202020204" pitchFamily="34" charset="0"/>
            </a:endParaRPr>
          </a:p>
        </p:txBody>
      </p:sp>
      <p:pic>
        <p:nvPicPr>
          <p:cNvPr id="6" name="Picture 5" descr="Icon of a webpage and pencil to represent an application.">
            <a:extLst>
              <a:ext uri="{FF2B5EF4-FFF2-40B4-BE49-F238E27FC236}">
                <a16:creationId xmlns:a16="http://schemas.microsoft.com/office/drawing/2014/main" id="{DDC936F4-C42E-9ADA-39B8-E04B66FEF32C}"/>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609940" y="770952"/>
            <a:ext cx="5316095" cy="5316095"/>
          </a:xfrm>
          <a:prstGeom prst="rect">
            <a:avLst/>
          </a:prstGeom>
        </p:spPr>
      </p:pic>
    </p:spTree>
    <p:extLst>
      <p:ext uri="{BB962C8B-B14F-4D97-AF65-F5344CB8AC3E}">
        <p14:creationId xmlns:p14="http://schemas.microsoft.com/office/powerpoint/2010/main" val="2913515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9D7CB18-1221-E749-DB12-E28C4541EA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A53B84-2866-FFD4-757D-9AD8D6F36B43}"/>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latin typeface="Century Gothic" panose="020B0502020202020204" pitchFamily="34" charset="0"/>
              </a:rPr>
              <a:t>Eligibility</a:t>
            </a:r>
            <a:endParaRPr lang="en-US" dirty="0">
              <a:latin typeface="Century Gothic" panose="020B0502020202020204" pitchFamily="34" charset="0"/>
            </a:endParaRPr>
          </a:p>
        </p:txBody>
      </p:sp>
      <p:cxnSp>
        <p:nvCxnSpPr>
          <p:cNvPr id="27" name="Straight Connector 26">
            <a:extLst>
              <a:ext uri="{FF2B5EF4-FFF2-40B4-BE49-F238E27FC236}">
                <a16:creationId xmlns:a16="http://schemas.microsoft.com/office/drawing/2014/main" id="{124B11BE-0022-CC18-8C58-2D6AF139E7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92ACC79-D536-67D6-1EE8-220AF5BE7CD9}"/>
              </a:ext>
            </a:extLst>
          </p:cNvPr>
          <p:cNvSpPr>
            <a:spLocks noGrp="1"/>
          </p:cNvSpPr>
          <p:nvPr>
            <p:ph idx="1"/>
          </p:nvPr>
        </p:nvSpPr>
        <p:spPr>
          <a:xfrm>
            <a:off x="761840" y="2007220"/>
            <a:ext cx="5511369" cy="4638509"/>
          </a:xfrm>
        </p:spPr>
        <p:txBody>
          <a:bodyPr vert="horz" lIns="91440" tIns="45720" rIns="91440" bIns="45720" rtlCol="0" anchor="t">
            <a:normAutofit/>
          </a:bodyPr>
          <a:lstStyle/>
          <a:p>
            <a:pPr marL="0" indent="0" algn="l" rtl="0" fontAlgn="base">
              <a:lnSpc>
                <a:spcPct val="100000"/>
              </a:lnSpc>
              <a:spcBef>
                <a:spcPts val="1200"/>
              </a:spcBef>
              <a:spcAft>
                <a:spcPts val="1200"/>
              </a:spcAft>
              <a:buNone/>
            </a:pPr>
            <a:r>
              <a:rPr lang="en-US" b="0" i="0" dirty="0">
                <a:solidFill>
                  <a:srgbClr val="000000"/>
                </a:solidFill>
                <a:effectLst/>
                <a:latin typeface="Century Gothic" panose="020B0502020202020204" pitchFamily="34" charset="0"/>
              </a:rPr>
              <a:t>Many programs or schools have specific requirements, like age, education level, or experience. You need to make sure you meet these eligibility criteria before applying. </a:t>
            </a:r>
          </a:p>
        </p:txBody>
      </p:sp>
      <p:pic>
        <p:nvPicPr>
          <p:cNvPr id="6" name="Picture 5" descr="Icon of a checklist on a clipboard.">
            <a:extLst>
              <a:ext uri="{FF2B5EF4-FFF2-40B4-BE49-F238E27FC236}">
                <a16:creationId xmlns:a16="http://schemas.microsoft.com/office/drawing/2014/main" id="{D3E975FF-432C-0E3E-F841-DE84C719D447}"/>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65479" y="770952"/>
            <a:ext cx="5316095" cy="5316095"/>
          </a:xfrm>
          <a:prstGeom prst="rect">
            <a:avLst/>
          </a:prstGeom>
        </p:spPr>
      </p:pic>
    </p:spTree>
    <p:extLst>
      <p:ext uri="{BB962C8B-B14F-4D97-AF65-F5344CB8AC3E}">
        <p14:creationId xmlns:p14="http://schemas.microsoft.com/office/powerpoint/2010/main" val="2614886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Reasons to Get A Job" id="{F08A53B3-F4EA-CE46-BA4A-46D6D7055494}" vid="{AD67C8BF-A0E4-BF4C-B281-A83FA640BE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752FADFD2D124AB4CD54A58BF7E22E" ma:contentTypeVersion="19" ma:contentTypeDescription="Create a new document." ma:contentTypeScope="" ma:versionID="3ddc4f5d2d95026aa1b088f09c93546a">
  <xsd:schema xmlns:xsd="http://www.w3.org/2001/XMLSchema" xmlns:xs="http://www.w3.org/2001/XMLSchema" xmlns:p="http://schemas.microsoft.com/office/2006/metadata/properties" xmlns:ns2="ee1c3404-7bb1-499b-a6cd-350a3abbcd46" xmlns:ns3="5cf0b33e-1905-47e5-996b-0077f99af4d6" targetNamespace="http://schemas.microsoft.com/office/2006/metadata/properties" ma:root="true" ma:fieldsID="74d542876a60a160c852370e2e0b676b" ns2:_="" ns3:_="">
    <xsd:import namespace="ee1c3404-7bb1-499b-a6cd-350a3abbcd46"/>
    <xsd:import namespace="5cf0b33e-1905-47e5-996b-0077f99af4d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AccessibilityCheck" minOccurs="0"/>
                <xsd:element ref="ns2:WebTeamStatus" minOccurs="0"/>
                <xsd:element ref="ns2: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1c3404-7bb1-499b-a6cd-350a3abbcd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dddcd57-84d1-4efd-b16d-73b006936c4b"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AccessibilityCheck" ma:index="22" nillable="true" ma:displayName="Accessibility Check" ma:description="Where in the process of Accessibility Check " ma:format="Dropdown" ma:internalName="AccessibilityCheck">
      <xsd:simpleType>
        <xsd:restriction base="dms:Choice">
          <xsd:enumeration value="ACC Complete"/>
          <xsd:enumeration value="Ready for ACC"/>
          <xsd:enumeration value="Not Ready for ACC"/>
          <xsd:enumeration value="Sent to ACC"/>
        </xsd:restriction>
      </xsd:simpleType>
    </xsd:element>
    <xsd:element name="WebTeamStatus" ma:index="23" nillable="true" ma:displayName="Web Team Status" ma:format="Dropdown" ma:internalName="WebTeamStatus">
      <xsd:simpleType>
        <xsd:restriction base="dms:Choice">
          <xsd:enumeration value="Loaded"/>
        </xsd:restriction>
      </xsd:simpleType>
    </xsd:element>
    <xsd:element name="URL" ma:index="24" nillable="true" ma:displayName="URL" ma:format="Dropdown" ma:internalName="UR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f0b33e-1905-47e5-996b-0077f99af4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6aaa2d04-3348-4be5-b415-0c4ba4372c78}" ma:internalName="TaxCatchAll" ma:showField="CatchAllData" ma:web="5cf0b33e-1905-47e5-996b-0077f99af4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e1c3404-7bb1-499b-a6cd-350a3abbcd46">
      <Terms xmlns="http://schemas.microsoft.com/office/infopath/2007/PartnerControls"/>
    </lcf76f155ced4ddcb4097134ff3c332f>
    <TaxCatchAll xmlns="5cf0b33e-1905-47e5-996b-0077f99af4d6" xsi:nil="true"/>
    <AccessibilityCheck xmlns="ee1c3404-7bb1-499b-a6cd-350a3abbcd46" xsi:nil="true"/>
    <WebTeamStatus xmlns="ee1c3404-7bb1-499b-a6cd-350a3abbcd46" xsi:nil="true"/>
    <URL xmlns="ee1c3404-7bb1-499b-a6cd-350a3abbcd46" xsi:nil="true"/>
  </documentManagement>
</p:properties>
</file>

<file path=customXml/itemProps1.xml><?xml version="1.0" encoding="utf-8"?>
<ds:datastoreItem xmlns:ds="http://schemas.openxmlformats.org/officeDocument/2006/customXml" ds:itemID="{EEBC545C-4F2F-4C0E-9960-CFAC69D12DD0}">
  <ds:schemaRefs>
    <ds:schemaRef ds:uri="http://schemas.microsoft.com/sharepoint/v3/contenttype/forms"/>
  </ds:schemaRefs>
</ds:datastoreItem>
</file>

<file path=customXml/itemProps2.xml><?xml version="1.0" encoding="utf-8"?>
<ds:datastoreItem xmlns:ds="http://schemas.openxmlformats.org/officeDocument/2006/customXml" ds:itemID="{59BFAF48-C9E1-4D4D-8F0E-A9B6E58BF914}">
  <ds:schemaRefs>
    <ds:schemaRef ds:uri="5cf0b33e-1905-47e5-996b-0077f99af4d6"/>
    <ds:schemaRef ds:uri="ee1c3404-7bb1-499b-a6cd-350a3abbcd4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18235F6-1B32-4E2A-A1DE-7DBB6CBA83E3}">
  <ds:schemaRefs>
    <ds:schemaRef ds:uri="http://purl.org/dc/terms/"/>
    <ds:schemaRef ds:uri="http://www.w3.org/XML/1998/namespace"/>
    <ds:schemaRef ds:uri="http://purl.org/dc/elements/1.1/"/>
    <ds:schemaRef ds:uri="http://purl.org/dc/dcmitype/"/>
    <ds:schemaRef ds:uri="5cf0b33e-1905-47e5-996b-0077f99af4d6"/>
    <ds:schemaRef ds:uri="http://schemas.microsoft.com/office/2006/documentManagement/types"/>
    <ds:schemaRef ds:uri="http://schemas.microsoft.com/office/infopath/2007/PartnerControls"/>
    <ds:schemaRef ds:uri="http://schemas.openxmlformats.org/package/2006/metadata/core-properties"/>
    <ds:schemaRef ds:uri="ee1c3404-7bb1-499b-a6cd-350a3abbcd4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475</TotalTime>
  <Words>919</Words>
  <Application>Microsoft Office PowerPoint</Application>
  <PresentationFormat>Widescreen</PresentationFormat>
  <Paragraphs>58</Paragraphs>
  <Slides>14</Slides>
  <Notes>11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Note to Instructors</vt:lpstr>
      <vt:lpstr>The Language of Postsecondary Admissions</vt:lpstr>
      <vt:lpstr>What Is an Admissions Process?</vt:lpstr>
      <vt:lpstr>Extracurricular Activities / Enrichment Activities</vt:lpstr>
      <vt:lpstr>Test or Assessment Scores</vt:lpstr>
      <vt:lpstr>Transcript</vt:lpstr>
      <vt:lpstr>Grade Point Average (GPA)</vt:lpstr>
      <vt:lpstr>Application</vt:lpstr>
      <vt:lpstr>Eligibility</vt:lpstr>
      <vt:lpstr>Letter of Recommendation</vt:lpstr>
      <vt:lpstr>Credentials</vt:lpstr>
      <vt:lpstr>Essay</vt:lpstr>
      <vt:lpstr>Interview</vt:lpstr>
      <vt:lpstr>Financial Aid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Alissa Otani-Cole</dc:creator>
  <cp:keywords/>
  <dc:description/>
  <cp:lastModifiedBy>Alissa Otani-Cole</cp:lastModifiedBy>
  <cp:revision>10</cp:revision>
  <dcterms:created xsi:type="dcterms:W3CDTF">2024-09-20T15:12:12Z</dcterms:created>
  <dcterms:modified xsi:type="dcterms:W3CDTF">2025-04-07T14:04:49Z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0x010100E6752FADFD2D124AB4CD54A58BF7E22E</vt:lpwstr>
  </property>
  <property fmtid="{D5CDD505-2E9C-101B-9397-08002B2CF9AE}" pid="3" name="MediaServiceImageTags">
    <vt:lpwstr/>
  </property>
</Properties>
</file>