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6"/>
  </p:notesMasterIdLst>
  <p:sldIdLst>
    <p:sldId id="273" r:id="rId5"/>
    <p:sldId id="267" r:id="rId6"/>
    <p:sldId id="268" r:id="rId7"/>
    <p:sldId id="275" r:id="rId8"/>
    <p:sldId id="277" r:id="rId9"/>
    <p:sldId id="276" r:id="rId10"/>
    <p:sldId id="283" r:id="rId11"/>
    <p:sldId id="278" r:id="rId12"/>
    <p:sldId id="258" r:id="rId13"/>
    <p:sldId id="279" r:id="rId14"/>
    <p:sldId id="280" r:id="rId15"/>
    <p:sldId id="281" r:id="rId16"/>
    <p:sldId id="284" r:id="rId17"/>
    <p:sldId id="285" r:id="rId18"/>
    <p:sldId id="282" r:id="rId19"/>
    <p:sldId id="287" r:id="rId20"/>
    <p:sldId id="288" r:id="rId21"/>
    <p:sldId id="289" r:id="rId22"/>
    <p:sldId id="291" r:id="rId23"/>
    <p:sldId id="290" r:id="rId24"/>
    <p:sldId id="286"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0E0506-7349-6EBE-28F9-49D7A8B00CFF}" v="15" dt="2025-02-24T21:08:49.038"/>
    <p1510:client id="{4EEDFA10-BF65-955F-CB79-F6546D2EF9FF}" v="11" dt="2025-02-24T15:26:32.584"/>
    <p1510:client id="{C5E42D45-C945-2EE4-F6C1-E9A180D791B8}" v="33" dt="2025-02-24T15:30:59.915"/>
    <p1510:client id="{F0F0B3B2-4A82-5A3E-D692-BB3150D5CD86}" v="88" dt="2025-02-24T15:25:12.9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6CD555-41FF-4E8D-878E-146EB3B98FB9}" type="datetimeFigureOut">
              <a:t>2/25/2025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9F0B29-A868-4355-81A3-28BBD6AC2F27}" type="slidenum">
              <a:t>‹#›</a:t>
            </a:fld>
            <a:endParaRPr lang="en-US"/>
          </a:p>
        </p:txBody>
      </p:sp>
    </p:spTree>
    <p:extLst>
      <p:ext uri="{BB962C8B-B14F-4D97-AF65-F5344CB8AC3E}">
        <p14:creationId xmlns:p14="http://schemas.microsoft.com/office/powerpoint/2010/main" val="15206949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FE9AC3-46E5-F204-CAED-FC65F84BAC4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CCE3C31-DAC1-F21A-372D-8E3D3EEC75B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071F77E-4A92-635F-ACB0-22FC1C7C77CB}"/>
              </a:ext>
            </a:extLst>
          </p:cNvPr>
          <p:cNvSpPr>
            <a:spLocks noGrp="1"/>
          </p:cNvSpPr>
          <p:nvPr>
            <p:ph type="body" idx="1"/>
          </p:nvPr>
        </p:nvSpPr>
        <p:spPr/>
        <p:txBody>
          <a:bodyPr/>
          <a:lstStyle/>
          <a:p>
            <a:r>
              <a:rPr lang="en-US">
                <a:ea typeface="Calibri"/>
                <a:cs typeface="Calibri"/>
              </a:rPr>
              <a:t>Prompt: </a:t>
            </a:r>
            <a:endParaRPr lang="en-US"/>
          </a:p>
          <a:p>
            <a:pPr marL="171450" indent="-171450">
              <a:buFont typeface="Calibri"/>
              <a:buChar char="-"/>
            </a:pPr>
            <a:r>
              <a:rPr lang="en-US">
                <a:ea typeface="Calibri"/>
                <a:cs typeface="Calibri"/>
              </a:rPr>
              <a:t>How have you used a person you know to learn something new or make a new connection to something you’re interested in?</a:t>
            </a:r>
          </a:p>
        </p:txBody>
      </p:sp>
      <p:sp>
        <p:nvSpPr>
          <p:cNvPr id="4" name="Slide Number Placeholder 3">
            <a:extLst>
              <a:ext uri="{FF2B5EF4-FFF2-40B4-BE49-F238E27FC236}">
                <a16:creationId xmlns:a16="http://schemas.microsoft.com/office/drawing/2014/main" id="{7DB1915D-185E-D42E-F1D0-F8D4665C1249}"/>
              </a:ext>
            </a:extLst>
          </p:cNvPr>
          <p:cNvSpPr>
            <a:spLocks noGrp="1"/>
          </p:cNvSpPr>
          <p:nvPr>
            <p:ph type="sldNum" sz="quarter" idx="5"/>
          </p:nvPr>
        </p:nvSpPr>
        <p:spPr/>
        <p:txBody>
          <a:bodyPr/>
          <a:lstStyle/>
          <a:p>
            <a:fld id="{D99F0B29-A868-4355-81A3-28BBD6AC2F27}" type="slidenum">
              <a:t>4</a:t>
            </a:fld>
            <a:endParaRPr lang="en-US"/>
          </a:p>
        </p:txBody>
      </p:sp>
    </p:spTree>
    <p:extLst>
      <p:ext uri="{BB962C8B-B14F-4D97-AF65-F5344CB8AC3E}">
        <p14:creationId xmlns:p14="http://schemas.microsoft.com/office/powerpoint/2010/main" val="28747698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33B991-9BF1-54A5-8243-D43646ABFF7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6350492-8E49-276E-75C9-386DB4748DF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624778F-DA90-D777-FE9E-A8E3CA4471A4}"/>
              </a:ext>
            </a:extLst>
          </p:cNvPr>
          <p:cNvSpPr>
            <a:spLocks noGrp="1"/>
          </p:cNvSpPr>
          <p:nvPr>
            <p:ph type="body" idx="1"/>
          </p:nvPr>
        </p:nvSpPr>
        <p:spPr/>
        <p:txBody>
          <a:bodyPr/>
          <a:lstStyle/>
          <a:p>
            <a:r>
              <a:rPr lang="en-US">
                <a:ea typeface="Calibri"/>
                <a:cs typeface="Calibri"/>
              </a:rPr>
              <a:t>Prompt: We’ll work on informational interviews in future lessons.  Start thinking of someone or a certain job or business you’d like to know more about.  The first step in an informational interview is choosing something you want to learn more about.</a:t>
            </a:r>
          </a:p>
        </p:txBody>
      </p:sp>
      <p:sp>
        <p:nvSpPr>
          <p:cNvPr id="4" name="Slide Number Placeholder 3">
            <a:extLst>
              <a:ext uri="{FF2B5EF4-FFF2-40B4-BE49-F238E27FC236}">
                <a16:creationId xmlns:a16="http://schemas.microsoft.com/office/drawing/2014/main" id="{6A3B47AA-5E60-9044-CB39-12455F9FC4FF}"/>
              </a:ext>
            </a:extLst>
          </p:cNvPr>
          <p:cNvSpPr>
            <a:spLocks noGrp="1"/>
          </p:cNvSpPr>
          <p:nvPr>
            <p:ph type="sldNum" sz="quarter" idx="5"/>
          </p:nvPr>
        </p:nvSpPr>
        <p:spPr/>
        <p:txBody>
          <a:bodyPr/>
          <a:lstStyle/>
          <a:p>
            <a:fld id="{D99F0B29-A868-4355-81A3-28BBD6AC2F27}" type="slidenum">
              <a:t>13</a:t>
            </a:fld>
            <a:endParaRPr lang="en-US"/>
          </a:p>
        </p:txBody>
      </p:sp>
    </p:spTree>
    <p:extLst>
      <p:ext uri="{BB962C8B-B14F-4D97-AF65-F5344CB8AC3E}">
        <p14:creationId xmlns:p14="http://schemas.microsoft.com/office/powerpoint/2010/main" val="40549274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33B991-9BF1-54A5-8243-D43646ABFF7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6350492-8E49-276E-75C9-386DB4748DF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624778F-DA90-D777-FE9E-A8E3CA4471A4}"/>
              </a:ext>
            </a:extLst>
          </p:cNvPr>
          <p:cNvSpPr>
            <a:spLocks noGrp="1"/>
          </p:cNvSpPr>
          <p:nvPr>
            <p:ph type="body" idx="1"/>
          </p:nvPr>
        </p:nvSpPr>
        <p:spPr/>
        <p:txBody>
          <a:bodyPr/>
          <a:lstStyle/>
          <a:p>
            <a:r>
              <a:rPr lang="en-US">
                <a:ea typeface="Calibri"/>
                <a:cs typeface="Calibri"/>
              </a:rPr>
              <a:t>Prompt:</a:t>
            </a:r>
          </a:p>
          <a:p>
            <a:pPr marL="171450" indent="-171450">
              <a:buFont typeface="Calibri"/>
              <a:buChar char="-"/>
            </a:pPr>
            <a:r>
              <a:rPr lang="en-US">
                <a:ea typeface="Calibri"/>
                <a:cs typeface="Calibri"/>
              </a:rPr>
              <a:t>When thinking about a job or career you might want, can you think of a place you would like to tour?</a:t>
            </a:r>
          </a:p>
          <a:p>
            <a:pPr marL="171450" indent="-171450">
              <a:buFont typeface="Calibri"/>
              <a:buChar char="-"/>
            </a:pPr>
            <a:r>
              <a:rPr lang="en-US">
                <a:ea typeface="Calibri"/>
                <a:cs typeface="Calibri"/>
              </a:rPr>
              <a:t>What types of questions might you ask?</a:t>
            </a:r>
          </a:p>
        </p:txBody>
      </p:sp>
      <p:sp>
        <p:nvSpPr>
          <p:cNvPr id="4" name="Slide Number Placeholder 3">
            <a:extLst>
              <a:ext uri="{FF2B5EF4-FFF2-40B4-BE49-F238E27FC236}">
                <a16:creationId xmlns:a16="http://schemas.microsoft.com/office/drawing/2014/main" id="{6A3B47AA-5E60-9044-CB39-12455F9FC4FF}"/>
              </a:ext>
            </a:extLst>
          </p:cNvPr>
          <p:cNvSpPr>
            <a:spLocks noGrp="1"/>
          </p:cNvSpPr>
          <p:nvPr>
            <p:ph type="sldNum" sz="quarter" idx="5"/>
          </p:nvPr>
        </p:nvSpPr>
        <p:spPr/>
        <p:txBody>
          <a:bodyPr/>
          <a:lstStyle/>
          <a:p>
            <a:fld id="{D99F0B29-A868-4355-81A3-28BBD6AC2F27}" type="slidenum">
              <a:t>14</a:t>
            </a:fld>
            <a:endParaRPr lang="en-US"/>
          </a:p>
        </p:txBody>
      </p:sp>
    </p:spTree>
    <p:extLst>
      <p:ext uri="{BB962C8B-B14F-4D97-AF65-F5344CB8AC3E}">
        <p14:creationId xmlns:p14="http://schemas.microsoft.com/office/powerpoint/2010/main" val="22687473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F4CF09-80E9-5786-0CEB-5ABD31D02AC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D13C8A1-53BD-615C-1BCD-2A867E19C78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742CD06-6134-6914-D587-637F5F335A35}"/>
              </a:ext>
            </a:extLst>
          </p:cNvPr>
          <p:cNvSpPr>
            <a:spLocks noGrp="1"/>
          </p:cNvSpPr>
          <p:nvPr>
            <p:ph type="body" idx="1"/>
          </p:nvPr>
        </p:nvSpPr>
        <p:spPr/>
        <p:txBody>
          <a:bodyPr/>
          <a:lstStyle/>
          <a:p>
            <a:r>
              <a:rPr lang="en-US">
                <a:ea typeface="Calibri"/>
                <a:cs typeface="Calibri"/>
              </a:rPr>
              <a:t>Prompt: </a:t>
            </a:r>
            <a:endParaRPr lang="en-US"/>
          </a:p>
          <a:p>
            <a:pPr marL="171450" indent="-171450">
              <a:buFont typeface="Calibri"/>
              <a:buChar char="-"/>
            </a:pPr>
            <a:r>
              <a:rPr lang="en-US">
                <a:ea typeface="Calibri"/>
                <a:cs typeface="Calibri"/>
              </a:rPr>
              <a:t>Has anyone ever shadowed someone else at a job before?  </a:t>
            </a:r>
          </a:p>
          <a:p>
            <a:pPr lvl="1" indent="-171450">
              <a:buFont typeface="Courier New"/>
              <a:buChar char="o"/>
            </a:pPr>
            <a:r>
              <a:rPr lang="en-US">
                <a:ea typeface="Calibri"/>
                <a:cs typeface="Calibri"/>
              </a:rPr>
              <a:t>Maybe a parent or sibling?  </a:t>
            </a:r>
          </a:p>
          <a:p>
            <a:pPr lvl="1" indent="-171450">
              <a:buFont typeface="Courier New"/>
              <a:buChar char="o"/>
            </a:pPr>
            <a:r>
              <a:rPr lang="en-US">
                <a:ea typeface="Calibri"/>
                <a:cs typeface="Calibri"/>
              </a:rPr>
              <a:t>What was that experience like?</a:t>
            </a:r>
            <a:endParaRPr lang="en-US"/>
          </a:p>
        </p:txBody>
      </p:sp>
      <p:sp>
        <p:nvSpPr>
          <p:cNvPr id="4" name="Slide Number Placeholder 3">
            <a:extLst>
              <a:ext uri="{FF2B5EF4-FFF2-40B4-BE49-F238E27FC236}">
                <a16:creationId xmlns:a16="http://schemas.microsoft.com/office/drawing/2014/main" id="{EAF4C422-B4BB-1D63-600B-E3D2E4BEE65E}"/>
              </a:ext>
            </a:extLst>
          </p:cNvPr>
          <p:cNvSpPr>
            <a:spLocks noGrp="1"/>
          </p:cNvSpPr>
          <p:nvPr>
            <p:ph type="sldNum" sz="quarter" idx="5"/>
          </p:nvPr>
        </p:nvSpPr>
        <p:spPr/>
        <p:txBody>
          <a:bodyPr/>
          <a:lstStyle/>
          <a:p>
            <a:fld id="{D99F0B29-A868-4355-81A3-28BBD6AC2F27}" type="slidenum">
              <a:t>15</a:t>
            </a:fld>
            <a:endParaRPr lang="en-US"/>
          </a:p>
        </p:txBody>
      </p:sp>
    </p:spTree>
    <p:extLst>
      <p:ext uri="{BB962C8B-B14F-4D97-AF65-F5344CB8AC3E}">
        <p14:creationId xmlns:p14="http://schemas.microsoft.com/office/powerpoint/2010/main" val="8163490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F4CF09-80E9-5786-0CEB-5ABD31D02AC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D13C8A1-53BD-615C-1BCD-2A867E19C78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742CD06-6134-6914-D587-637F5F335A35}"/>
              </a:ext>
            </a:extLst>
          </p:cNvPr>
          <p:cNvSpPr>
            <a:spLocks noGrp="1"/>
          </p:cNvSpPr>
          <p:nvPr>
            <p:ph type="body" idx="1"/>
          </p:nvPr>
        </p:nvSpPr>
        <p:spPr/>
        <p:txBody>
          <a:bodyPr/>
          <a:lstStyle/>
          <a:p>
            <a:r>
              <a:rPr lang="en-US">
                <a:ea typeface="Calibri"/>
                <a:cs typeface="Calibri"/>
              </a:rPr>
              <a:t>Prompt: </a:t>
            </a:r>
            <a:endParaRPr lang="en-US"/>
          </a:p>
          <a:p>
            <a:pPr marL="171450" indent="-171450">
              <a:buFont typeface="Calibri"/>
              <a:buChar char="-"/>
            </a:pPr>
            <a:r>
              <a:rPr lang="en-US">
                <a:ea typeface="Calibri"/>
                <a:cs typeface="Calibri"/>
              </a:rPr>
              <a:t>Since there are many ways to follow-up with someone, how would you follow-up with someone you just met or interviewed to keep the connection?  </a:t>
            </a:r>
          </a:p>
          <a:p>
            <a:pPr lvl="1" indent="-171450">
              <a:buFont typeface="Courier New"/>
              <a:buChar char="o"/>
            </a:pPr>
            <a:r>
              <a:rPr lang="en-US">
                <a:ea typeface="Calibri"/>
                <a:cs typeface="Calibri"/>
              </a:rPr>
              <a:t>By email, phone, letter, text?</a:t>
            </a:r>
          </a:p>
          <a:p>
            <a:pPr lvl="1" indent="-171450">
              <a:buFont typeface="Courier New"/>
              <a:buChar char="o"/>
            </a:pPr>
            <a:r>
              <a:rPr lang="en-US">
                <a:ea typeface="Calibri"/>
                <a:cs typeface="Calibri"/>
              </a:rPr>
              <a:t>What other ways can you think of? [ex: LinkedIn or Handshake, chat, etc.]</a:t>
            </a:r>
          </a:p>
        </p:txBody>
      </p:sp>
      <p:sp>
        <p:nvSpPr>
          <p:cNvPr id="4" name="Slide Number Placeholder 3">
            <a:extLst>
              <a:ext uri="{FF2B5EF4-FFF2-40B4-BE49-F238E27FC236}">
                <a16:creationId xmlns:a16="http://schemas.microsoft.com/office/drawing/2014/main" id="{EAF4C422-B4BB-1D63-600B-E3D2E4BEE65E}"/>
              </a:ext>
            </a:extLst>
          </p:cNvPr>
          <p:cNvSpPr>
            <a:spLocks noGrp="1"/>
          </p:cNvSpPr>
          <p:nvPr>
            <p:ph type="sldNum" sz="quarter" idx="5"/>
          </p:nvPr>
        </p:nvSpPr>
        <p:spPr/>
        <p:txBody>
          <a:bodyPr/>
          <a:lstStyle/>
          <a:p>
            <a:fld id="{D99F0B29-A868-4355-81A3-28BBD6AC2F27}" type="slidenum">
              <a:t>16</a:t>
            </a:fld>
            <a:endParaRPr lang="en-US"/>
          </a:p>
        </p:txBody>
      </p:sp>
    </p:spTree>
    <p:extLst>
      <p:ext uri="{BB962C8B-B14F-4D97-AF65-F5344CB8AC3E}">
        <p14:creationId xmlns:p14="http://schemas.microsoft.com/office/powerpoint/2010/main" val="15485313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F4CF09-80E9-5786-0CEB-5ABD31D02AC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D13C8A1-53BD-615C-1BCD-2A867E19C78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742CD06-6134-6914-D587-637F5F335A35}"/>
              </a:ext>
            </a:extLst>
          </p:cNvPr>
          <p:cNvSpPr>
            <a:spLocks noGrp="1"/>
          </p:cNvSpPr>
          <p:nvPr>
            <p:ph type="body" idx="1"/>
          </p:nvPr>
        </p:nvSpPr>
        <p:spPr/>
        <p:txBody>
          <a:bodyPr/>
          <a:lstStyle/>
          <a:p>
            <a:r>
              <a:rPr lang="en-US">
                <a:ea typeface="Calibri"/>
                <a:cs typeface="Calibri"/>
              </a:rPr>
              <a:t>Prompt: </a:t>
            </a:r>
            <a:endParaRPr lang="en-US"/>
          </a:p>
          <a:p>
            <a:r>
              <a:rPr lang="en-US">
                <a:ea typeface="Calibri"/>
                <a:cs typeface="Calibri"/>
              </a:rPr>
              <a:t>We all have mentors – people we look up to or share their knowledge with us.  </a:t>
            </a:r>
          </a:p>
          <a:p>
            <a:pPr marL="171450" indent="-171450">
              <a:buFont typeface="Calibri"/>
              <a:buChar char="-"/>
            </a:pPr>
            <a:r>
              <a:rPr lang="en-US">
                <a:ea typeface="Calibri"/>
                <a:cs typeface="Calibri"/>
              </a:rPr>
              <a:t>Could anyone describe a time when someone mentored you?  </a:t>
            </a:r>
          </a:p>
          <a:p>
            <a:pPr lvl="1" indent="-171450">
              <a:buFont typeface="Courier New"/>
              <a:buChar char="o"/>
            </a:pPr>
            <a:r>
              <a:rPr lang="en-US">
                <a:ea typeface="Calibri"/>
                <a:cs typeface="Calibri"/>
              </a:rPr>
              <a:t>What kind of information did they share?</a:t>
            </a:r>
          </a:p>
        </p:txBody>
      </p:sp>
      <p:sp>
        <p:nvSpPr>
          <p:cNvPr id="4" name="Slide Number Placeholder 3">
            <a:extLst>
              <a:ext uri="{FF2B5EF4-FFF2-40B4-BE49-F238E27FC236}">
                <a16:creationId xmlns:a16="http://schemas.microsoft.com/office/drawing/2014/main" id="{EAF4C422-B4BB-1D63-600B-E3D2E4BEE65E}"/>
              </a:ext>
            </a:extLst>
          </p:cNvPr>
          <p:cNvSpPr>
            <a:spLocks noGrp="1"/>
          </p:cNvSpPr>
          <p:nvPr>
            <p:ph type="sldNum" sz="quarter" idx="5"/>
          </p:nvPr>
        </p:nvSpPr>
        <p:spPr/>
        <p:txBody>
          <a:bodyPr/>
          <a:lstStyle/>
          <a:p>
            <a:fld id="{D99F0B29-A868-4355-81A3-28BBD6AC2F27}" type="slidenum">
              <a:t>17</a:t>
            </a:fld>
            <a:endParaRPr lang="en-US"/>
          </a:p>
        </p:txBody>
      </p:sp>
    </p:spTree>
    <p:extLst>
      <p:ext uri="{BB962C8B-B14F-4D97-AF65-F5344CB8AC3E}">
        <p14:creationId xmlns:p14="http://schemas.microsoft.com/office/powerpoint/2010/main" val="29845412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F4CF09-80E9-5786-0CEB-5ABD31D02AC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D13C8A1-53BD-615C-1BCD-2A867E19C78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742CD06-6134-6914-D587-637F5F335A35}"/>
              </a:ext>
            </a:extLst>
          </p:cNvPr>
          <p:cNvSpPr>
            <a:spLocks noGrp="1"/>
          </p:cNvSpPr>
          <p:nvPr>
            <p:ph type="body" idx="1"/>
          </p:nvPr>
        </p:nvSpPr>
        <p:spPr/>
        <p:txBody>
          <a:bodyPr/>
          <a:lstStyle/>
          <a:p>
            <a:r>
              <a:rPr lang="en-US">
                <a:ea typeface="Calibri"/>
                <a:cs typeface="Calibri"/>
              </a:rPr>
              <a:t>Prompt:</a:t>
            </a:r>
          </a:p>
          <a:p>
            <a:pPr marL="171450" indent="-171450">
              <a:buFont typeface="Calibri"/>
              <a:buChar char="-"/>
            </a:pPr>
            <a:r>
              <a:rPr lang="en-US">
                <a:ea typeface="Calibri"/>
                <a:cs typeface="Calibri"/>
              </a:rPr>
              <a:t>What might you include in your professional profile? [ex: awards, specific skills, work experience, etc.]</a:t>
            </a:r>
          </a:p>
          <a:p>
            <a:pPr marL="171450" indent="-171450">
              <a:buFont typeface="Calibri"/>
              <a:buChar char="-"/>
            </a:pPr>
            <a:r>
              <a:rPr lang="en-US">
                <a:ea typeface="Calibri"/>
                <a:cs typeface="Calibri"/>
              </a:rPr>
              <a:t>Why do you think this is important? [ex: schools, peers, employers can find you this way, making a good impression, etc.]</a:t>
            </a:r>
          </a:p>
        </p:txBody>
      </p:sp>
      <p:sp>
        <p:nvSpPr>
          <p:cNvPr id="4" name="Slide Number Placeholder 3">
            <a:extLst>
              <a:ext uri="{FF2B5EF4-FFF2-40B4-BE49-F238E27FC236}">
                <a16:creationId xmlns:a16="http://schemas.microsoft.com/office/drawing/2014/main" id="{EAF4C422-B4BB-1D63-600B-E3D2E4BEE65E}"/>
              </a:ext>
            </a:extLst>
          </p:cNvPr>
          <p:cNvSpPr>
            <a:spLocks noGrp="1"/>
          </p:cNvSpPr>
          <p:nvPr>
            <p:ph type="sldNum" sz="quarter" idx="5"/>
          </p:nvPr>
        </p:nvSpPr>
        <p:spPr/>
        <p:txBody>
          <a:bodyPr/>
          <a:lstStyle/>
          <a:p>
            <a:fld id="{D99F0B29-A868-4355-81A3-28BBD6AC2F27}" type="slidenum">
              <a:t>18</a:t>
            </a:fld>
            <a:endParaRPr lang="en-US"/>
          </a:p>
        </p:txBody>
      </p:sp>
    </p:spTree>
    <p:extLst>
      <p:ext uri="{BB962C8B-B14F-4D97-AF65-F5344CB8AC3E}">
        <p14:creationId xmlns:p14="http://schemas.microsoft.com/office/powerpoint/2010/main" val="6296466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F4CF09-80E9-5786-0CEB-5ABD31D02AC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D13C8A1-53BD-615C-1BCD-2A867E19C78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742CD06-6134-6914-D587-637F5F335A35}"/>
              </a:ext>
            </a:extLst>
          </p:cNvPr>
          <p:cNvSpPr>
            <a:spLocks noGrp="1"/>
          </p:cNvSpPr>
          <p:nvPr>
            <p:ph type="body" idx="1"/>
          </p:nvPr>
        </p:nvSpPr>
        <p:spPr/>
        <p:txBody>
          <a:bodyPr/>
          <a:lstStyle/>
          <a:p>
            <a:r>
              <a:rPr lang="en-US">
                <a:ea typeface="Calibri"/>
                <a:cs typeface="Calibri"/>
              </a:rPr>
              <a:t>Prompt: </a:t>
            </a:r>
            <a:endParaRPr lang="en-US"/>
          </a:p>
          <a:p>
            <a:r>
              <a:rPr lang="en-US">
                <a:ea typeface="Calibri"/>
                <a:cs typeface="Calibri"/>
              </a:rPr>
              <a:t>Social networking is an easy way people can network right from their phone or computer.  </a:t>
            </a:r>
          </a:p>
          <a:p>
            <a:pPr marL="171450" indent="-171450">
              <a:buFont typeface="Calibri"/>
              <a:buChar char="-"/>
            </a:pPr>
            <a:r>
              <a:rPr lang="en-US">
                <a:ea typeface="Calibri"/>
                <a:cs typeface="Calibri"/>
              </a:rPr>
              <a:t>What kind of social networking websites or apps do you already use?</a:t>
            </a:r>
          </a:p>
        </p:txBody>
      </p:sp>
      <p:sp>
        <p:nvSpPr>
          <p:cNvPr id="4" name="Slide Number Placeholder 3">
            <a:extLst>
              <a:ext uri="{FF2B5EF4-FFF2-40B4-BE49-F238E27FC236}">
                <a16:creationId xmlns:a16="http://schemas.microsoft.com/office/drawing/2014/main" id="{EAF4C422-B4BB-1D63-600B-E3D2E4BEE65E}"/>
              </a:ext>
            </a:extLst>
          </p:cNvPr>
          <p:cNvSpPr>
            <a:spLocks noGrp="1"/>
          </p:cNvSpPr>
          <p:nvPr>
            <p:ph type="sldNum" sz="quarter" idx="5"/>
          </p:nvPr>
        </p:nvSpPr>
        <p:spPr/>
        <p:txBody>
          <a:bodyPr/>
          <a:lstStyle/>
          <a:p>
            <a:fld id="{D99F0B29-A868-4355-81A3-28BBD6AC2F27}" type="slidenum">
              <a:t>19</a:t>
            </a:fld>
            <a:endParaRPr lang="en-US"/>
          </a:p>
        </p:txBody>
      </p:sp>
    </p:spTree>
    <p:extLst>
      <p:ext uri="{BB962C8B-B14F-4D97-AF65-F5344CB8AC3E}">
        <p14:creationId xmlns:p14="http://schemas.microsoft.com/office/powerpoint/2010/main" val="16610323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F4CF09-80E9-5786-0CEB-5ABD31D02AC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D13C8A1-53BD-615C-1BCD-2A867E19C78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742CD06-6134-6914-D587-637F5F335A35}"/>
              </a:ext>
            </a:extLst>
          </p:cNvPr>
          <p:cNvSpPr>
            <a:spLocks noGrp="1"/>
          </p:cNvSpPr>
          <p:nvPr>
            <p:ph type="body" idx="1"/>
          </p:nvPr>
        </p:nvSpPr>
        <p:spPr/>
        <p:txBody>
          <a:bodyPr/>
          <a:lstStyle/>
          <a:p>
            <a:r>
              <a:rPr lang="en-US">
                <a:ea typeface="Calibri"/>
                <a:cs typeface="Calibri"/>
              </a:rPr>
              <a:t>Prompt: </a:t>
            </a:r>
          </a:p>
          <a:p>
            <a:pPr marL="171450" indent="-171450">
              <a:buFont typeface="Calibri"/>
              <a:buChar char="-"/>
            </a:pPr>
            <a:r>
              <a:rPr lang="en-US">
                <a:ea typeface="Calibri"/>
                <a:cs typeface="Calibri"/>
              </a:rPr>
              <a:t>Are you familiar with Handshake? Does your school, college or university use this app?</a:t>
            </a:r>
          </a:p>
          <a:p>
            <a:pPr marL="171450" indent="-171450">
              <a:buFont typeface="Calibri"/>
              <a:buChar char="-"/>
            </a:pPr>
            <a:r>
              <a:rPr lang="en-US">
                <a:ea typeface="Calibri"/>
                <a:cs typeface="Calibri"/>
              </a:rPr>
              <a:t>Why might the app be helpful or useful?</a:t>
            </a:r>
          </a:p>
        </p:txBody>
      </p:sp>
      <p:sp>
        <p:nvSpPr>
          <p:cNvPr id="4" name="Slide Number Placeholder 3">
            <a:extLst>
              <a:ext uri="{FF2B5EF4-FFF2-40B4-BE49-F238E27FC236}">
                <a16:creationId xmlns:a16="http://schemas.microsoft.com/office/drawing/2014/main" id="{EAF4C422-B4BB-1D63-600B-E3D2E4BEE65E}"/>
              </a:ext>
            </a:extLst>
          </p:cNvPr>
          <p:cNvSpPr>
            <a:spLocks noGrp="1"/>
          </p:cNvSpPr>
          <p:nvPr>
            <p:ph type="sldNum" sz="quarter" idx="5"/>
          </p:nvPr>
        </p:nvSpPr>
        <p:spPr/>
        <p:txBody>
          <a:bodyPr/>
          <a:lstStyle/>
          <a:p>
            <a:fld id="{D99F0B29-A868-4355-81A3-28BBD6AC2F27}" type="slidenum">
              <a:t>20</a:t>
            </a:fld>
            <a:endParaRPr lang="en-US"/>
          </a:p>
        </p:txBody>
      </p:sp>
    </p:spTree>
    <p:extLst>
      <p:ext uri="{BB962C8B-B14F-4D97-AF65-F5344CB8AC3E}">
        <p14:creationId xmlns:p14="http://schemas.microsoft.com/office/powerpoint/2010/main" val="25682392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F4CF09-80E9-5786-0CEB-5ABD31D02AC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D13C8A1-53BD-615C-1BCD-2A867E19C78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742CD06-6134-6914-D587-637F5F335A35}"/>
              </a:ext>
            </a:extLst>
          </p:cNvPr>
          <p:cNvSpPr>
            <a:spLocks noGrp="1"/>
          </p:cNvSpPr>
          <p:nvPr>
            <p:ph type="body" idx="1"/>
          </p:nvPr>
        </p:nvSpPr>
        <p:spPr/>
        <p:txBody>
          <a:bodyPr/>
          <a:lstStyle/>
          <a:p>
            <a:r>
              <a:rPr lang="en-US"/>
              <a:t>Prompt: </a:t>
            </a:r>
          </a:p>
          <a:p>
            <a:pPr marL="171450" indent="-171450">
              <a:buFont typeface="Calibri,Sans-Serif"/>
              <a:buChar char="-"/>
            </a:pPr>
            <a:r>
              <a:rPr lang="en-US"/>
              <a:t>Are you familiar with LinkedIn? Do you have an account?</a:t>
            </a:r>
            <a:endParaRPr lang="en-US">
              <a:ea typeface="Calibri"/>
              <a:cs typeface="Calibri"/>
            </a:endParaRPr>
          </a:p>
          <a:p>
            <a:pPr marL="171450" indent="-171450">
              <a:buFont typeface="Calibri,Sans-Serif"/>
              <a:buChar char="-"/>
            </a:pPr>
            <a:r>
              <a:rPr lang="en-US"/>
              <a:t>Why might the app be helpful or useful?</a:t>
            </a:r>
          </a:p>
        </p:txBody>
      </p:sp>
      <p:sp>
        <p:nvSpPr>
          <p:cNvPr id="4" name="Slide Number Placeholder 3">
            <a:extLst>
              <a:ext uri="{FF2B5EF4-FFF2-40B4-BE49-F238E27FC236}">
                <a16:creationId xmlns:a16="http://schemas.microsoft.com/office/drawing/2014/main" id="{EAF4C422-B4BB-1D63-600B-E3D2E4BEE65E}"/>
              </a:ext>
            </a:extLst>
          </p:cNvPr>
          <p:cNvSpPr>
            <a:spLocks noGrp="1"/>
          </p:cNvSpPr>
          <p:nvPr>
            <p:ph type="sldNum" sz="quarter" idx="5"/>
          </p:nvPr>
        </p:nvSpPr>
        <p:spPr/>
        <p:txBody>
          <a:bodyPr/>
          <a:lstStyle/>
          <a:p>
            <a:fld id="{D99F0B29-A868-4355-81A3-28BBD6AC2F27}" type="slidenum">
              <a:t>21</a:t>
            </a:fld>
            <a:endParaRPr lang="en-US"/>
          </a:p>
        </p:txBody>
      </p:sp>
    </p:spTree>
    <p:extLst>
      <p:ext uri="{BB962C8B-B14F-4D97-AF65-F5344CB8AC3E}">
        <p14:creationId xmlns:p14="http://schemas.microsoft.com/office/powerpoint/2010/main" val="2039672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1B1CB4-19FA-0B5A-802D-08730460810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F9A06B7-C53F-E4B6-CEFC-BB37EB47C2F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C131C62-94AE-6BB4-B869-D2412A59428D}"/>
              </a:ext>
            </a:extLst>
          </p:cNvPr>
          <p:cNvSpPr>
            <a:spLocks noGrp="1"/>
          </p:cNvSpPr>
          <p:nvPr>
            <p:ph type="body" idx="1"/>
          </p:nvPr>
        </p:nvSpPr>
        <p:spPr/>
        <p:txBody>
          <a:bodyPr/>
          <a:lstStyle/>
          <a:p>
            <a:r>
              <a:rPr lang="en-US">
                <a:ea typeface="Calibri"/>
                <a:cs typeface="Calibri"/>
              </a:rPr>
              <a:t>Prompt: </a:t>
            </a:r>
            <a:endParaRPr lang="en-US"/>
          </a:p>
          <a:p>
            <a:pPr marL="171450" indent="-171450">
              <a:buFont typeface="Calibri"/>
              <a:buChar char="-"/>
            </a:pPr>
            <a:r>
              <a:rPr lang="en-US">
                <a:ea typeface="Calibri"/>
                <a:cs typeface="Calibri"/>
              </a:rPr>
              <a:t>Can you think of examples of places or events where people make connections for their job or interests?</a:t>
            </a:r>
          </a:p>
          <a:p>
            <a:pPr marL="171450" indent="-171450">
              <a:buFont typeface="Calibri"/>
              <a:buChar char="-"/>
            </a:pPr>
            <a:r>
              <a:rPr lang="en-US">
                <a:ea typeface="Calibri"/>
                <a:cs typeface="Calibri"/>
              </a:rPr>
              <a:t>Have been to a networking event, like a job fair? If so, what was your experience?</a:t>
            </a:r>
          </a:p>
        </p:txBody>
      </p:sp>
      <p:sp>
        <p:nvSpPr>
          <p:cNvPr id="4" name="Slide Number Placeholder 3">
            <a:extLst>
              <a:ext uri="{FF2B5EF4-FFF2-40B4-BE49-F238E27FC236}">
                <a16:creationId xmlns:a16="http://schemas.microsoft.com/office/drawing/2014/main" id="{52F3B42F-9187-A11F-3121-79DAAA101B88}"/>
              </a:ext>
            </a:extLst>
          </p:cNvPr>
          <p:cNvSpPr>
            <a:spLocks noGrp="1"/>
          </p:cNvSpPr>
          <p:nvPr>
            <p:ph type="sldNum" sz="quarter" idx="5"/>
          </p:nvPr>
        </p:nvSpPr>
        <p:spPr/>
        <p:txBody>
          <a:bodyPr/>
          <a:lstStyle/>
          <a:p>
            <a:fld id="{D99F0B29-A868-4355-81A3-28BBD6AC2F27}" type="slidenum">
              <a:t>5</a:t>
            </a:fld>
            <a:endParaRPr lang="en-US"/>
          </a:p>
        </p:txBody>
      </p:sp>
    </p:spTree>
    <p:extLst>
      <p:ext uri="{BB962C8B-B14F-4D97-AF65-F5344CB8AC3E}">
        <p14:creationId xmlns:p14="http://schemas.microsoft.com/office/powerpoint/2010/main" val="35684183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6795BD-CD59-5862-5566-ED63E76BAE7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0F346C4-5575-CA87-B737-3522D55FB54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F85BF9D-D24F-C178-1622-050080579984}"/>
              </a:ext>
            </a:extLst>
          </p:cNvPr>
          <p:cNvSpPr>
            <a:spLocks noGrp="1"/>
          </p:cNvSpPr>
          <p:nvPr>
            <p:ph type="body" idx="1"/>
          </p:nvPr>
        </p:nvSpPr>
        <p:spPr/>
        <p:txBody>
          <a:bodyPr/>
          <a:lstStyle/>
          <a:p>
            <a:r>
              <a:rPr lang="en-US">
                <a:ea typeface="Calibri"/>
                <a:cs typeface="Calibri"/>
              </a:rPr>
              <a:t>Prompt:</a:t>
            </a:r>
          </a:p>
          <a:p>
            <a:pPr marL="171450" indent="-171450">
              <a:buFont typeface="Calibri"/>
              <a:buChar char="-"/>
            </a:pPr>
            <a:r>
              <a:rPr lang="en-US">
                <a:ea typeface="Calibri"/>
                <a:cs typeface="Calibri"/>
              </a:rPr>
              <a:t>Have you ever asked someone for help with a problem that felt overwhelming? </a:t>
            </a:r>
          </a:p>
          <a:p>
            <a:pPr marL="171450" indent="-171450">
              <a:buFont typeface="Calibri"/>
              <a:buChar char="-"/>
            </a:pPr>
            <a:r>
              <a:rPr lang="en-US">
                <a:ea typeface="Calibri"/>
                <a:cs typeface="Calibri"/>
              </a:rPr>
              <a:t>Who is someone you could ask for advice or help with a problem?</a:t>
            </a:r>
          </a:p>
          <a:p>
            <a:pPr marL="171450" indent="-171450">
              <a:buFont typeface="Calibri"/>
              <a:buChar char="-"/>
            </a:pPr>
            <a:r>
              <a:rPr lang="en-US">
                <a:ea typeface="Calibri"/>
                <a:cs typeface="Calibri"/>
              </a:rPr>
              <a:t>Who is someone you could talk to about work and volunteer or work opportunities?</a:t>
            </a:r>
          </a:p>
        </p:txBody>
      </p:sp>
      <p:sp>
        <p:nvSpPr>
          <p:cNvPr id="4" name="Slide Number Placeholder 3">
            <a:extLst>
              <a:ext uri="{FF2B5EF4-FFF2-40B4-BE49-F238E27FC236}">
                <a16:creationId xmlns:a16="http://schemas.microsoft.com/office/drawing/2014/main" id="{E9015489-8044-6BF7-2EAE-3CBA561717BE}"/>
              </a:ext>
            </a:extLst>
          </p:cNvPr>
          <p:cNvSpPr>
            <a:spLocks noGrp="1"/>
          </p:cNvSpPr>
          <p:nvPr>
            <p:ph type="sldNum" sz="quarter" idx="5"/>
          </p:nvPr>
        </p:nvSpPr>
        <p:spPr/>
        <p:txBody>
          <a:bodyPr/>
          <a:lstStyle/>
          <a:p>
            <a:fld id="{D99F0B29-A868-4355-81A3-28BBD6AC2F27}" type="slidenum">
              <a:t>6</a:t>
            </a:fld>
            <a:endParaRPr lang="en-US"/>
          </a:p>
        </p:txBody>
      </p:sp>
    </p:spTree>
    <p:extLst>
      <p:ext uri="{BB962C8B-B14F-4D97-AF65-F5344CB8AC3E}">
        <p14:creationId xmlns:p14="http://schemas.microsoft.com/office/powerpoint/2010/main" val="23347508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6795BD-CD59-5862-5566-ED63E76BAE7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0F346C4-5575-CA87-B737-3522D55FB54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F85BF9D-D24F-C178-1622-050080579984}"/>
              </a:ext>
            </a:extLst>
          </p:cNvPr>
          <p:cNvSpPr>
            <a:spLocks noGrp="1"/>
          </p:cNvSpPr>
          <p:nvPr>
            <p:ph type="body" idx="1"/>
          </p:nvPr>
        </p:nvSpPr>
        <p:spPr/>
        <p:txBody>
          <a:bodyPr/>
          <a:lstStyle/>
          <a:p>
            <a:r>
              <a:rPr lang="en-US">
                <a:ea typeface="Calibri"/>
                <a:cs typeface="Calibri"/>
              </a:rPr>
              <a:t>Prompt:</a:t>
            </a:r>
          </a:p>
          <a:p>
            <a:pPr marL="171450" indent="-171450">
              <a:buFont typeface="Calibri"/>
              <a:buChar char="-"/>
            </a:pPr>
            <a:r>
              <a:rPr lang="en-US">
                <a:ea typeface="Calibri"/>
                <a:cs typeface="Calibri"/>
              </a:rPr>
              <a:t>Is there a time when you worked with someone else to complete a project, assignment, task, </a:t>
            </a:r>
            <a:r>
              <a:rPr lang="en-US" err="1">
                <a:ea typeface="Calibri"/>
                <a:cs typeface="Calibri"/>
              </a:rPr>
              <a:t>etc</a:t>
            </a:r>
            <a:r>
              <a:rPr lang="en-US">
                <a:ea typeface="Calibri"/>
                <a:cs typeface="Calibri"/>
              </a:rPr>
              <a:t>?</a:t>
            </a:r>
          </a:p>
          <a:p>
            <a:pPr marL="171450" indent="-171450">
              <a:buFont typeface="Calibri"/>
              <a:buChar char="-"/>
            </a:pPr>
            <a:r>
              <a:rPr lang="en-US">
                <a:ea typeface="Calibri"/>
                <a:cs typeface="Calibri"/>
              </a:rPr>
              <a:t>Why do you think collaboration is important? [it may make work easier to do with more people, building teamwork skills, etc.]</a:t>
            </a:r>
          </a:p>
          <a:p>
            <a:pPr marL="171450" indent="-171450">
              <a:buFont typeface="Calibri"/>
              <a:buChar char="-"/>
            </a:pPr>
            <a:r>
              <a:rPr lang="en-US">
                <a:ea typeface="Calibri"/>
                <a:cs typeface="Calibri"/>
              </a:rPr>
              <a:t>How would you handle a disagreement or challenge if there are issues working in a group?</a:t>
            </a:r>
          </a:p>
        </p:txBody>
      </p:sp>
      <p:sp>
        <p:nvSpPr>
          <p:cNvPr id="4" name="Slide Number Placeholder 3">
            <a:extLst>
              <a:ext uri="{FF2B5EF4-FFF2-40B4-BE49-F238E27FC236}">
                <a16:creationId xmlns:a16="http://schemas.microsoft.com/office/drawing/2014/main" id="{E9015489-8044-6BF7-2EAE-3CBA561717BE}"/>
              </a:ext>
            </a:extLst>
          </p:cNvPr>
          <p:cNvSpPr>
            <a:spLocks noGrp="1"/>
          </p:cNvSpPr>
          <p:nvPr>
            <p:ph type="sldNum" sz="quarter" idx="5"/>
          </p:nvPr>
        </p:nvSpPr>
        <p:spPr/>
        <p:txBody>
          <a:bodyPr/>
          <a:lstStyle/>
          <a:p>
            <a:fld id="{D99F0B29-A868-4355-81A3-28BBD6AC2F27}" type="slidenum">
              <a:t>7</a:t>
            </a:fld>
            <a:endParaRPr lang="en-US"/>
          </a:p>
        </p:txBody>
      </p:sp>
    </p:spTree>
    <p:extLst>
      <p:ext uri="{BB962C8B-B14F-4D97-AF65-F5344CB8AC3E}">
        <p14:creationId xmlns:p14="http://schemas.microsoft.com/office/powerpoint/2010/main" val="4343320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BB8969-81EA-A3F7-3AE9-3357490B2BF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30BC254-56CF-DBD3-CB65-8164EFC2BD7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25624A1-2566-B139-F38F-00E7E43929A0}"/>
              </a:ext>
            </a:extLst>
          </p:cNvPr>
          <p:cNvSpPr>
            <a:spLocks noGrp="1"/>
          </p:cNvSpPr>
          <p:nvPr>
            <p:ph type="body" idx="1"/>
          </p:nvPr>
        </p:nvSpPr>
        <p:spPr/>
        <p:txBody>
          <a:bodyPr/>
          <a:lstStyle/>
          <a:p>
            <a:r>
              <a:rPr lang="en-US">
                <a:ea typeface="Calibri"/>
                <a:cs typeface="Calibri"/>
              </a:rPr>
              <a:t>Prompt: </a:t>
            </a:r>
            <a:endParaRPr lang="en-US"/>
          </a:p>
          <a:p>
            <a:pPr marL="171450" indent="-171450">
              <a:buFont typeface="Calibri"/>
              <a:buChar char="-"/>
            </a:pPr>
            <a:r>
              <a:rPr lang="en-US">
                <a:ea typeface="Calibri"/>
                <a:cs typeface="Calibri"/>
              </a:rPr>
              <a:t>What are some good characteristics of an introduction?  </a:t>
            </a:r>
          </a:p>
          <a:p>
            <a:pPr marL="171450" indent="-171450">
              <a:buFont typeface="Calibri"/>
              <a:buChar char="-"/>
            </a:pPr>
            <a:r>
              <a:rPr lang="en-US">
                <a:ea typeface="Calibri"/>
                <a:cs typeface="Calibri"/>
              </a:rPr>
              <a:t>How might you introduce yourself?</a:t>
            </a:r>
            <a:endParaRPr lang="en-US"/>
          </a:p>
        </p:txBody>
      </p:sp>
      <p:sp>
        <p:nvSpPr>
          <p:cNvPr id="4" name="Slide Number Placeholder 3">
            <a:extLst>
              <a:ext uri="{FF2B5EF4-FFF2-40B4-BE49-F238E27FC236}">
                <a16:creationId xmlns:a16="http://schemas.microsoft.com/office/drawing/2014/main" id="{5EA22DDF-950C-0A47-861B-C6DCF0C32BBF}"/>
              </a:ext>
            </a:extLst>
          </p:cNvPr>
          <p:cNvSpPr>
            <a:spLocks noGrp="1"/>
          </p:cNvSpPr>
          <p:nvPr>
            <p:ph type="sldNum" sz="quarter" idx="5"/>
          </p:nvPr>
        </p:nvSpPr>
        <p:spPr/>
        <p:txBody>
          <a:bodyPr/>
          <a:lstStyle/>
          <a:p>
            <a:fld id="{D99F0B29-A868-4355-81A3-28BBD6AC2F27}" type="slidenum">
              <a:t>8</a:t>
            </a:fld>
            <a:endParaRPr lang="en-US"/>
          </a:p>
        </p:txBody>
      </p:sp>
    </p:spTree>
    <p:extLst>
      <p:ext uri="{BB962C8B-B14F-4D97-AF65-F5344CB8AC3E}">
        <p14:creationId xmlns:p14="http://schemas.microsoft.com/office/powerpoint/2010/main" val="8319460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ea typeface="Calibri"/>
                <a:cs typeface="Calibri"/>
              </a:rPr>
              <a:t>Prompt: </a:t>
            </a:r>
            <a:endParaRPr lang="en-US"/>
          </a:p>
          <a:p>
            <a:pPr marL="171450" indent="-171450">
              <a:buFont typeface="Calibri"/>
              <a:buChar char="-"/>
            </a:pPr>
            <a:r>
              <a:rPr lang="en-US">
                <a:ea typeface="Calibri"/>
                <a:cs typeface="Calibri"/>
              </a:rPr>
              <a:t>How can you tell if someone is not listening to you? </a:t>
            </a:r>
          </a:p>
          <a:p>
            <a:pPr marL="171450" indent="-171450">
              <a:buFont typeface="Calibri"/>
              <a:buChar char="-"/>
            </a:pPr>
            <a:r>
              <a:rPr lang="en-US">
                <a:ea typeface="Calibri"/>
                <a:cs typeface="Calibri"/>
              </a:rPr>
              <a:t>How does that make you feel?</a:t>
            </a:r>
          </a:p>
          <a:p>
            <a:pPr marL="171450" indent="-171450">
              <a:buFont typeface="Calibri"/>
              <a:buChar char="-"/>
            </a:pPr>
            <a:r>
              <a:rPr lang="en-US">
                <a:ea typeface="Calibri"/>
                <a:cs typeface="Calibri"/>
              </a:rPr>
              <a:t>How can you tell if someone is listening to you? </a:t>
            </a:r>
          </a:p>
          <a:p>
            <a:pPr marL="171450" indent="-171450">
              <a:buFont typeface="Calibri"/>
              <a:buChar char="-"/>
            </a:pPr>
            <a:r>
              <a:rPr lang="en-US">
                <a:ea typeface="Calibri"/>
                <a:cs typeface="Calibri"/>
              </a:rPr>
              <a:t>How does it make you feel?</a:t>
            </a:r>
          </a:p>
        </p:txBody>
      </p:sp>
      <p:sp>
        <p:nvSpPr>
          <p:cNvPr id="4" name="Slide Number Placeholder 3"/>
          <p:cNvSpPr>
            <a:spLocks noGrp="1"/>
          </p:cNvSpPr>
          <p:nvPr>
            <p:ph type="sldNum" sz="quarter" idx="5"/>
          </p:nvPr>
        </p:nvSpPr>
        <p:spPr/>
        <p:txBody>
          <a:bodyPr/>
          <a:lstStyle/>
          <a:p>
            <a:fld id="{D99F0B29-A868-4355-81A3-28BBD6AC2F27}" type="slidenum">
              <a:t>9</a:t>
            </a:fld>
            <a:endParaRPr lang="en-US"/>
          </a:p>
        </p:txBody>
      </p:sp>
    </p:spTree>
    <p:extLst>
      <p:ext uri="{BB962C8B-B14F-4D97-AF65-F5344CB8AC3E}">
        <p14:creationId xmlns:p14="http://schemas.microsoft.com/office/powerpoint/2010/main" val="37632663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B10CE1-1F07-45C1-B8FF-22A5E6A68D2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5191B02-CC83-192F-BDFB-D828B3112EB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740CB2A-D0A9-020F-23C4-950193FB029E}"/>
              </a:ext>
            </a:extLst>
          </p:cNvPr>
          <p:cNvSpPr>
            <a:spLocks noGrp="1"/>
          </p:cNvSpPr>
          <p:nvPr>
            <p:ph type="body" idx="1"/>
          </p:nvPr>
        </p:nvSpPr>
        <p:spPr/>
        <p:txBody>
          <a:bodyPr/>
          <a:lstStyle/>
          <a:p>
            <a:r>
              <a:rPr lang="en-US">
                <a:ea typeface="Calibri"/>
                <a:cs typeface="Calibri"/>
              </a:rPr>
              <a:t>Prompt: </a:t>
            </a:r>
            <a:endParaRPr lang="en-US"/>
          </a:p>
          <a:p>
            <a:pPr marL="171450" indent="-171450">
              <a:buFont typeface="Calibri"/>
              <a:buChar char="-"/>
            </a:pPr>
            <a:r>
              <a:rPr lang="en-US">
                <a:ea typeface="Calibri"/>
                <a:cs typeface="Calibri"/>
              </a:rPr>
              <a:t>Have you ever participated in an icebreaker?  </a:t>
            </a:r>
          </a:p>
          <a:p>
            <a:pPr marL="171450" indent="-171450">
              <a:buFont typeface="Calibri"/>
              <a:buChar char="-"/>
            </a:pPr>
            <a:r>
              <a:rPr lang="en-US">
                <a:ea typeface="Calibri"/>
                <a:cs typeface="Calibri"/>
              </a:rPr>
              <a:t>Let’s practice - [Instructor can choose an icebreaker prompt below.  Encourage students to find connections from each other’s answers.]</a:t>
            </a:r>
            <a:endParaRPr lang="en-US"/>
          </a:p>
          <a:p>
            <a:pPr lvl="1" indent="-171450">
              <a:buFont typeface="Courier New"/>
              <a:buChar char="o"/>
            </a:pPr>
            <a:r>
              <a:rPr lang="en-US">
                <a:ea typeface="Calibri"/>
                <a:cs typeface="Calibri"/>
              </a:rPr>
              <a:t>What state or city were you born in?</a:t>
            </a:r>
          </a:p>
          <a:p>
            <a:pPr lvl="1" indent="-171450">
              <a:buFont typeface="Courier New"/>
              <a:buChar char="o"/>
            </a:pPr>
            <a:r>
              <a:rPr lang="en-US">
                <a:ea typeface="Calibri"/>
                <a:cs typeface="Calibri"/>
              </a:rPr>
              <a:t>Do you have any family pets?  </a:t>
            </a:r>
          </a:p>
          <a:p>
            <a:pPr lvl="2" indent="-171450">
              <a:buFont typeface="Wingdings"/>
              <a:buChar char="§"/>
            </a:pPr>
            <a:r>
              <a:rPr lang="en-US">
                <a:ea typeface="Calibri"/>
                <a:cs typeface="Calibri"/>
              </a:rPr>
              <a:t>If so, what are they and what’s their name?</a:t>
            </a:r>
          </a:p>
          <a:p>
            <a:pPr lvl="1" indent="-171450">
              <a:buFont typeface="Courier New"/>
              <a:buChar char="o"/>
            </a:pPr>
            <a:r>
              <a:rPr lang="en-US">
                <a:ea typeface="Calibri"/>
                <a:cs typeface="Calibri"/>
              </a:rPr>
              <a:t>Describe your favorite vacation OR your ideal vacation.  </a:t>
            </a:r>
            <a:endParaRPr lang="en-US"/>
          </a:p>
        </p:txBody>
      </p:sp>
      <p:sp>
        <p:nvSpPr>
          <p:cNvPr id="4" name="Slide Number Placeholder 3">
            <a:extLst>
              <a:ext uri="{FF2B5EF4-FFF2-40B4-BE49-F238E27FC236}">
                <a16:creationId xmlns:a16="http://schemas.microsoft.com/office/drawing/2014/main" id="{E8ABF9FF-F305-C166-A928-0BBD807D6575}"/>
              </a:ext>
            </a:extLst>
          </p:cNvPr>
          <p:cNvSpPr>
            <a:spLocks noGrp="1"/>
          </p:cNvSpPr>
          <p:nvPr>
            <p:ph type="sldNum" sz="quarter" idx="5"/>
          </p:nvPr>
        </p:nvSpPr>
        <p:spPr/>
        <p:txBody>
          <a:bodyPr/>
          <a:lstStyle/>
          <a:p>
            <a:fld id="{D99F0B29-A868-4355-81A3-28BBD6AC2F27}" type="slidenum">
              <a:t>10</a:t>
            </a:fld>
            <a:endParaRPr lang="en-US"/>
          </a:p>
        </p:txBody>
      </p:sp>
    </p:spTree>
    <p:extLst>
      <p:ext uri="{BB962C8B-B14F-4D97-AF65-F5344CB8AC3E}">
        <p14:creationId xmlns:p14="http://schemas.microsoft.com/office/powerpoint/2010/main" val="3367021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E436E7-70FA-1250-0FB7-4AA70A6BB4E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3B2A78-530E-7119-5EE5-D2ECC64175E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4344723-3A9D-DECC-AA5A-CD8488DC5005}"/>
              </a:ext>
            </a:extLst>
          </p:cNvPr>
          <p:cNvSpPr>
            <a:spLocks noGrp="1"/>
          </p:cNvSpPr>
          <p:nvPr>
            <p:ph type="body" idx="1"/>
          </p:nvPr>
        </p:nvSpPr>
        <p:spPr/>
        <p:txBody>
          <a:bodyPr/>
          <a:lstStyle/>
          <a:p>
            <a:r>
              <a:rPr lang="en-US">
                <a:ea typeface="Calibri"/>
                <a:cs typeface="Calibri"/>
              </a:rPr>
              <a:t>Prompt: </a:t>
            </a:r>
            <a:endParaRPr lang="en-US"/>
          </a:p>
          <a:p>
            <a:pPr marL="171450" indent="-171450">
              <a:buFont typeface="Calibri"/>
              <a:buChar char="-"/>
            </a:pPr>
            <a:r>
              <a:rPr lang="en-US">
                <a:ea typeface="Calibri"/>
                <a:cs typeface="Calibri"/>
              </a:rPr>
              <a:t>When we don’t have connections, we may need to send an email or call someone to begin that relationship.  </a:t>
            </a:r>
          </a:p>
          <a:p>
            <a:pPr marL="171450" indent="-171450">
              <a:buFont typeface="Calibri"/>
              <a:buChar char="-"/>
            </a:pPr>
            <a:r>
              <a:rPr lang="en-US">
                <a:ea typeface="Calibri"/>
                <a:cs typeface="Calibri"/>
              </a:rPr>
              <a:t>How have you introduced yourself to someone new?</a:t>
            </a:r>
            <a:endParaRPr lang="en-US"/>
          </a:p>
        </p:txBody>
      </p:sp>
      <p:sp>
        <p:nvSpPr>
          <p:cNvPr id="4" name="Slide Number Placeholder 3">
            <a:extLst>
              <a:ext uri="{FF2B5EF4-FFF2-40B4-BE49-F238E27FC236}">
                <a16:creationId xmlns:a16="http://schemas.microsoft.com/office/drawing/2014/main" id="{41CBF160-C802-C3E7-8AA0-4747EE4FF38E}"/>
              </a:ext>
            </a:extLst>
          </p:cNvPr>
          <p:cNvSpPr>
            <a:spLocks noGrp="1"/>
          </p:cNvSpPr>
          <p:nvPr>
            <p:ph type="sldNum" sz="quarter" idx="5"/>
          </p:nvPr>
        </p:nvSpPr>
        <p:spPr/>
        <p:txBody>
          <a:bodyPr/>
          <a:lstStyle/>
          <a:p>
            <a:fld id="{D99F0B29-A868-4355-81A3-28BBD6AC2F27}" type="slidenum">
              <a:t>11</a:t>
            </a:fld>
            <a:endParaRPr lang="en-US"/>
          </a:p>
        </p:txBody>
      </p:sp>
    </p:spTree>
    <p:extLst>
      <p:ext uri="{BB962C8B-B14F-4D97-AF65-F5344CB8AC3E}">
        <p14:creationId xmlns:p14="http://schemas.microsoft.com/office/powerpoint/2010/main" val="16201467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33B991-9BF1-54A5-8243-D43646ABFF7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6350492-8E49-276E-75C9-386DB4748DF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624778F-DA90-D777-FE9E-A8E3CA4471A4}"/>
              </a:ext>
            </a:extLst>
          </p:cNvPr>
          <p:cNvSpPr>
            <a:spLocks noGrp="1"/>
          </p:cNvSpPr>
          <p:nvPr>
            <p:ph type="body" idx="1"/>
          </p:nvPr>
        </p:nvSpPr>
        <p:spPr/>
        <p:txBody>
          <a:bodyPr/>
          <a:lstStyle/>
          <a:p>
            <a:r>
              <a:rPr lang="en-US">
                <a:ea typeface="Calibri"/>
                <a:cs typeface="Calibri"/>
              </a:rPr>
              <a:t>Prompt: </a:t>
            </a:r>
            <a:endParaRPr lang="en-US"/>
          </a:p>
          <a:p>
            <a:pPr marL="171450" indent="-171450">
              <a:buFont typeface="Calibri"/>
              <a:buChar char="-"/>
            </a:pPr>
            <a:r>
              <a:rPr lang="en-US">
                <a:ea typeface="Calibri"/>
                <a:cs typeface="Calibri"/>
              </a:rPr>
              <a:t>Why do you think this is important to have prepared? [ex: you may never know who you might meet next, shows you are prepared and know yourself, etc.]</a:t>
            </a:r>
          </a:p>
          <a:p>
            <a:pPr marL="171450" indent="-171450">
              <a:buFont typeface="Calibri"/>
              <a:buChar char="-"/>
            </a:pPr>
            <a:r>
              <a:rPr lang="en-US">
                <a:ea typeface="Calibri"/>
                <a:cs typeface="Calibri"/>
              </a:rPr>
              <a:t>Do you think this is something that would be fun to do or make you nervous? [remind students a lot of people feel nervous when talking or approaching someone they don't know. Having a plan and being prepared is the best way to handle those feelings]</a:t>
            </a:r>
          </a:p>
          <a:p>
            <a:r>
              <a:rPr lang="en-US">
                <a:ea typeface="Calibri"/>
                <a:cs typeface="Calibri"/>
              </a:rPr>
              <a:t>We’ll work on these together in future activities.  Start thinking about how you might describe yourself and your goals in 30 to 60 seconds.  It goes faster than you think! </a:t>
            </a:r>
            <a:endParaRPr lang="en-US"/>
          </a:p>
        </p:txBody>
      </p:sp>
      <p:sp>
        <p:nvSpPr>
          <p:cNvPr id="4" name="Slide Number Placeholder 3">
            <a:extLst>
              <a:ext uri="{FF2B5EF4-FFF2-40B4-BE49-F238E27FC236}">
                <a16:creationId xmlns:a16="http://schemas.microsoft.com/office/drawing/2014/main" id="{6A3B47AA-5E60-9044-CB39-12455F9FC4FF}"/>
              </a:ext>
            </a:extLst>
          </p:cNvPr>
          <p:cNvSpPr>
            <a:spLocks noGrp="1"/>
          </p:cNvSpPr>
          <p:nvPr>
            <p:ph type="sldNum" sz="quarter" idx="5"/>
          </p:nvPr>
        </p:nvSpPr>
        <p:spPr/>
        <p:txBody>
          <a:bodyPr/>
          <a:lstStyle/>
          <a:p>
            <a:fld id="{D99F0B29-A868-4355-81A3-28BBD6AC2F27}" type="slidenum">
              <a:t>12</a:t>
            </a:fld>
            <a:endParaRPr lang="en-US"/>
          </a:p>
        </p:txBody>
      </p:sp>
    </p:spTree>
    <p:extLst>
      <p:ext uri="{BB962C8B-B14F-4D97-AF65-F5344CB8AC3E}">
        <p14:creationId xmlns:p14="http://schemas.microsoft.com/office/powerpoint/2010/main" val="29277770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EC937-0FB1-E3EE-1825-DCAE38D5BE1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619EA5B-24CC-796F-B5C1-5942288E098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CFA16DA-3B81-B86C-60B0-02C823B05D20}"/>
              </a:ext>
            </a:extLst>
          </p:cNvPr>
          <p:cNvSpPr>
            <a:spLocks noGrp="1"/>
          </p:cNvSpPr>
          <p:nvPr>
            <p:ph type="dt" sz="half" idx="10"/>
          </p:nvPr>
        </p:nvSpPr>
        <p:spPr/>
        <p:txBody>
          <a:bodyPr/>
          <a:lstStyle/>
          <a:p>
            <a:fld id="{52E52ED0-BE5B-C245-BA77-29ADD65D19BA}" type="datetimeFigureOut">
              <a:rPr lang="en-US" smtClean="0"/>
              <a:t>2/25/2025</a:t>
            </a:fld>
            <a:endParaRPr lang="en-US"/>
          </a:p>
        </p:txBody>
      </p:sp>
      <p:sp>
        <p:nvSpPr>
          <p:cNvPr id="5" name="Footer Placeholder 4">
            <a:extLst>
              <a:ext uri="{FF2B5EF4-FFF2-40B4-BE49-F238E27FC236}">
                <a16:creationId xmlns:a16="http://schemas.microsoft.com/office/drawing/2014/main" id="{6A0BBCB7-EEBC-C0E9-B21C-E998337D1C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8A4192-5823-8368-0DF9-7DC84F7066F9}"/>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934672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AF54F-F1CC-1F6A-C369-71876ACF37F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0474718-93AE-D91D-21FF-B5B830A2C51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282186-29F9-58A3-0ECC-8584E74E7EFD}"/>
              </a:ext>
            </a:extLst>
          </p:cNvPr>
          <p:cNvSpPr>
            <a:spLocks noGrp="1"/>
          </p:cNvSpPr>
          <p:nvPr>
            <p:ph type="dt" sz="half" idx="10"/>
          </p:nvPr>
        </p:nvSpPr>
        <p:spPr/>
        <p:txBody>
          <a:bodyPr/>
          <a:lstStyle/>
          <a:p>
            <a:fld id="{52E52ED0-BE5B-C245-BA77-29ADD65D19BA}" type="datetimeFigureOut">
              <a:rPr lang="en-US" smtClean="0"/>
              <a:t>2/25/2025</a:t>
            </a:fld>
            <a:endParaRPr lang="en-US"/>
          </a:p>
        </p:txBody>
      </p:sp>
      <p:sp>
        <p:nvSpPr>
          <p:cNvPr id="5" name="Footer Placeholder 4">
            <a:extLst>
              <a:ext uri="{FF2B5EF4-FFF2-40B4-BE49-F238E27FC236}">
                <a16:creationId xmlns:a16="http://schemas.microsoft.com/office/drawing/2014/main" id="{8146EB43-5A64-37E2-9FD3-05C5D0FF6A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C8A432-A716-55B9-18A0-A0D449A20818}"/>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291436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E24C092-D278-9448-DDBE-7612245E7B8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5D07926-F27C-5BD4-C912-C269391CA48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AF244D-6E01-83E5-4341-31C53E5C6DCD}"/>
              </a:ext>
            </a:extLst>
          </p:cNvPr>
          <p:cNvSpPr>
            <a:spLocks noGrp="1"/>
          </p:cNvSpPr>
          <p:nvPr>
            <p:ph type="dt" sz="half" idx="10"/>
          </p:nvPr>
        </p:nvSpPr>
        <p:spPr/>
        <p:txBody>
          <a:bodyPr/>
          <a:lstStyle/>
          <a:p>
            <a:fld id="{52E52ED0-BE5B-C245-BA77-29ADD65D19BA}" type="datetimeFigureOut">
              <a:rPr lang="en-US" smtClean="0"/>
              <a:t>2/25/2025</a:t>
            </a:fld>
            <a:endParaRPr lang="en-US"/>
          </a:p>
        </p:txBody>
      </p:sp>
      <p:sp>
        <p:nvSpPr>
          <p:cNvPr id="5" name="Footer Placeholder 4">
            <a:extLst>
              <a:ext uri="{FF2B5EF4-FFF2-40B4-BE49-F238E27FC236}">
                <a16:creationId xmlns:a16="http://schemas.microsoft.com/office/drawing/2014/main" id="{E772648B-A41E-4850-89E5-3683AAAC17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033ABA-AF3D-416A-F395-3568C0EAA460}"/>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1696937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240DE-09F6-6168-8D83-988617B54F4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D603644-4256-F325-875C-D9D9908F88A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B5372C-A95C-7939-B796-FBDD5574E416}"/>
              </a:ext>
            </a:extLst>
          </p:cNvPr>
          <p:cNvSpPr>
            <a:spLocks noGrp="1"/>
          </p:cNvSpPr>
          <p:nvPr>
            <p:ph type="dt" sz="half" idx="10"/>
          </p:nvPr>
        </p:nvSpPr>
        <p:spPr/>
        <p:txBody>
          <a:bodyPr/>
          <a:lstStyle/>
          <a:p>
            <a:fld id="{52E52ED0-BE5B-C245-BA77-29ADD65D19BA}" type="datetimeFigureOut">
              <a:rPr lang="en-US" smtClean="0"/>
              <a:t>2/25/2025</a:t>
            </a:fld>
            <a:endParaRPr lang="en-US"/>
          </a:p>
        </p:txBody>
      </p:sp>
      <p:sp>
        <p:nvSpPr>
          <p:cNvPr id="5" name="Footer Placeholder 4">
            <a:extLst>
              <a:ext uri="{FF2B5EF4-FFF2-40B4-BE49-F238E27FC236}">
                <a16:creationId xmlns:a16="http://schemas.microsoft.com/office/drawing/2014/main" id="{5850BBE5-832E-CF58-FC9F-FD8E534171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E8CDD0-5D83-7BEA-F21F-4FA9F6ED4DFD}"/>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820389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63792-D4B5-15CD-D04A-8B4D7278FE4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BA5ABDE-820E-7ECD-CE4F-451665B7ADC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D48A3ED-8F1C-1BE6-25D6-A8984554723E}"/>
              </a:ext>
            </a:extLst>
          </p:cNvPr>
          <p:cNvSpPr>
            <a:spLocks noGrp="1"/>
          </p:cNvSpPr>
          <p:nvPr>
            <p:ph type="dt" sz="half" idx="10"/>
          </p:nvPr>
        </p:nvSpPr>
        <p:spPr/>
        <p:txBody>
          <a:bodyPr/>
          <a:lstStyle/>
          <a:p>
            <a:fld id="{52E52ED0-BE5B-C245-BA77-29ADD65D19BA}" type="datetimeFigureOut">
              <a:rPr lang="en-US" smtClean="0"/>
              <a:t>2/25/2025</a:t>
            </a:fld>
            <a:endParaRPr lang="en-US"/>
          </a:p>
        </p:txBody>
      </p:sp>
      <p:sp>
        <p:nvSpPr>
          <p:cNvPr id="5" name="Footer Placeholder 4">
            <a:extLst>
              <a:ext uri="{FF2B5EF4-FFF2-40B4-BE49-F238E27FC236}">
                <a16:creationId xmlns:a16="http://schemas.microsoft.com/office/drawing/2014/main" id="{B338CB45-E554-2B06-181A-5E96736C09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229FFC-FF6D-4F64-C269-930049E54D59}"/>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1219709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4E244-B275-4514-747D-DE0D8E3C0D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9711D3-5301-370E-8BA6-5C34FAF3060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B3762D6-88F7-A14C-3E24-B92154D7827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0590C15-7301-E2F1-899E-5454C16E3716}"/>
              </a:ext>
            </a:extLst>
          </p:cNvPr>
          <p:cNvSpPr>
            <a:spLocks noGrp="1"/>
          </p:cNvSpPr>
          <p:nvPr>
            <p:ph type="dt" sz="half" idx="10"/>
          </p:nvPr>
        </p:nvSpPr>
        <p:spPr/>
        <p:txBody>
          <a:bodyPr/>
          <a:lstStyle/>
          <a:p>
            <a:fld id="{52E52ED0-BE5B-C245-BA77-29ADD65D19BA}" type="datetimeFigureOut">
              <a:rPr lang="en-US" smtClean="0"/>
              <a:t>2/25/2025</a:t>
            </a:fld>
            <a:endParaRPr lang="en-US"/>
          </a:p>
        </p:txBody>
      </p:sp>
      <p:sp>
        <p:nvSpPr>
          <p:cNvPr id="6" name="Footer Placeholder 5">
            <a:extLst>
              <a:ext uri="{FF2B5EF4-FFF2-40B4-BE49-F238E27FC236}">
                <a16:creationId xmlns:a16="http://schemas.microsoft.com/office/drawing/2014/main" id="{9D77B00F-B0CE-5191-38AE-42CEF3F6DE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782B9F7-1172-3573-3F89-3F9227A2AA79}"/>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136514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A7C5D-88E8-4699-A4DD-FF528FD14E6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C29E8F2-03D3-09F0-239C-65E3C32413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25C3B2B-B203-ABBB-C179-E30C3DF05A3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A2D498D-47B9-ACF0-2AD0-D0C029E8D9E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A147CFF-0CC6-6FCF-909C-9C0694E2819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6085FAD-5B99-2910-472D-A7778E9D9DD3}"/>
              </a:ext>
            </a:extLst>
          </p:cNvPr>
          <p:cNvSpPr>
            <a:spLocks noGrp="1"/>
          </p:cNvSpPr>
          <p:nvPr>
            <p:ph type="dt" sz="half" idx="10"/>
          </p:nvPr>
        </p:nvSpPr>
        <p:spPr/>
        <p:txBody>
          <a:bodyPr/>
          <a:lstStyle/>
          <a:p>
            <a:fld id="{52E52ED0-BE5B-C245-BA77-29ADD65D19BA}" type="datetimeFigureOut">
              <a:rPr lang="en-US" smtClean="0"/>
              <a:t>2/25/2025</a:t>
            </a:fld>
            <a:endParaRPr lang="en-US"/>
          </a:p>
        </p:txBody>
      </p:sp>
      <p:sp>
        <p:nvSpPr>
          <p:cNvPr id="8" name="Footer Placeholder 7">
            <a:extLst>
              <a:ext uri="{FF2B5EF4-FFF2-40B4-BE49-F238E27FC236}">
                <a16:creationId xmlns:a16="http://schemas.microsoft.com/office/drawing/2014/main" id="{93FD3E9A-9934-DC7E-20C4-0239FE71A67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F1E4EA9-9074-5F60-41BB-1950E69B39B1}"/>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3730201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D617B-B1C1-1DA0-481C-05FBDD3D0C6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22B72A2-700D-28AA-2F07-E2CED906267A}"/>
              </a:ext>
            </a:extLst>
          </p:cNvPr>
          <p:cNvSpPr>
            <a:spLocks noGrp="1"/>
          </p:cNvSpPr>
          <p:nvPr>
            <p:ph type="dt" sz="half" idx="10"/>
          </p:nvPr>
        </p:nvSpPr>
        <p:spPr/>
        <p:txBody>
          <a:bodyPr/>
          <a:lstStyle/>
          <a:p>
            <a:fld id="{52E52ED0-BE5B-C245-BA77-29ADD65D19BA}" type="datetimeFigureOut">
              <a:rPr lang="en-US" smtClean="0"/>
              <a:t>2/25/2025</a:t>
            </a:fld>
            <a:endParaRPr lang="en-US"/>
          </a:p>
        </p:txBody>
      </p:sp>
      <p:sp>
        <p:nvSpPr>
          <p:cNvPr id="4" name="Footer Placeholder 3">
            <a:extLst>
              <a:ext uri="{FF2B5EF4-FFF2-40B4-BE49-F238E27FC236}">
                <a16:creationId xmlns:a16="http://schemas.microsoft.com/office/drawing/2014/main" id="{F58EDAC0-1C2F-C95D-FA35-A1876215F90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1E2BF6D-1C71-08DD-A683-649353AF3D87}"/>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887404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C026432-C755-B4A8-83EB-FB91B9A2043C}"/>
              </a:ext>
            </a:extLst>
          </p:cNvPr>
          <p:cNvSpPr>
            <a:spLocks noGrp="1"/>
          </p:cNvSpPr>
          <p:nvPr>
            <p:ph type="dt" sz="half" idx="10"/>
          </p:nvPr>
        </p:nvSpPr>
        <p:spPr/>
        <p:txBody>
          <a:bodyPr/>
          <a:lstStyle/>
          <a:p>
            <a:fld id="{52E52ED0-BE5B-C245-BA77-29ADD65D19BA}" type="datetimeFigureOut">
              <a:rPr lang="en-US" smtClean="0"/>
              <a:t>2/25/2025</a:t>
            </a:fld>
            <a:endParaRPr lang="en-US"/>
          </a:p>
        </p:txBody>
      </p:sp>
      <p:sp>
        <p:nvSpPr>
          <p:cNvPr id="3" name="Footer Placeholder 2">
            <a:extLst>
              <a:ext uri="{FF2B5EF4-FFF2-40B4-BE49-F238E27FC236}">
                <a16:creationId xmlns:a16="http://schemas.microsoft.com/office/drawing/2014/main" id="{5A6FE15C-22B1-094B-F5AA-2DDE010DB20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740EB6A-8FA3-61DA-F65A-B92A30CAF778}"/>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3048830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364C7-7F74-1327-5D5F-2DB1A463F3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28FD171-F205-9C5E-12F4-BED5D0CD7E2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9C7D3D9-8C73-AF85-F32F-FB0E852141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85EF37-8996-B62E-A86A-93028D772749}"/>
              </a:ext>
            </a:extLst>
          </p:cNvPr>
          <p:cNvSpPr>
            <a:spLocks noGrp="1"/>
          </p:cNvSpPr>
          <p:nvPr>
            <p:ph type="dt" sz="half" idx="10"/>
          </p:nvPr>
        </p:nvSpPr>
        <p:spPr/>
        <p:txBody>
          <a:bodyPr/>
          <a:lstStyle/>
          <a:p>
            <a:fld id="{52E52ED0-BE5B-C245-BA77-29ADD65D19BA}" type="datetimeFigureOut">
              <a:rPr lang="en-US" smtClean="0"/>
              <a:t>2/25/2025</a:t>
            </a:fld>
            <a:endParaRPr lang="en-US"/>
          </a:p>
        </p:txBody>
      </p:sp>
      <p:sp>
        <p:nvSpPr>
          <p:cNvPr id="6" name="Footer Placeholder 5">
            <a:extLst>
              <a:ext uri="{FF2B5EF4-FFF2-40B4-BE49-F238E27FC236}">
                <a16:creationId xmlns:a16="http://schemas.microsoft.com/office/drawing/2014/main" id="{1A7D4856-5029-9D00-A8FC-931D5FA2BC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31DE7F2-2906-326A-FB50-4548F498ACFE}"/>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3232122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C94E9-83D6-B330-31FD-A044FF900A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9B5D30C-5ED9-E804-15E3-1D2CAE1CD11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6D8A07FF-536F-7B0B-3C5E-1C9A53B97C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E1C598-A37A-4DB0-BE57-911A44583CBA}"/>
              </a:ext>
            </a:extLst>
          </p:cNvPr>
          <p:cNvSpPr>
            <a:spLocks noGrp="1"/>
          </p:cNvSpPr>
          <p:nvPr>
            <p:ph type="dt" sz="half" idx="10"/>
          </p:nvPr>
        </p:nvSpPr>
        <p:spPr/>
        <p:txBody>
          <a:bodyPr/>
          <a:lstStyle/>
          <a:p>
            <a:fld id="{52E52ED0-BE5B-C245-BA77-29ADD65D19BA}" type="datetimeFigureOut">
              <a:rPr lang="en-US" smtClean="0"/>
              <a:t>2/25/2025</a:t>
            </a:fld>
            <a:endParaRPr lang="en-US"/>
          </a:p>
        </p:txBody>
      </p:sp>
      <p:sp>
        <p:nvSpPr>
          <p:cNvPr id="6" name="Footer Placeholder 5">
            <a:extLst>
              <a:ext uri="{FF2B5EF4-FFF2-40B4-BE49-F238E27FC236}">
                <a16:creationId xmlns:a16="http://schemas.microsoft.com/office/drawing/2014/main" id="{4A6AF043-5858-1746-8AFB-3EEA2D74A4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2BE84F-A581-2780-74EA-8875253E3FEB}"/>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1359487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0B36F4D-158B-0054-94B7-2DF4979B8B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FDFFB52-68F5-6756-3F78-CF9B1313009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AA5AC8-661A-1429-9BA8-DF099852C6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2E52ED0-BE5B-C245-BA77-29ADD65D19BA}" type="datetimeFigureOut">
              <a:rPr lang="en-US" smtClean="0"/>
              <a:t>2/25/2025</a:t>
            </a:fld>
            <a:endParaRPr lang="en-US"/>
          </a:p>
        </p:txBody>
      </p:sp>
      <p:sp>
        <p:nvSpPr>
          <p:cNvPr id="5" name="Footer Placeholder 4">
            <a:extLst>
              <a:ext uri="{FF2B5EF4-FFF2-40B4-BE49-F238E27FC236}">
                <a16:creationId xmlns:a16="http://schemas.microsoft.com/office/drawing/2014/main" id="{2F93242D-19D1-0182-AED0-69FF666037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3B6E8E97-A985-47ED-AD91-54D9045B73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B4171E2-19B9-E247-A00C-FE0EB31DBBAE}" type="slidenum">
              <a:rPr lang="en-US" smtClean="0"/>
              <a:t>‹#›</a:t>
            </a:fld>
            <a:endParaRPr lang="en-US"/>
          </a:p>
        </p:txBody>
      </p:sp>
    </p:spTree>
    <p:extLst>
      <p:ext uri="{BB962C8B-B14F-4D97-AF65-F5344CB8AC3E}">
        <p14:creationId xmlns:p14="http://schemas.microsoft.com/office/powerpoint/2010/main" val="21012202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4.svg"/></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6.svg"/></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8.svg"/></Relationships>
</file>

<file path=ppt/slides/_rels/slide1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0.svg"/></Relationships>
</file>

<file path=ppt/slides/_rels/slide1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2.svg"/></Relationships>
</file>

<file path=ppt/slides/_rels/slide15.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4.svg"/></Relationships>
</file>

<file path=ppt/slides/_rels/slide16.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6.svg"/></Relationships>
</file>

<file path=ppt/slides/_rels/slide17.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8.svg"/></Relationships>
</file>

<file path=ppt/slides/_rels/slide18.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0.svg"/></Relationships>
</file>

<file path=ppt/slides/_rels/slide19.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2.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0.sv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2.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D9FD4-871E-AC97-2D53-673D0D0F279C}"/>
              </a:ext>
            </a:extLst>
          </p:cNvPr>
          <p:cNvSpPr>
            <a:spLocks noGrp="1"/>
          </p:cNvSpPr>
          <p:nvPr>
            <p:ph type="title"/>
          </p:nvPr>
        </p:nvSpPr>
        <p:spPr/>
        <p:txBody>
          <a:bodyPr/>
          <a:lstStyle/>
          <a:p>
            <a:r>
              <a:rPr lang="en-US"/>
              <a:t>Note to Instructors</a:t>
            </a:r>
          </a:p>
        </p:txBody>
      </p:sp>
      <p:sp>
        <p:nvSpPr>
          <p:cNvPr id="3" name="Content Placeholder 2">
            <a:extLst>
              <a:ext uri="{FF2B5EF4-FFF2-40B4-BE49-F238E27FC236}">
                <a16:creationId xmlns:a16="http://schemas.microsoft.com/office/drawing/2014/main" id="{A3ADA2AC-0C39-DA41-BF2C-B8071A3C56EF}"/>
              </a:ext>
            </a:extLst>
          </p:cNvPr>
          <p:cNvSpPr>
            <a:spLocks noGrp="1"/>
          </p:cNvSpPr>
          <p:nvPr>
            <p:ph idx="1"/>
          </p:nvPr>
        </p:nvSpPr>
        <p:spPr/>
        <p:txBody>
          <a:bodyPr/>
          <a:lstStyle/>
          <a:p>
            <a:pPr marL="0" indent="0">
              <a:buNone/>
            </a:pPr>
            <a:r>
              <a:rPr lang="en-US"/>
              <a:t>Each student has different foundational skills so some students may need more support or instruction than others, while others may need less. </a:t>
            </a:r>
          </a:p>
          <a:p>
            <a:pPr marL="0" indent="0">
              <a:buNone/>
            </a:pPr>
            <a:endParaRPr lang="en-US"/>
          </a:p>
          <a:p>
            <a:pPr marL="0" indent="0">
              <a:buNone/>
            </a:pPr>
            <a:r>
              <a:rPr lang="en-US"/>
              <a:t>Based on your students, you can choose which slides or information is best suited for them.</a:t>
            </a:r>
          </a:p>
        </p:txBody>
      </p:sp>
    </p:spTree>
    <p:extLst>
      <p:ext uri="{BB962C8B-B14F-4D97-AF65-F5344CB8AC3E}">
        <p14:creationId xmlns:p14="http://schemas.microsoft.com/office/powerpoint/2010/main" val="6053577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556C63D-9CFC-5797-6A28-F1CF31EBEA2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9FBF1F-8037-FBDA-EB5F-5C6E82782CF6}"/>
              </a:ext>
            </a:extLst>
          </p:cNvPr>
          <p:cNvSpPr>
            <a:spLocks noGrp="1"/>
          </p:cNvSpPr>
          <p:nvPr>
            <p:ph type="title"/>
          </p:nvPr>
        </p:nvSpPr>
        <p:spPr>
          <a:xfrm>
            <a:off x="761840" y="1138266"/>
            <a:ext cx="9116946" cy="868954"/>
          </a:xfrm>
        </p:spPr>
        <p:txBody>
          <a:bodyPr anchor="t">
            <a:normAutofit/>
          </a:bodyPr>
          <a:lstStyle/>
          <a:p>
            <a:r>
              <a:rPr lang="en-US" sz="4800" b="1">
                <a:highlight>
                  <a:srgbClr val="FFFFFF"/>
                </a:highlight>
              </a:rPr>
              <a:t>Icebreaker</a:t>
            </a:r>
            <a:endParaRPr lang="en-US"/>
          </a:p>
        </p:txBody>
      </p:sp>
      <p:cxnSp>
        <p:nvCxnSpPr>
          <p:cNvPr id="27" name="Straight Connector 26">
            <a:extLst>
              <a:ext uri="{FF2B5EF4-FFF2-40B4-BE49-F238E27FC236}">
                <a16:creationId xmlns:a16="http://schemas.microsoft.com/office/drawing/2014/main" id="{5D4CA07C-09E8-53B2-1BFC-E1F06722B02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5DEF65B-9414-C5C7-C327-D48FBF478FAA}"/>
              </a:ext>
            </a:extLst>
          </p:cNvPr>
          <p:cNvSpPr>
            <a:spLocks noGrp="1"/>
          </p:cNvSpPr>
          <p:nvPr>
            <p:ph idx="1"/>
          </p:nvPr>
        </p:nvSpPr>
        <p:spPr>
          <a:xfrm>
            <a:off x="761840" y="2007220"/>
            <a:ext cx="5511369" cy="4638509"/>
          </a:xfrm>
        </p:spPr>
        <p:txBody>
          <a:bodyPr vert="horz" lIns="91440" tIns="45720" rIns="91440" bIns="45720" rtlCol="0" anchor="t">
            <a:normAutofit/>
          </a:bodyPr>
          <a:lstStyle/>
          <a:p>
            <a:pPr marL="0" indent="0">
              <a:buNone/>
            </a:pPr>
            <a:r>
              <a:rPr lang="en-US">
                <a:highlight>
                  <a:srgbClr val="FFFFFF"/>
                </a:highlight>
                <a:ea typeface="+mn-lt"/>
                <a:cs typeface="+mn-lt"/>
              </a:rPr>
              <a:t>A simple question or activity that makes starting a conversation easier.</a:t>
            </a:r>
            <a:endParaRPr lang="en-US"/>
          </a:p>
        </p:txBody>
      </p:sp>
      <p:pic>
        <p:nvPicPr>
          <p:cNvPr id="6" name="Picture 5" descr="Clock icon">
            <a:extLst>
              <a:ext uri="{FF2B5EF4-FFF2-40B4-BE49-F238E27FC236}">
                <a16:creationId xmlns:a16="http://schemas.microsoft.com/office/drawing/2014/main" id="{D7D7D62C-2A93-149A-08DA-89A18860C276}"/>
              </a:ext>
              <a:ext uri="{C183D7F6-B498-43B3-948B-1728B52AA6E4}">
                <adec:decorative xmlns:adec="http://schemas.microsoft.com/office/drawing/2017/decorative" val="0"/>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365479" y="770952"/>
            <a:ext cx="5316095" cy="5316095"/>
          </a:xfrm>
          <a:prstGeom prst="rect">
            <a:avLst/>
          </a:prstGeom>
        </p:spPr>
      </p:pic>
    </p:spTree>
    <p:extLst>
      <p:ext uri="{BB962C8B-B14F-4D97-AF65-F5344CB8AC3E}">
        <p14:creationId xmlns:p14="http://schemas.microsoft.com/office/powerpoint/2010/main" val="24599757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8456AE7-363B-5128-D787-E5E4C3D9078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EB1A11B-0B2F-F815-2434-5C25F47AEBE5}"/>
              </a:ext>
            </a:extLst>
          </p:cNvPr>
          <p:cNvSpPr>
            <a:spLocks noGrp="1"/>
          </p:cNvSpPr>
          <p:nvPr>
            <p:ph type="title"/>
          </p:nvPr>
        </p:nvSpPr>
        <p:spPr>
          <a:xfrm>
            <a:off x="761840" y="1138266"/>
            <a:ext cx="9116946" cy="868954"/>
          </a:xfrm>
        </p:spPr>
        <p:txBody>
          <a:bodyPr anchor="t">
            <a:normAutofit/>
          </a:bodyPr>
          <a:lstStyle/>
          <a:p>
            <a:r>
              <a:rPr lang="en-US" sz="4800" b="1">
                <a:highlight>
                  <a:srgbClr val="FFFFFF"/>
                </a:highlight>
              </a:rPr>
              <a:t>Cold Call or Cold Email</a:t>
            </a:r>
            <a:endParaRPr lang="en-US" sz="4800"/>
          </a:p>
        </p:txBody>
      </p:sp>
      <p:cxnSp>
        <p:nvCxnSpPr>
          <p:cNvPr id="27" name="Straight Connector 26">
            <a:extLst>
              <a:ext uri="{FF2B5EF4-FFF2-40B4-BE49-F238E27FC236}">
                <a16:creationId xmlns:a16="http://schemas.microsoft.com/office/drawing/2014/main" id="{3F168096-6DF4-B4B5-90C7-837F64328D1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9BC70D48-EB7A-24CE-CD61-0279DC42F08A}"/>
              </a:ext>
            </a:extLst>
          </p:cNvPr>
          <p:cNvSpPr>
            <a:spLocks noGrp="1"/>
          </p:cNvSpPr>
          <p:nvPr>
            <p:ph idx="1"/>
          </p:nvPr>
        </p:nvSpPr>
        <p:spPr>
          <a:xfrm>
            <a:off x="761840" y="2007220"/>
            <a:ext cx="5511369" cy="4638509"/>
          </a:xfrm>
        </p:spPr>
        <p:txBody>
          <a:bodyPr vert="horz" lIns="91440" tIns="45720" rIns="91440" bIns="45720" rtlCol="0" anchor="t">
            <a:normAutofit/>
          </a:bodyPr>
          <a:lstStyle/>
          <a:p>
            <a:pPr marL="0" indent="0">
              <a:buNone/>
            </a:pPr>
            <a:r>
              <a:rPr lang="en-US">
                <a:highlight>
                  <a:srgbClr val="FFFFFF"/>
                </a:highlight>
                <a:ea typeface="+mn-lt"/>
                <a:cs typeface="+mn-lt"/>
              </a:rPr>
              <a:t>Calling someone or sending an email to someone you haven’t met.</a:t>
            </a:r>
            <a:endParaRPr lang="en-US"/>
          </a:p>
        </p:txBody>
      </p:sp>
      <p:pic>
        <p:nvPicPr>
          <p:cNvPr id="4" name="Graphic 3" descr="Icon of open envelope with paper emerging">
            <a:extLst>
              <a:ext uri="{FF2B5EF4-FFF2-40B4-BE49-F238E27FC236}">
                <a16:creationId xmlns:a16="http://schemas.microsoft.com/office/drawing/2014/main" id="{15B28E76-3F1B-7B90-5505-146162185A60}"/>
              </a:ext>
              <a:ext uri="{C183D7F6-B498-43B3-948B-1728B52AA6E4}">
                <adec:decorative xmlns:adec="http://schemas.microsoft.com/office/drawing/2017/decorative" val="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208634" y="1138417"/>
            <a:ext cx="3922294" cy="3905106"/>
          </a:xfrm>
          <a:prstGeom prst="rect">
            <a:avLst/>
          </a:prstGeom>
        </p:spPr>
      </p:pic>
    </p:spTree>
    <p:extLst>
      <p:ext uri="{BB962C8B-B14F-4D97-AF65-F5344CB8AC3E}">
        <p14:creationId xmlns:p14="http://schemas.microsoft.com/office/powerpoint/2010/main" val="41958464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73E89DF-A5C5-EF72-8E68-0A5A72093F4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3E50AF-8769-113D-FC07-4D9586E370D1}"/>
              </a:ext>
            </a:extLst>
          </p:cNvPr>
          <p:cNvSpPr>
            <a:spLocks noGrp="1"/>
          </p:cNvSpPr>
          <p:nvPr>
            <p:ph type="title"/>
          </p:nvPr>
        </p:nvSpPr>
        <p:spPr>
          <a:xfrm>
            <a:off x="761840" y="1138266"/>
            <a:ext cx="9116946" cy="868954"/>
          </a:xfrm>
        </p:spPr>
        <p:txBody>
          <a:bodyPr anchor="t">
            <a:normAutofit/>
          </a:bodyPr>
          <a:lstStyle/>
          <a:p>
            <a:r>
              <a:rPr lang="en-US" sz="4800" b="1">
                <a:highlight>
                  <a:srgbClr val="FFFFFF"/>
                </a:highlight>
              </a:rPr>
              <a:t>Elevator Pitch</a:t>
            </a:r>
            <a:endParaRPr lang="en-US"/>
          </a:p>
        </p:txBody>
      </p:sp>
      <p:cxnSp>
        <p:nvCxnSpPr>
          <p:cNvPr id="27" name="Straight Connector 26">
            <a:extLst>
              <a:ext uri="{FF2B5EF4-FFF2-40B4-BE49-F238E27FC236}">
                <a16:creationId xmlns:a16="http://schemas.microsoft.com/office/drawing/2014/main" id="{500E592B-5A45-DDEC-2CC0-2AAB79C982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4B942D7-AA46-87EF-6DCC-3268D9342276}"/>
              </a:ext>
            </a:extLst>
          </p:cNvPr>
          <p:cNvSpPr>
            <a:spLocks noGrp="1"/>
          </p:cNvSpPr>
          <p:nvPr>
            <p:ph idx="1"/>
          </p:nvPr>
        </p:nvSpPr>
        <p:spPr>
          <a:xfrm>
            <a:off x="761840" y="2007220"/>
            <a:ext cx="5511369" cy="4638509"/>
          </a:xfrm>
        </p:spPr>
        <p:txBody>
          <a:bodyPr vert="horz" lIns="91440" tIns="45720" rIns="91440" bIns="45720" rtlCol="0" anchor="t">
            <a:normAutofit/>
          </a:bodyPr>
          <a:lstStyle/>
          <a:p>
            <a:pPr marL="0" indent="0">
              <a:buNone/>
            </a:pPr>
            <a:r>
              <a:rPr lang="en-US">
                <a:highlight>
                  <a:srgbClr val="FFFFFF"/>
                </a:highlight>
                <a:ea typeface="+mn-lt"/>
                <a:cs typeface="+mn-lt"/>
              </a:rPr>
              <a:t>A short summary about who you are and what you do, shared in about 30 to 60 seconds.</a:t>
            </a:r>
            <a:endParaRPr lang="en-US">
              <a:ea typeface="+mn-lt"/>
              <a:cs typeface="+mn-lt"/>
            </a:endParaRPr>
          </a:p>
        </p:txBody>
      </p:sp>
      <p:pic>
        <p:nvPicPr>
          <p:cNvPr id="4" name="Graphic 3" descr="Icon of two figures framed by a square, below two elevator button style up and down triangles">
            <a:extLst>
              <a:ext uri="{FF2B5EF4-FFF2-40B4-BE49-F238E27FC236}">
                <a16:creationId xmlns:a16="http://schemas.microsoft.com/office/drawing/2014/main" id="{358008B7-4E8D-1657-51CA-2018D166E4B1}"/>
              </a:ext>
              <a:ext uri="{C183D7F6-B498-43B3-948B-1728B52AA6E4}">
                <adec:decorative xmlns:adec="http://schemas.microsoft.com/office/drawing/2017/decorative" val="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638925" y="1140884"/>
            <a:ext cx="4967816" cy="4967816"/>
          </a:xfrm>
          <a:prstGeom prst="rect">
            <a:avLst/>
          </a:prstGeom>
        </p:spPr>
      </p:pic>
    </p:spTree>
    <p:extLst>
      <p:ext uri="{BB962C8B-B14F-4D97-AF65-F5344CB8AC3E}">
        <p14:creationId xmlns:p14="http://schemas.microsoft.com/office/powerpoint/2010/main" val="23115526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73E89DF-A5C5-EF72-8E68-0A5A72093F4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3E50AF-8769-113D-FC07-4D9586E370D1}"/>
              </a:ext>
            </a:extLst>
          </p:cNvPr>
          <p:cNvSpPr>
            <a:spLocks noGrp="1"/>
          </p:cNvSpPr>
          <p:nvPr>
            <p:ph type="title"/>
          </p:nvPr>
        </p:nvSpPr>
        <p:spPr>
          <a:xfrm>
            <a:off x="761840" y="1138266"/>
            <a:ext cx="5513202" cy="1533555"/>
          </a:xfrm>
        </p:spPr>
        <p:txBody>
          <a:bodyPr anchor="t">
            <a:normAutofit/>
          </a:bodyPr>
          <a:lstStyle/>
          <a:p>
            <a:r>
              <a:rPr lang="en-US" sz="4800" b="1">
                <a:highlight>
                  <a:srgbClr val="FFFFFF"/>
                </a:highlight>
              </a:rPr>
              <a:t>Informational </a:t>
            </a:r>
            <a:br>
              <a:rPr lang="en-US" sz="4800" b="1">
                <a:highlight>
                  <a:srgbClr val="FFFFFF"/>
                </a:highlight>
              </a:rPr>
            </a:br>
            <a:r>
              <a:rPr lang="en-US" sz="4800" b="1">
                <a:highlight>
                  <a:srgbClr val="FFFFFF"/>
                </a:highlight>
              </a:rPr>
              <a:t>Interview</a:t>
            </a:r>
            <a:endParaRPr lang="en-US"/>
          </a:p>
        </p:txBody>
      </p:sp>
      <p:cxnSp>
        <p:nvCxnSpPr>
          <p:cNvPr id="27" name="Straight Connector 26">
            <a:extLst>
              <a:ext uri="{FF2B5EF4-FFF2-40B4-BE49-F238E27FC236}">
                <a16:creationId xmlns:a16="http://schemas.microsoft.com/office/drawing/2014/main" id="{500E592B-5A45-DDEC-2CC0-2AAB79C982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4B942D7-AA46-87EF-6DCC-3268D9342276}"/>
              </a:ext>
            </a:extLst>
          </p:cNvPr>
          <p:cNvSpPr>
            <a:spLocks noGrp="1"/>
          </p:cNvSpPr>
          <p:nvPr>
            <p:ph idx="1"/>
          </p:nvPr>
        </p:nvSpPr>
        <p:spPr>
          <a:xfrm>
            <a:off x="761840" y="2935370"/>
            <a:ext cx="5511369" cy="3710359"/>
          </a:xfrm>
        </p:spPr>
        <p:txBody>
          <a:bodyPr vert="horz" lIns="91440" tIns="45720" rIns="91440" bIns="45720" rtlCol="0" anchor="t">
            <a:normAutofit/>
          </a:bodyPr>
          <a:lstStyle/>
          <a:p>
            <a:pPr marL="0" indent="0">
              <a:buNone/>
            </a:pPr>
            <a:r>
              <a:rPr lang="en-US">
                <a:highlight>
                  <a:srgbClr val="FFFFFF"/>
                </a:highlight>
                <a:ea typeface="+mn-lt"/>
                <a:cs typeface="+mn-lt"/>
              </a:rPr>
              <a:t>A meeting where you ask someone questions to learn about their job or field.</a:t>
            </a:r>
            <a:endParaRPr lang="en-US"/>
          </a:p>
        </p:txBody>
      </p:sp>
      <p:pic>
        <p:nvPicPr>
          <p:cNvPr id="4" name="Graphic 3" descr="Chat with solid fill">
            <a:extLst>
              <a:ext uri="{FF2B5EF4-FFF2-40B4-BE49-F238E27FC236}">
                <a16:creationId xmlns:a16="http://schemas.microsoft.com/office/drawing/2014/main" id="{98601E04-D7E8-AB46-C05F-CC384314B988}"/>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274660" y="771753"/>
            <a:ext cx="5316095" cy="5316095"/>
          </a:xfrm>
          <a:prstGeom prst="rect">
            <a:avLst/>
          </a:prstGeom>
        </p:spPr>
      </p:pic>
      <p:pic>
        <p:nvPicPr>
          <p:cNvPr id="5" name="Graphic 4" descr="Icon of two speech bubbles">
            <a:extLst>
              <a:ext uri="{FF2B5EF4-FFF2-40B4-BE49-F238E27FC236}">
                <a16:creationId xmlns:a16="http://schemas.microsoft.com/office/drawing/2014/main" id="{98601E04-D7E8-AB46-C05F-CC384314B988}"/>
              </a:ext>
              <a:ext uri="{C183D7F6-B498-43B3-948B-1728B52AA6E4}">
                <adec:decorative xmlns:adec="http://schemas.microsoft.com/office/drawing/2017/decorative" val="0"/>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274660" y="771753"/>
            <a:ext cx="5316095" cy="5316095"/>
          </a:xfrm>
          <a:prstGeom prst="rect">
            <a:avLst/>
          </a:prstGeom>
        </p:spPr>
      </p:pic>
    </p:spTree>
    <p:extLst>
      <p:ext uri="{BB962C8B-B14F-4D97-AF65-F5344CB8AC3E}">
        <p14:creationId xmlns:p14="http://schemas.microsoft.com/office/powerpoint/2010/main" val="20214181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73E89DF-A5C5-EF72-8E68-0A5A72093F4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3E50AF-8769-113D-FC07-4D9586E370D1}"/>
              </a:ext>
            </a:extLst>
          </p:cNvPr>
          <p:cNvSpPr>
            <a:spLocks noGrp="1"/>
          </p:cNvSpPr>
          <p:nvPr>
            <p:ph type="title"/>
          </p:nvPr>
        </p:nvSpPr>
        <p:spPr>
          <a:xfrm>
            <a:off x="761840" y="1138266"/>
            <a:ext cx="9116946" cy="868954"/>
          </a:xfrm>
        </p:spPr>
        <p:txBody>
          <a:bodyPr anchor="t">
            <a:normAutofit/>
          </a:bodyPr>
          <a:lstStyle/>
          <a:p>
            <a:r>
              <a:rPr lang="en-US" sz="4800" b="1">
                <a:highlight>
                  <a:srgbClr val="FFFFFF"/>
                </a:highlight>
                <a:ea typeface="Calibri"/>
                <a:cs typeface="Calibri"/>
              </a:rPr>
              <a:t>Work Site Tours</a:t>
            </a:r>
          </a:p>
        </p:txBody>
      </p:sp>
      <p:cxnSp>
        <p:nvCxnSpPr>
          <p:cNvPr id="27" name="Straight Connector 26">
            <a:extLst>
              <a:ext uri="{FF2B5EF4-FFF2-40B4-BE49-F238E27FC236}">
                <a16:creationId xmlns:a16="http://schemas.microsoft.com/office/drawing/2014/main" id="{500E592B-5A45-DDEC-2CC0-2AAB79C982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4B942D7-AA46-87EF-6DCC-3268D9342276}"/>
              </a:ext>
            </a:extLst>
          </p:cNvPr>
          <p:cNvSpPr>
            <a:spLocks noGrp="1"/>
          </p:cNvSpPr>
          <p:nvPr>
            <p:ph idx="1"/>
          </p:nvPr>
        </p:nvSpPr>
        <p:spPr>
          <a:xfrm>
            <a:off x="761840" y="2007220"/>
            <a:ext cx="5511369" cy="4638509"/>
          </a:xfrm>
        </p:spPr>
        <p:txBody>
          <a:bodyPr vert="horz" lIns="91440" tIns="45720" rIns="91440" bIns="45720" rtlCol="0" anchor="t">
            <a:normAutofit/>
          </a:bodyPr>
          <a:lstStyle/>
          <a:p>
            <a:pPr marL="0" indent="0">
              <a:buNone/>
            </a:pPr>
            <a:r>
              <a:rPr lang="en-US">
                <a:highlight>
                  <a:srgbClr val="FFFFFF"/>
                </a:highlight>
                <a:ea typeface="+mn-lt"/>
                <a:cs typeface="+mn-lt"/>
              </a:rPr>
              <a:t>Visit a workplace where you can see what happens there, learn about different jobs, and meet people who work in those roles. It’s a chance to explore a career, ask questions, and see what a typical workday looks like.</a:t>
            </a:r>
            <a:endParaRPr lang="en-US"/>
          </a:p>
        </p:txBody>
      </p:sp>
      <p:pic>
        <p:nvPicPr>
          <p:cNvPr id="4" name="Graphic 3" descr="Icon of two signpost directional flags">
            <a:extLst>
              <a:ext uri="{FF2B5EF4-FFF2-40B4-BE49-F238E27FC236}">
                <a16:creationId xmlns:a16="http://schemas.microsoft.com/office/drawing/2014/main" id="{DEF6D528-DD44-A5BA-43F3-49DDEE9F8604}"/>
              </a:ext>
              <a:ext uri="{C183D7F6-B498-43B3-948B-1728B52AA6E4}">
                <adec:decorative xmlns:adec="http://schemas.microsoft.com/office/drawing/2017/decorative" val="0"/>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365479" y="770952"/>
            <a:ext cx="5316095" cy="5316095"/>
          </a:xfrm>
          <a:prstGeom prst="rect">
            <a:avLst/>
          </a:prstGeom>
        </p:spPr>
      </p:pic>
    </p:spTree>
    <p:extLst>
      <p:ext uri="{BB962C8B-B14F-4D97-AF65-F5344CB8AC3E}">
        <p14:creationId xmlns:p14="http://schemas.microsoft.com/office/powerpoint/2010/main" val="16155536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81C389C-600F-DE1D-2830-CC6A73CD1F2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A153FA-E686-E0B2-86F3-B07414815D23}"/>
              </a:ext>
            </a:extLst>
          </p:cNvPr>
          <p:cNvSpPr>
            <a:spLocks noGrp="1"/>
          </p:cNvSpPr>
          <p:nvPr>
            <p:ph type="title"/>
          </p:nvPr>
        </p:nvSpPr>
        <p:spPr>
          <a:xfrm>
            <a:off x="761840" y="1138266"/>
            <a:ext cx="9116946" cy="868954"/>
          </a:xfrm>
        </p:spPr>
        <p:txBody>
          <a:bodyPr anchor="t">
            <a:normAutofit/>
          </a:bodyPr>
          <a:lstStyle/>
          <a:p>
            <a:r>
              <a:rPr lang="en-US" sz="4800" b="1">
                <a:highlight>
                  <a:srgbClr val="FFFFFF"/>
                </a:highlight>
              </a:rPr>
              <a:t>Job Shadow</a:t>
            </a:r>
            <a:endParaRPr lang="en-US" sz="4800"/>
          </a:p>
        </p:txBody>
      </p:sp>
      <p:cxnSp>
        <p:nvCxnSpPr>
          <p:cNvPr id="27" name="Straight Connector 26">
            <a:extLst>
              <a:ext uri="{FF2B5EF4-FFF2-40B4-BE49-F238E27FC236}">
                <a16:creationId xmlns:a16="http://schemas.microsoft.com/office/drawing/2014/main" id="{82BFA311-5B12-AD24-8F41-4DFECA61314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5D65EC9-F976-C59D-22E9-2408E8581B17}"/>
              </a:ext>
            </a:extLst>
          </p:cNvPr>
          <p:cNvSpPr>
            <a:spLocks noGrp="1"/>
          </p:cNvSpPr>
          <p:nvPr>
            <p:ph idx="1"/>
          </p:nvPr>
        </p:nvSpPr>
        <p:spPr>
          <a:xfrm>
            <a:off x="761840" y="2007220"/>
            <a:ext cx="5511369" cy="4638509"/>
          </a:xfrm>
        </p:spPr>
        <p:txBody>
          <a:bodyPr vert="horz" lIns="91440" tIns="45720" rIns="91440" bIns="45720" rtlCol="0" anchor="t">
            <a:normAutofit/>
          </a:bodyPr>
          <a:lstStyle/>
          <a:p>
            <a:pPr marL="0" indent="0">
              <a:buNone/>
            </a:pPr>
            <a:r>
              <a:rPr lang="en-US">
                <a:highlight>
                  <a:srgbClr val="FFFFFF"/>
                </a:highlight>
                <a:ea typeface="+mn-lt"/>
                <a:cs typeface="+mn-lt"/>
              </a:rPr>
              <a:t>Spending time with someone at their job to see what they do during a typical workday.</a:t>
            </a:r>
            <a:endParaRPr lang="en-US">
              <a:ea typeface="+mn-lt"/>
              <a:cs typeface="+mn-lt"/>
            </a:endParaRPr>
          </a:p>
        </p:txBody>
      </p:sp>
      <p:pic>
        <p:nvPicPr>
          <p:cNvPr id="4" name="Graphic 3" descr="Icon of two human figures facing each other while seated at a table">
            <a:extLst>
              <a:ext uri="{FF2B5EF4-FFF2-40B4-BE49-F238E27FC236}">
                <a16:creationId xmlns:a16="http://schemas.microsoft.com/office/drawing/2014/main" id="{AFFF6FF7-130E-AF89-0C25-8A24BE6A0D50}"/>
              </a:ext>
              <a:ext uri="{C183D7F6-B498-43B3-948B-1728B52AA6E4}">
                <adec:decorative xmlns:adec="http://schemas.microsoft.com/office/drawing/2017/decorative" val="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641431" y="1138416"/>
            <a:ext cx="4884819" cy="4890549"/>
          </a:xfrm>
          <a:prstGeom prst="rect">
            <a:avLst/>
          </a:prstGeom>
        </p:spPr>
      </p:pic>
    </p:spTree>
    <p:extLst>
      <p:ext uri="{BB962C8B-B14F-4D97-AF65-F5344CB8AC3E}">
        <p14:creationId xmlns:p14="http://schemas.microsoft.com/office/powerpoint/2010/main" val="40452879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81C389C-600F-DE1D-2830-CC6A73CD1F2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A153FA-E686-E0B2-86F3-B07414815D23}"/>
              </a:ext>
            </a:extLst>
          </p:cNvPr>
          <p:cNvSpPr>
            <a:spLocks noGrp="1"/>
          </p:cNvSpPr>
          <p:nvPr>
            <p:ph type="title"/>
          </p:nvPr>
        </p:nvSpPr>
        <p:spPr>
          <a:xfrm>
            <a:off x="761840" y="1138266"/>
            <a:ext cx="9116946" cy="868954"/>
          </a:xfrm>
        </p:spPr>
        <p:txBody>
          <a:bodyPr anchor="t">
            <a:normAutofit/>
          </a:bodyPr>
          <a:lstStyle/>
          <a:p>
            <a:r>
              <a:rPr lang="en-US" sz="4800" b="1">
                <a:highlight>
                  <a:srgbClr val="FFFFFF"/>
                </a:highlight>
              </a:rPr>
              <a:t>Follow-Up</a:t>
            </a:r>
            <a:endParaRPr lang="en-US" sz="4800"/>
          </a:p>
        </p:txBody>
      </p:sp>
      <p:cxnSp>
        <p:nvCxnSpPr>
          <p:cNvPr id="27" name="Straight Connector 26">
            <a:extLst>
              <a:ext uri="{FF2B5EF4-FFF2-40B4-BE49-F238E27FC236}">
                <a16:creationId xmlns:a16="http://schemas.microsoft.com/office/drawing/2014/main" id="{82BFA311-5B12-AD24-8F41-4DFECA61314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5D65EC9-F976-C59D-22E9-2408E8581B17}"/>
              </a:ext>
            </a:extLst>
          </p:cNvPr>
          <p:cNvSpPr>
            <a:spLocks noGrp="1"/>
          </p:cNvSpPr>
          <p:nvPr>
            <p:ph idx="1"/>
          </p:nvPr>
        </p:nvSpPr>
        <p:spPr>
          <a:xfrm>
            <a:off x="761840" y="2007220"/>
            <a:ext cx="5511369" cy="4638509"/>
          </a:xfrm>
        </p:spPr>
        <p:txBody>
          <a:bodyPr vert="horz" lIns="91440" tIns="45720" rIns="91440" bIns="45720" rtlCol="0" anchor="t">
            <a:normAutofit/>
          </a:bodyPr>
          <a:lstStyle/>
          <a:p>
            <a:pPr marL="0" indent="0">
              <a:buNone/>
            </a:pPr>
            <a:r>
              <a:rPr lang="en-US">
                <a:highlight>
                  <a:srgbClr val="FFFFFF"/>
                </a:highlight>
                <a:ea typeface="+mn-lt"/>
                <a:cs typeface="+mn-lt"/>
              </a:rPr>
              <a:t>Reaching out to someone after you first meet to stay in touch. Depending on how you communicate with someone, this can be done through an email, card, or text.</a:t>
            </a:r>
            <a:endParaRPr lang="en-US"/>
          </a:p>
        </p:txBody>
      </p:sp>
      <p:pic>
        <p:nvPicPr>
          <p:cNvPr id="4" name="Graphic 3" descr="Cellphone icon">
            <a:extLst>
              <a:ext uri="{FF2B5EF4-FFF2-40B4-BE49-F238E27FC236}">
                <a16:creationId xmlns:a16="http://schemas.microsoft.com/office/drawing/2014/main" id="{6189EB6C-D3E1-C280-4AC2-55F06C38D022}"/>
              </a:ext>
              <a:ext uri="{C183D7F6-B498-43B3-948B-1728B52AA6E4}">
                <adec:decorative xmlns:adec="http://schemas.microsoft.com/office/drawing/2017/decorative" val="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383612" y="886328"/>
            <a:ext cx="5068159" cy="5085346"/>
          </a:xfrm>
          <a:prstGeom prst="rect">
            <a:avLst/>
          </a:prstGeom>
        </p:spPr>
      </p:pic>
    </p:spTree>
    <p:extLst>
      <p:ext uri="{BB962C8B-B14F-4D97-AF65-F5344CB8AC3E}">
        <p14:creationId xmlns:p14="http://schemas.microsoft.com/office/powerpoint/2010/main" val="13684186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81C389C-600F-DE1D-2830-CC6A73CD1F2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A153FA-E686-E0B2-86F3-B07414815D23}"/>
              </a:ext>
            </a:extLst>
          </p:cNvPr>
          <p:cNvSpPr>
            <a:spLocks noGrp="1"/>
          </p:cNvSpPr>
          <p:nvPr>
            <p:ph type="title"/>
          </p:nvPr>
        </p:nvSpPr>
        <p:spPr>
          <a:xfrm>
            <a:off x="761840" y="1138266"/>
            <a:ext cx="9116946" cy="868954"/>
          </a:xfrm>
        </p:spPr>
        <p:txBody>
          <a:bodyPr anchor="t">
            <a:normAutofit/>
          </a:bodyPr>
          <a:lstStyle/>
          <a:p>
            <a:r>
              <a:rPr lang="en-US" sz="4800" b="1">
                <a:highlight>
                  <a:srgbClr val="FFFFFF"/>
                </a:highlight>
              </a:rPr>
              <a:t>Mentorship</a:t>
            </a:r>
            <a:endParaRPr lang="en-US" sz="4800"/>
          </a:p>
        </p:txBody>
      </p:sp>
      <p:cxnSp>
        <p:nvCxnSpPr>
          <p:cNvPr id="27" name="Straight Connector 26">
            <a:extLst>
              <a:ext uri="{FF2B5EF4-FFF2-40B4-BE49-F238E27FC236}">
                <a16:creationId xmlns:a16="http://schemas.microsoft.com/office/drawing/2014/main" id="{82BFA311-5B12-AD24-8F41-4DFECA61314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5D65EC9-F976-C59D-22E9-2408E8581B17}"/>
              </a:ext>
            </a:extLst>
          </p:cNvPr>
          <p:cNvSpPr>
            <a:spLocks noGrp="1"/>
          </p:cNvSpPr>
          <p:nvPr>
            <p:ph idx="1"/>
          </p:nvPr>
        </p:nvSpPr>
        <p:spPr>
          <a:xfrm>
            <a:off x="761840" y="2007220"/>
            <a:ext cx="5511369" cy="4638509"/>
          </a:xfrm>
        </p:spPr>
        <p:txBody>
          <a:bodyPr vert="horz" lIns="91440" tIns="45720" rIns="91440" bIns="45720" rtlCol="0" anchor="t">
            <a:normAutofit/>
          </a:bodyPr>
          <a:lstStyle/>
          <a:p>
            <a:pPr marL="0" indent="0">
              <a:buNone/>
            </a:pPr>
            <a:r>
              <a:rPr lang="en-US">
                <a:highlight>
                  <a:srgbClr val="FFFFFF"/>
                </a:highlight>
                <a:ea typeface="+mn-lt"/>
                <a:cs typeface="+mn-lt"/>
              </a:rPr>
              <a:t>A helpful relationship where an experienced person guides someone newer to the field.</a:t>
            </a:r>
            <a:endParaRPr lang="en-US">
              <a:ea typeface="+mn-lt"/>
              <a:cs typeface="+mn-lt"/>
            </a:endParaRPr>
          </a:p>
        </p:txBody>
      </p:sp>
      <p:pic>
        <p:nvPicPr>
          <p:cNvPr id="4" name="Graphic 3" descr="Icon of Human head with lightbulb inside">
            <a:extLst>
              <a:ext uri="{FF2B5EF4-FFF2-40B4-BE49-F238E27FC236}">
                <a16:creationId xmlns:a16="http://schemas.microsoft.com/office/drawing/2014/main" id="{7A29E34B-6EAF-8CF3-2FD6-1A92B7AA34D5}"/>
              </a:ext>
              <a:ext uri="{C183D7F6-B498-43B3-948B-1728B52AA6E4}">
                <adec:decorative xmlns:adec="http://schemas.microsoft.com/office/drawing/2017/decorative" val="0"/>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606110" y="1137629"/>
            <a:ext cx="5316095" cy="5316095"/>
          </a:xfrm>
          <a:prstGeom prst="rect">
            <a:avLst/>
          </a:prstGeom>
        </p:spPr>
      </p:pic>
    </p:spTree>
    <p:extLst>
      <p:ext uri="{BB962C8B-B14F-4D97-AF65-F5344CB8AC3E}">
        <p14:creationId xmlns:p14="http://schemas.microsoft.com/office/powerpoint/2010/main" val="8541899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81C389C-600F-DE1D-2830-CC6A73CD1F2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A153FA-E686-E0B2-86F3-B07414815D23}"/>
              </a:ext>
            </a:extLst>
          </p:cNvPr>
          <p:cNvSpPr>
            <a:spLocks noGrp="1"/>
          </p:cNvSpPr>
          <p:nvPr>
            <p:ph type="title"/>
          </p:nvPr>
        </p:nvSpPr>
        <p:spPr>
          <a:xfrm>
            <a:off x="761840" y="1138266"/>
            <a:ext cx="9116946" cy="868954"/>
          </a:xfrm>
        </p:spPr>
        <p:txBody>
          <a:bodyPr anchor="t">
            <a:normAutofit/>
          </a:bodyPr>
          <a:lstStyle/>
          <a:p>
            <a:r>
              <a:rPr lang="en-US" sz="4800" b="1">
                <a:highlight>
                  <a:srgbClr val="FFFFFF"/>
                </a:highlight>
              </a:rPr>
              <a:t>Professional Profile</a:t>
            </a:r>
            <a:endParaRPr lang="en-US" sz="4800"/>
          </a:p>
        </p:txBody>
      </p:sp>
      <p:cxnSp>
        <p:nvCxnSpPr>
          <p:cNvPr id="27" name="Straight Connector 26">
            <a:extLst>
              <a:ext uri="{FF2B5EF4-FFF2-40B4-BE49-F238E27FC236}">
                <a16:creationId xmlns:a16="http://schemas.microsoft.com/office/drawing/2014/main" id="{82BFA311-5B12-AD24-8F41-4DFECA61314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5D65EC9-F976-C59D-22E9-2408E8581B17}"/>
              </a:ext>
            </a:extLst>
          </p:cNvPr>
          <p:cNvSpPr>
            <a:spLocks noGrp="1"/>
          </p:cNvSpPr>
          <p:nvPr>
            <p:ph idx="1"/>
          </p:nvPr>
        </p:nvSpPr>
        <p:spPr>
          <a:xfrm>
            <a:off x="761840" y="2007220"/>
            <a:ext cx="5511369" cy="4638509"/>
          </a:xfrm>
        </p:spPr>
        <p:txBody>
          <a:bodyPr vert="horz" lIns="91440" tIns="45720" rIns="91440" bIns="45720" rtlCol="0" anchor="t">
            <a:normAutofit/>
          </a:bodyPr>
          <a:lstStyle/>
          <a:p>
            <a:pPr marL="0" indent="0">
              <a:buNone/>
            </a:pPr>
            <a:r>
              <a:rPr lang="en-US">
                <a:highlight>
                  <a:srgbClr val="FFFFFF"/>
                </a:highlight>
                <a:ea typeface="+mn-lt"/>
                <a:cs typeface="+mn-lt"/>
              </a:rPr>
              <a:t>An online summary of your skills and work experience, often on professional networking websites like Handshake or LinkedIn.</a:t>
            </a:r>
            <a:endParaRPr lang="en-US">
              <a:ea typeface="+mn-lt"/>
              <a:cs typeface="+mn-lt"/>
            </a:endParaRPr>
          </a:p>
        </p:txBody>
      </p:sp>
      <p:pic>
        <p:nvPicPr>
          <p:cNvPr id="4" name="Graphic 3" descr="Badge Tick with solid fill">
            <a:extLst>
              <a:ext uri="{FF2B5EF4-FFF2-40B4-BE49-F238E27FC236}">
                <a16:creationId xmlns:a16="http://schemas.microsoft.com/office/drawing/2014/main" id="{02C0EC4D-81FA-3218-310C-E9BACC57FABF}"/>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274660" y="771753"/>
            <a:ext cx="5316095" cy="5316095"/>
          </a:xfrm>
          <a:prstGeom prst="rect">
            <a:avLst/>
          </a:prstGeom>
        </p:spPr>
      </p:pic>
      <p:pic>
        <p:nvPicPr>
          <p:cNvPr id="5" name="Graphic 4" descr="Icon of checkmark inside a seal of approval">
            <a:extLst>
              <a:ext uri="{FF2B5EF4-FFF2-40B4-BE49-F238E27FC236}">
                <a16:creationId xmlns:a16="http://schemas.microsoft.com/office/drawing/2014/main" id="{02C0EC4D-81FA-3218-310C-E9BACC57FABF}"/>
              </a:ext>
              <a:ext uri="{C183D7F6-B498-43B3-948B-1728B52AA6E4}">
                <adec:decorative xmlns:adec="http://schemas.microsoft.com/office/drawing/2017/decorative" val="0"/>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274660" y="771753"/>
            <a:ext cx="5316095" cy="5316095"/>
          </a:xfrm>
          <a:prstGeom prst="rect">
            <a:avLst/>
          </a:prstGeom>
        </p:spPr>
      </p:pic>
    </p:spTree>
    <p:extLst>
      <p:ext uri="{BB962C8B-B14F-4D97-AF65-F5344CB8AC3E}">
        <p14:creationId xmlns:p14="http://schemas.microsoft.com/office/powerpoint/2010/main" val="7357770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81C389C-600F-DE1D-2830-CC6A73CD1F2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A153FA-E686-E0B2-86F3-B07414815D23}"/>
              </a:ext>
            </a:extLst>
          </p:cNvPr>
          <p:cNvSpPr>
            <a:spLocks noGrp="1"/>
          </p:cNvSpPr>
          <p:nvPr>
            <p:ph type="title"/>
          </p:nvPr>
        </p:nvSpPr>
        <p:spPr>
          <a:xfrm>
            <a:off x="761840" y="1138266"/>
            <a:ext cx="9116946" cy="868954"/>
          </a:xfrm>
        </p:spPr>
        <p:txBody>
          <a:bodyPr anchor="t">
            <a:normAutofit fontScale="90000"/>
          </a:bodyPr>
          <a:lstStyle/>
          <a:p>
            <a:r>
              <a:rPr lang="en-US" sz="4800" b="1">
                <a:highlight>
                  <a:srgbClr val="FFFFFF"/>
                </a:highlight>
              </a:rPr>
              <a:t>Social Media Networking</a:t>
            </a:r>
            <a:br>
              <a:rPr lang="en-US" sz="4800" b="1">
                <a:highlight>
                  <a:srgbClr val="FFFFFF"/>
                </a:highlight>
                <a:ea typeface="Calibri"/>
                <a:cs typeface="Calibri"/>
              </a:rPr>
            </a:br>
            <a:r>
              <a:rPr lang="en-US" sz="4800" b="1">
                <a:highlight>
                  <a:srgbClr val="FFFFFF"/>
                </a:highlight>
              </a:rPr>
              <a:t>or Social Networking</a:t>
            </a:r>
            <a:endParaRPr lang="en-US" sz="4800"/>
          </a:p>
        </p:txBody>
      </p:sp>
      <p:cxnSp>
        <p:nvCxnSpPr>
          <p:cNvPr id="27" name="Straight Connector 26">
            <a:extLst>
              <a:ext uri="{FF2B5EF4-FFF2-40B4-BE49-F238E27FC236}">
                <a16:creationId xmlns:a16="http://schemas.microsoft.com/office/drawing/2014/main" id="{82BFA311-5B12-AD24-8F41-4DFECA61314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5D65EC9-F976-C59D-22E9-2408E8581B17}"/>
              </a:ext>
            </a:extLst>
          </p:cNvPr>
          <p:cNvSpPr>
            <a:spLocks noGrp="1"/>
          </p:cNvSpPr>
          <p:nvPr>
            <p:ph idx="1"/>
          </p:nvPr>
        </p:nvSpPr>
        <p:spPr>
          <a:xfrm>
            <a:off x="761840" y="3017928"/>
            <a:ext cx="5511369" cy="3627801"/>
          </a:xfrm>
        </p:spPr>
        <p:txBody>
          <a:bodyPr vert="horz" lIns="91440" tIns="45720" rIns="91440" bIns="45720" rtlCol="0" anchor="t">
            <a:normAutofit/>
          </a:bodyPr>
          <a:lstStyle/>
          <a:p>
            <a:pPr marL="0" indent="0">
              <a:buNone/>
            </a:pPr>
            <a:r>
              <a:rPr lang="en-US">
                <a:highlight>
                  <a:srgbClr val="FFFFFF"/>
                </a:highlight>
                <a:ea typeface="+mn-lt"/>
                <a:cs typeface="+mn-lt"/>
              </a:rPr>
              <a:t>Using social media sites like Handshake or LinkedIn to meet and connect with people professionally. </a:t>
            </a:r>
            <a:endParaRPr lang="en-US">
              <a:ea typeface="+mn-lt"/>
              <a:cs typeface="+mn-lt"/>
            </a:endParaRPr>
          </a:p>
        </p:txBody>
      </p:sp>
      <p:pic>
        <p:nvPicPr>
          <p:cNvPr id="6" name="Picture 5" descr="Three human figures and a graphed arrow rising icon">
            <a:extLst>
              <a:ext uri="{FF2B5EF4-FFF2-40B4-BE49-F238E27FC236}">
                <a16:creationId xmlns:a16="http://schemas.microsoft.com/office/drawing/2014/main" id="{0EC991DD-2F5D-1763-D3F8-F1E9605874C1}"/>
              </a:ext>
              <a:ext uri="{C183D7F6-B498-43B3-948B-1728B52AA6E4}">
                <adec:decorative xmlns:adec="http://schemas.microsoft.com/office/drawing/2017/decorative" val="0"/>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686321" y="770952"/>
            <a:ext cx="5316095" cy="5316095"/>
          </a:xfrm>
          <a:prstGeom prst="rect">
            <a:avLst/>
          </a:prstGeom>
        </p:spPr>
      </p:pic>
    </p:spTree>
    <p:extLst>
      <p:ext uri="{BB962C8B-B14F-4D97-AF65-F5344CB8AC3E}">
        <p14:creationId xmlns:p14="http://schemas.microsoft.com/office/powerpoint/2010/main" val="1083127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A4BD7-3249-255B-1E95-AD1C0837830F}"/>
              </a:ext>
            </a:extLst>
          </p:cNvPr>
          <p:cNvSpPr>
            <a:spLocks noGrp="1"/>
          </p:cNvSpPr>
          <p:nvPr>
            <p:ph type="ctrTitle"/>
          </p:nvPr>
        </p:nvSpPr>
        <p:spPr>
          <a:xfrm>
            <a:off x="1524000" y="1041400"/>
            <a:ext cx="9144000" cy="2387600"/>
          </a:xfrm>
        </p:spPr>
        <p:txBody>
          <a:bodyPr/>
          <a:lstStyle/>
          <a:p>
            <a:r>
              <a:rPr lang="en-US" b="1">
                <a:solidFill>
                  <a:srgbClr val="364152"/>
                </a:solidFill>
                <a:highlight>
                  <a:srgbClr val="FFFFFF"/>
                </a:highlight>
                <a:latin typeface="Calibri"/>
                <a:ea typeface="Calibri"/>
                <a:cs typeface="Calibri"/>
              </a:rPr>
              <a:t>The Language of Networking</a:t>
            </a:r>
          </a:p>
        </p:txBody>
      </p:sp>
      <p:sp>
        <p:nvSpPr>
          <p:cNvPr id="3" name="Subtitle 2">
            <a:extLst>
              <a:ext uri="{FF2B5EF4-FFF2-40B4-BE49-F238E27FC236}">
                <a16:creationId xmlns:a16="http://schemas.microsoft.com/office/drawing/2014/main" id="{567C0DC8-E93F-B0CD-AB63-CC4A1CBB2A29}"/>
              </a:ext>
            </a:extLst>
          </p:cNvPr>
          <p:cNvSpPr>
            <a:spLocks noGrp="1"/>
          </p:cNvSpPr>
          <p:nvPr>
            <p:ph type="subTitle" idx="1"/>
          </p:nvPr>
        </p:nvSpPr>
        <p:spPr/>
        <p:txBody>
          <a:bodyPr vert="horz" lIns="91440" tIns="45720" rIns="91440" bIns="45720" rtlCol="0" anchor="t">
            <a:normAutofit/>
          </a:bodyPr>
          <a:lstStyle/>
          <a:p>
            <a:r>
              <a:rPr lang="en-US"/>
              <a:t>Pre-Employment Transition Services</a:t>
            </a:r>
          </a:p>
          <a:p>
            <a:r>
              <a:rPr lang="en-US"/>
              <a:t>Work-Based Learning</a:t>
            </a:r>
            <a:endParaRPr lang="en-US">
              <a:ea typeface="Calibri"/>
              <a:cs typeface="Calibri"/>
            </a:endParaRPr>
          </a:p>
          <a:p>
            <a:r>
              <a:rPr lang="en-US">
                <a:ea typeface="+mn-lt"/>
                <a:cs typeface="+mn-lt"/>
              </a:rPr>
              <a:t>Expanding Your Opportunities Through Networking</a:t>
            </a:r>
            <a:endParaRPr lang="en-US"/>
          </a:p>
        </p:txBody>
      </p:sp>
    </p:spTree>
    <p:extLst>
      <p:ext uri="{BB962C8B-B14F-4D97-AF65-F5344CB8AC3E}">
        <p14:creationId xmlns:p14="http://schemas.microsoft.com/office/powerpoint/2010/main" val="42374560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81C389C-600F-DE1D-2830-CC6A73CD1F2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A153FA-E686-E0B2-86F3-B07414815D23}"/>
              </a:ext>
            </a:extLst>
          </p:cNvPr>
          <p:cNvSpPr>
            <a:spLocks noGrp="1"/>
          </p:cNvSpPr>
          <p:nvPr>
            <p:ph type="title"/>
          </p:nvPr>
        </p:nvSpPr>
        <p:spPr>
          <a:xfrm>
            <a:off x="761840" y="1138266"/>
            <a:ext cx="9116946" cy="868954"/>
          </a:xfrm>
        </p:spPr>
        <p:txBody>
          <a:bodyPr anchor="t">
            <a:normAutofit/>
          </a:bodyPr>
          <a:lstStyle/>
          <a:p>
            <a:r>
              <a:rPr lang="en-US" sz="4800" b="1">
                <a:highlight>
                  <a:srgbClr val="FFFFFF"/>
                </a:highlight>
              </a:rPr>
              <a:t>Handshake</a:t>
            </a:r>
            <a:endParaRPr lang="en-US" sz="4800"/>
          </a:p>
        </p:txBody>
      </p:sp>
      <p:cxnSp>
        <p:nvCxnSpPr>
          <p:cNvPr id="27" name="Straight Connector 26">
            <a:extLst>
              <a:ext uri="{FF2B5EF4-FFF2-40B4-BE49-F238E27FC236}">
                <a16:creationId xmlns:a16="http://schemas.microsoft.com/office/drawing/2014/main" id="{82BFA311-5B12-AD24-8F41-4DFECA61314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5D65EC9-F976-C59D-22E9-2408E8581B17}"/>
              </a:ext>
            </a:extLst>
          </p:cNvPr>
          <p:cNvSpPr>
            <a:spLocks noGrp="1"/>
          </p:cNvSpPr>
          <p:nvPr>
            <p:ph idx="1"/>
          </p:nvPr>
        </p:nvSpPr>
        <p:spPr>
          <a:xfrm>
            <a:off x="761840" y="2007220"/>
            <a:ext cx="5511369" cy="4638509"/>
          </a:xfrm>
        </p:spPr>
        <p:txBody>
          <a:bodyPr vert="horz" lIns="91440" tIns="45720" rIns="91440" bIns="45720" rtlCol="0" anchor="t">
            <a:normAutofit/>
          </a:bodyPr>
          <a:lstStyle/>
          <a:p>
            <a:pPr marL="0" indent="0">
              <a:buNone/>
            </a:pPr>
            <a:r>
              <a:rPr lang="en-US">
                <a:highlight>
                  <a:srgbClr val="FFFFFF"/>
                </a:highlight>
                <a:ea typeface="+mn-lt"/>
                <a:cs typeface="+mn-lt"/>
              </a:rPr>
              <a:t>A networking website for college students and alumni focused on career connections and advancement.  It has opportunities to connect with employers, career fairs, and job or internship opportunities.  </a:t>
            </a:r>
          </a:p>
          <a:p>
            <a:pPr marL="0" indent="0">
              <a:buNone/>
            </a:pPr>
            <a:endParaRPr lang="en-US">
              <a:highlight>
                <a:srgbClr val="FFFFFF"/>
              </a:highlight>
              <a:ea typeface="Calibri"/>
              <a:cs typeface="Calibri"/>
            </a:endParaRPr>
          </a:p>
          <a:p>
            <a:pPr marL="0" indent="0">
              <a:buNone/>
            </a:pPr>
            <a:r>
              <a:rPr lang="en-US">
                <a:highlight>
                  <a:srgbClr val="FFFFFF"/>
                </a:highlight>
                <a:ea typeface="Calibri"/>
                <a:cs typeface="Calibri"/>
              </a:rPr>
              <a:t>JoinHandshake.com </a:t>
            </a:r>
          </a:p>
        </p:txBody>
      </p:sp>
      <p:pic>
        <p:nvPicPr>
          <p:cNvPr id="5" name="Picture 4" descr="The Handshake company logo, which is the word ‘handshake’ in neon yellow italics on a black background.">
            <a:extLst>
              <a:ext uri="{FF2B5EF4-FFF2-40B4-BE49-F238E27FC236}">
                <a16:creationId xmlns:a16="http://schemas.microsoft.com/office/drawing/2014/main" id="{C51BD07D-53E7-ADF4-2CF2-C0A29F376D0C}"/>
              </a:ext>
            </a:extLst>
          </p:cNvPr>
          <p:cNvPicPr>
            <a:picLocks noChangeAspect="1"/>
          </p:cNvPicPr>
          <p:nvPr/>
        </p:nvPicPr>
        <p:blipFill>
          <a:blip r:embed="rId3"/>
          <a:stretch>
            <a:fillRect/>
          </a:stretch>
        </p:blipFill>
        <p:spPr>
          <a:xfrm>
            <a:off x="6837871" y="1840538"/>
            <a:ext cx="4784783" cy="3176923"/>
          </a:xfrm>
          <a:prstGeom prst="rect">
            <a:avLst/>
          </a:prstGeom>
        </p:spPr>
      </p:pic>
    </p:spTree>
    <p:extLst>
      <p:ext uri="{BB962C8B-B14F-4D97-AF65-F5344CB8AC3E}">
        <p14:creationId xmlns:p14="http://schemas.microsoft.com/office/powerpoint/2010/main" val="26149020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81C389C-600F-DE1D-2830-CC6A73CD1F2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A153FA-E686-E0B2-86F3-B07414815D23}"/>
              </a:ext>
            </a:extLst>
          </p:cNvPr>
          <p:cNvSpPr>
            <a:spLocks noGrp="1"/>
          </p:cNvSpPr>
          <p:nvPr>
            <p:ph type="title"/>
          </p:nvPr>
        </p:nvSpPr>
        <p:spPr>
          <a:xfrm>
            <a:off x="761840" y="1138266"/>
            <a:ext cx="9116946" cy="868954"/>
          </a:xfrm>
        </p:spPr>
        <p:txBody>
          <a:bodyPr anchor="t">
            <a:normAutofit/>
          </a:bodyPr>
          <a:lstStyle/>
          <a:p>
            <a:r>
              <a:rPr lang="en-US" sz="4800" b="1">
                <a:highlight>
                  <a:srgbClr val="FFFFFF"/>
                </a:highlight>
              </a:rPr>
              <a:t>LinkedIn</a:t>
            </a:r>
            <a:endParaRPr lang="en-US" sz="4800"/>
          </a:p>
        </p:txBody>
      </p:sp>
      <p:cxnSp>
        <p:nvCxnSpPr>
          <p:cNvPr id="27" name="Straight Connector 26">
            <a:extLst>
              <a:ext uri="{FF2B5EF4-FFF2-40B4-BE49-F238E27FC236}">
                <a16:creationId xmlns:a16="http://schemas.microsoft.com/office/drawing/2014/main" id="{82BFA311-5B12-AD24-8F41-4DFECA61314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5D65EC9-F976-C59D-22E9-2408E8581B17}"/>
              </a:ext>
            </a:extLst>
          </p:cNvPr>
          <p:cNvSpPr>
            <a:spLocks noGrp="1"/>
          </p:cNvSpPr>
          <p:nvPr>
            <p:ph idx="1"/>
          </p:nvPr>
        </p:nvSpPr>
        <p:spPr>
          <a:xfrm>
            <a:off x="761840" y="2007220"/>
            <a:ext cx="5511369" cy="4638509"/>
          </a:xfrm>
        </p:spPr>
        <p:txBody>
          <a:bodyPr vert="horz" lIns="91440" tIns="45720" rIns="91440" bIns="45720" rtlCol="0" anchor="t">
            <a:normAutofit/>
          </a:bodyPr>
          <a:lstStyle/>
          <a:p>
            <a:pPr marL="0" indent="0">
              <a:buNone/>
            </a:pPr>
            <a:r>
              <a:rPr lang="en-US">
                <a:highlight>
                  <a:srgbClr val="FFFFFF"/>
                </a:highlight>
                <a:ea typeface="+mn-lt"/>
                <a:cs typeface="+mn-lt"/>
              </a:rPr>
              <a:t>A professional networking website for people to expand their professional connections, showcase their skills, and find job or internship opportunities.</a:t>
            </a:r>
          </a:p>
          <a:p>
            <a:pPr marL="0" indent="0">
              <a:buNone/>
            </a:pPr>
            <a:endParaRPr lang="en-US">
              <a:highlight>
                <a:srgbClr val="FFFFFF"/>
              </a:highlight>
              <a:ea typeface="+mn-lt"/>
              <a:cs typeface="+mn-lt"/>
            </a:endParaRPr>
          </a:p>
          <a:p>
            <a:pPr marL="0" indent="0">
              <a:buNone/>
            </a:pPr>
            <a:endParaRPr lang="en-US">
              <a:highlight>
                <a:srgbClr val="FFFFFF"/>
              </a:highlight>
              <a:ea typeface="+mn-lt"/>
              <a:cs typeface="+mn-lt"/>
            </a:endParaRPr>
          </a:p>
          <a:p>
            <a:pPr marL="0" indent="0">
              <a:buNone/>
            </a:pPr>
            <a:r>
              <a:rPr lang="en-US">
                <a:highlight>
                  <a:srgbClr val="FFFFFF"/>
                </a:highlight>
                <a:ea typeface="+mn-lt"/>
                <a:cs typeface="+mn-lt"/>
              </a:rPr>
              <a:t>LinkedIn.com</a:t>
            </a:r>
          </a:p>
        </p:txBody>
      </p:sp>
      <p:pic>
        <p:nvPicPr>
          <p:cNvPr id="4" name="Picture 3" descr="The LinkedIn company logo with an icon of blue figures arranged like bowling pins, the lightest blue in front and darkest blue in the back row.">
            <a:extLst>
              <a:ext uri="{FF2B5EF4-FFF2-40B4-BE49-F238E27FC236}">
                <a16:creationId xmlns:a16="http://schemas.microsoft.com/office/drawing/2014/main" id="{733A6054-3D14-E603-EBC8-589813911999}"/>
              </a:ext>
              <a:ext uri="{C183D7F6-B498-43B3-948B-1728B52AA6E4}">
                <adec:decorative xmlns:adec="http://schemas.microsoft.com/office/drawing/2017/decorative" val="0"/>
              </a:ext>
            </a:extLst>
          </p:cNvPr>
          <p:cNvPicPr>
            <a:picLocks noChangeAspect="1"/>
          </p:cNvPicPr>
          <p:nvPr/>
        </p:nvPicPr>
        <p:blipFill>
          <a:blip r:embed="rId3"/>
          <a:stretch>
            <a:fillRect/>
          </a:stretch>
        </p:blipFill>
        <p:spPr>
          <a:xfrm>
            <a:off x="6811505" y="1108899"/>
            <a:ext cx="4774245" cy="4785704"/>
          </a:xfrm>
          <a:prstGeom prst="rect">
            <a:avLst/>
          </a:prstGeom>
        </p:spPr>
      </p:pic>
    </p:spTree>
    <p:extLst>
      <p:ext uri="{BB962C8B-B14F-4D97-AF65-F5344CB8AC3E}">
        <p14:creationId xmlns:p14="http://schemas.microsoft.com/office/powerpoint/2010/main" val="1391799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DB641-34B3-16BE-FD2B-990950B89CF0}"/>
              </a:ext>
            </a:extLst>
          </p:cNvPr>
          <p:cNvSpPr>
            <a:spLocks noGrp="1"/>
          </p:cNvSpPr>
          <p:nvPr>
            <p:ph type="title"/>
          </p:nvPr>
        </p:nvSpPr>
        <p:spPr>
          <a:xfrm>
            <a:off x="838200" y="693372"/>
            <a:ext cx="10515600" cy="1325563"/>
          </a:xfrm>
        </p:spPr>
        <p:txBody>
          <a:bodyPr>
            <a:normAutofit/>
          </a:bodyPr>
          <a:lstStyle/>
          <a:p>
            <a:r>
              <a:rPr lang="en-US" sz="5400" b="1" i="0">
                <a:solidFill>
                  <a:srgbClr val="364152"/>
                </a:solidFill>
                <a:effectLst/>
                <a:highlight>
                  <a:srgbClr val="FFFFFF"/>
                </a:highlight>
              </a:rPr>
              <a:t>What is Networking?</a:t>
            </a:r>
            <a:endParaRPr lang="en-US" sz="5400"/>
          </a:p>
        </p:txBody>
      </p:sp>
      <p:sp>
        <p:nvSpPr>
          <p:cNvPr id="3" name="Content Placeholder 2">
            <a:extLst>
              <a:ext uri="{FF2B5EF4-FFF2-40B4-BE49-F238E27FC236}">
                <a16:creationId xmlns:a16="http://schemas.microsoft.com/office/drawing/2014/main" id="{14A7F5DD-2D88-CF59-3BDB-19389CB7380E}"/>
              </a:ext>
            </a:extLst>
          </p:cNvPr>
          <p:cNvSpPr>
            <a:spLocks noGrp="1"/>
          </p:cNvSpPr>
          <p:nvPr>
            <p:ph idx="1"/>
          </p:nvPr>
        </p:nvSpPr>
        <p:spPr>
          <a:xfrm>
            <a:off x="838200" y="2341440"/>
            <a:ext cx="9958754" cy="4351338"/>
          </a:xfrm>
        </p:spPr>
        <p:txBody>
          <a:bodyPr>
            <a:noAutofit/>
          </a:bodyPr>
          <a:lstStyle/>
          <a:p>
            <a:pPr marL="0" indent="0">
              <a:spcAft>
                <a:spcPts val="1800"/>
              </a:spcAft>
              <a:buNone/>
            </a:pPr>
            <a:r>
              <a:rPr lang="en-US"/>
              <a:t>Networking means meeting and talking to people who can share ideas, advice, or opportunities with you. </a:t>
            </a:r>
          </a:p>
          <a:p>
            <a:pPr marL="0" indent="0">
              <a:spcAft>
                <a:spcPts val="1800"/>
              </a:spcAft>
              <a:buNone/>
            </a:pPr>
            <a:r>
              <a:rPr lang="en-US"/>
              <a:t>It is a powerful tool and skill. It’s about building relationships that can help you learn and grow in school, work, or life. </a:t>
            </a:r>
          </a:p>
          <a:p>
            <a:pPr marL="0" indent="0">
              <a:spcAft>
                <a:spcPts val="1800"/>
              </a:spcAft>
              <a:buNone/>
            </a:pPr>
            <a:r>
              <a:rPr lang="en-US"/>
              <a:t>You can network in many ways, like talking to people you already know or new people at events or using websites like LinkedIn. Learning how to network can help you find support, learn new things, and discover opportunities to reach your goals.</a:t>
            </a:r>
          </a:p>
        </p:txBody>
      </p:sp>
    </p:spTree>
    <p:extLst>
      <p:ext uri="{BB962C8B-B14F-4D97-AF65-F5344CB8AC3E}">
        <p14:creationId xmlns:p14="http://schemas.microsoft.com/office/powerpoint/2010/main" val="41176049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6D8181E-0E36-852D-4A71-2765F67CAA3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73CC1D-B8A6-C656-DA85-CA2E9AE3C2CA}"/>
              </a:ext>
            </a:extLst>
          </p:cNvPr>
          <p:cNvSpPr>
            <a:spLocks noGrp="1"/>
          </p:cNvSpPr>
          <p:nvPr>
            <p:ph type="title"/>
          </p:nvPr>
        </p:nvSpPr>
        <p:spPr>
          <a:xfrm>
            <a:off x="761840" y="1138266"/>
            <a:ext cx="4544762" cy="868954"/>
          </a:xfrm>
        </p:spPr>
        <p:txBody>
          <a:bodyPr anchor="t">
            <a:normAutofit/>
          </a:bodyPr>
          <a:lstStyle/>
          <a:p>
            <a:r>
              <a:rPr lang="en-US" sz="4800" b="1">
                <a:highlight>
                  <a:srgbClr val="FFFFFF"/>
                </a:highlight>
              </a:rPr>
              <a:t>Networking</a:t>
            </a:r>
            <a:endParaRPr lang="en-US" sz="4800"/>
          </a:p>
        </p:txBody>
      </p:sp>
      <p:cxnSp>
        <p:nvCxnSpPr>
          <p:cNvPr id="27" name="Straight Connector 26">
            <a:extLst>
              <a:ext uri="{FF2B5EF4-FFF2-40B4-BE49-F238E27FC236}">
                <a16:creationId xmlns:a16="http://schemas.microsoft.com/office/drawing/2014/main" id="{A75E3D46-CD27-7317-DAED-BFEB09CF84F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F4AA0AB3-F3AF-30CC-00E1-9F4BA9D34FAD}"/>
              </a:ext>
            </a:extLst>
          </p:cNvPr>
          <p:cNvSpPr>
            <a:spLocks noGrp="1"/>
          </p:cNvSpPr>
          <p:nvPr>
            <p:ph idx="1"/>
          </p:nvPr>
        </p:nvSpPr>
        <p:spPr>
          <a:xfrm>
            <a:off x="761840" y="2007220"/>
            <a:ext cx="5511369" cy="4347747"/>
          </a:xfrm>
        </p:spPr>
        <p:txBody>
          <a:bodyPr vert="horz" lIns="91440" tIns="45720" rIns="91440" bIns="45720" rtlCol="0" anchor="t">
            <a:normAutofit/>
          </a:bodyPr>
          <a:lstStyle/>
          <a:p>
            <a:pPr marL="0" indent="0">
              <a:buNone/>
            </a:pPr>
            <a:r>
              <a:rPr lang="en-US">
                <a:highlight>
                  <a:srgbClr val="FFFFFF"/>
                </a:highlight>
                <a:ea typeface="+mn-lt"/>
                <a:cs typeface="+mn-lt"/>
              </a:rPr>
              <a:t>Using existing relationships </a:t>
            </a:r>
            <a:r>
              <a:rPr lang="en-US" b="0" i="0">
                <a:effectLst/>
                <a:highlight>
                  <a:srgbClr val="FFFFFF"/>
                </a:highlight>
                <a:ea typeface="+mn-lt"/>
                <a:cs typeface="+mn-lt"/>
              </a:rPr>
              <a:t>or </a:t>
            </a:r>
            <a:r>
              <a:rPr lang="en-US">
                <a:highlight>
                  <a:srgbClr val="FFFFFF"/>
                </a:highlight>
                <a:ea typeface="+mn-lt"/>
                <a:cs typeface="+mn-lt"/>
              </a:rPr>
              <a:t>meeting new people </a:t>
            </a:r>
            <a:r>
              <a:rPr lang="en-US" b="0" i="0">
                <a:effectLst/>
                <a:highlight>
                  <a:srgbClr val="FFFFFF"/>
                </a:highlight>
                <a:ea typeface="+mn-lt"/>
                <a:cs typeface="+mn-lt"/>
              </a:rPr>
              <a:t>and </a:t>
            </a:r>
            <a:r>
              <a:rPr lang="en-US">
                <a:highlight>
                  <a:srgbClr val="FFFFFF"/>
                </a:highlight>
                <a:ea typeface="+mn-lt"/>
                <a:cs typeface="+mn-lt"/>
              </a:rPr>
              <a:t>building relationships that can help both of </a:t>
            </a:r>
            <a:r>
              <a:rPr lang="en-US" b="0" i="0">
                <a:effectLst/>
                <a:highlight>
                  <a:srgbClr val="FFFFFF"/>
                </a:highlight>
                <a:ea typeface="+mn-lt"/>
                <a:cs typeface="+mn-lt"/>
              </a:rPr>
              <a:t>you </a:t>
            </a:r>
            <a:r>
              <a:rPr lang="en-US">
                <a:highlight>
                  <a:srgbClr val="FFFFFF"/>
                </a:highlight>
                <a:ea typeface="+mn-lt"/>
                <a:cs typeface="+mn-lt"/>
              </a:rPr>
              <a:t>in your interests or careers.</a:t>
            </a:r>
            <a:endParaRPr lang="en-US"/>
          </a:p>
        </p:txBody>
      </p:sp>
      <p:pic>
        <p:nvPicPr>
          <p:cNvPr id="4" name="Graphic 3" descr="Icon of a human figure in center circle with five lines extending with an empty circle at the end of each. ">
            <a:extLst>
              <a:ext uri="{FF2B5EF4-FFF2-40B4-BE49-F238E27FC236}">
                <a16:creationId xmlns:a16="http://schemas.microsoft.com/office/drawing/2014/main" id="{C99E3149-E402-D1F5-F7DB-B1F1AAEE9F0F}"/>
              </a:ext>
              <a:ext uri="{C183D7F6-B498-43B3-948B-1728B52AA6E4}">
                <adec:decorative xmlns:adec="http://schemas.microsoft.com/office/drawing/2017/decorative" val="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658620" y="1138417"/>
            <a:ext cx="4793151" cy="4793151"/>
          </a:xfrm>
          <a:prstGeom prst="rect">
            <a:avLst/>
          </a:prstGeom>
        </p:spPr>
      </p:pic>
    </p:spTree>
    <p:extLst>
      <p:ext uri="{BB962C8B-B14F-4D97-AF65-F5344CB8AC3E}">
        <p14:creationId xmlns:p14="http://schemas.microsoft.com/office/powerpoint/2010/main" val="271697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34F2E0D-912F-2844-E34C-B9E9488201A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8AFB2F2-22C9-E9BD-7B02-740F88886AAC}"/>
              </a:ext>
            </a:extLst>
          </p:cNvPr>
          <p:cNvSpPr>
            <a:spLocks noGrp="1"/>
          </p:cNvSpPr>
          <p:nvPr>
            <p:ph type="title"/>
          </p:nvPr>
        </p:nvSpPr>
        <p:spPr>
          <a:xfrm>
            <a:off x="761840" y="1138266"/>
            <a:ext cx="4841095" cy="868954"/>
          </a:xfrm>
        </p:spPr>
        <p:txBody>
          <a:bodyPr anchor="t">
            <a:normAutofit/>
          </a:bodyPr>
          <a:lstStyle/>
          <a:p>
            <a:r>
              <a:rPr lang="en-US" sz="4800" b="1">
                <a:highlight>
                  <a:srgbClr val="FFFFFF"/>
                </a:highlight>
              </a:rPr>
              <a:t>Networking Event</a:t>
            </a:r>
            <a:endParaRPr lang="en-US" sz="4800"/>
          </a:p>
        </p:txBody>
      </p:sp>
      <p:cxnSp>
        <p:nvCxnSpPr>
          <p:cNvPr id="27" name="Straight Connector 26">
            <a:extLst>
              <a:ext uri="{FF2B5EF4-FFF2-40B4-BE49-F238E27FC236}">
                <a16:creationId xmlns:a16="http://schemas.microsoft.com/office/drawing/2014/main" id="{A1A45C6A-7D20-8CCB-842E-8EFC4BF311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BB1F5D3-8151-BFF3-53D2-0220FC0EF22E}"/>
              </a:ext>
            </a:extLst>
          </p:cNvPr>
          <p:cNvSpPr>
            <a:spLocks noGrp="1"/>
          </p:cNvSpPr>
          <p:nvPr>
            <p:ph idx="1"/>
          </p:nvPr>
        </p:nvSpPr>
        <p:spPr>
          <a:xfrm>
            <a:off x="761840" y="2007220"/>
            <a:ext cx="5511369" cy="4347747"/>
          </a:xfrm>
        </p:spPr>
        <p:txBody>
          <a:bodyPr vert="horz" lIns="91440" tIns="45720" rIns="91440" bIns="45720" rtlCol="0" anchor="t">
            <a:normAutofit/>
          </a:bodyPr>
          <a:lstStyle/>
          <a:p>
            <a:pPr marL="0" indent="0">
              <a:buNone/>
            </a:pPr>
            <a:r>
              <a:rPr lang="en-US">
                <a:highlight>
                  <a:srgbClr val="FFFFFF"/>
                </a:highlight>
                <a:ea typeface="+mn-lt"/>
                <a:cs typeface="+mn-lt"/>
              </a:rPr>
              <a:t>A gathering where people meet and talk to make connections.</a:t>
            </a:r>
            <a:r>
              <a:rPr lang="en-US">
                <a:highlight>
                  <a:srgbClr val="FFFFFF"/>
                </a:highlight>
              </a:rPr>
              <a:t> </a:t>
            </a:r>
            <a:endParaRPr lang="en-US"/>
          </a:p>
          <a:p>
            <a:pPr marL="0" indent="0">
              <a:buNone/>
            </a:pPr>
            <a:endParaRPr lang="en-US" b="0" i="0">
              <a:effectLst/>
              <a:highlight>
                <a:srgbClr val="FFFFFF"/>
              </a:highlight>
            </a:endParaRPr>
          </a:p>
          <a:p>
            <a:pPr marL="0" indent="0">
              <a:buNone/>
            </a:pPr>
            <a:endParaRPr lang="en-US">
              <a:highlight>
                <a:srgbClr val="FFFFFF"/>
              </a:highlight>
            </a:endParaRPr>
          </a:p>
        </p:txBody>
      </p:sp>
      <p:pic>
        <p:nvPicPr>
          <p:cNvPr id="8" name="Picture 5" descr="Illustration of three human figures icon">
            <a:extLst>
              <a:ext uri="{FF2B5EF4-FFF2-40B4-BE49-F238E27FC236}">
                <a16:creationId xmlns:a16="http://schemas.microsoft.com/office/drawing/2014/main" id="{8B688E7B-08D9-9968-B601-D4130D824B9C}"/>
              </a:ext>
              <a:ext uri="{C183D7F6-B498-43B3-948B-1728B52AA6E4}">
                <adec:decorative xmlns:adec="http://schemas.microsoft.com/office/drawing/2017/decorative" val="0"/>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091780" y="771753"/>
            <a:ext cx="5316095" cy="5316095"/>
          </a:xfrm>
          <a:prstGeom prst="rect">
            <a:avLst/>
          </a:prstGeom>
        </p:spPr>
      </p:pic>
    </p:spTree>
    <p:extLst>
      <p:ext uri="{BB962C8B-B14F-4D97-AF65-F5344CB8AC3E}">
        <p14:creationId xmlns:p14="http://schemas.microsoft.com/office/powerpoint/2010/main" val="884843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EE716C6-72C1-351D-1B52-5BBBB4DFC33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8C86A0-3BBF-FD01-E2A9-C2599DCDAC2E}"/>
              </a:ext>
            </a:extLst>
          </p:cNvPr>
          <p:cNvSpPr>
            <a:spLocks noGrp="1"/>
          </p:cNvSpPr>
          <p:nvPr>
            <p:ph type="title"/>
          </p:nvPr>
        </p:nvSpPr>
        <p:spPr>
          <a:xfrm>
            <a:off x="761840" y="1138266"/>
            <a:ext cx="9116946" cy="868954"/>
          </a:xfrm>
        </p:spPr>
        <p:txBody>
          <a:bodyPr anchor="t">
            <a:normAutofit/>
          </a:bodyPr>
          <a:lstStyle/>
          <a:p>
            <a:r>
              <a:rPr lang="en-US" sz="4800" b="1">
                <a:highlight>
                  <a:srgbClr val="FFFFFF"/>
                </a:highlight>
              </a:rPr>
              <a:t>Connection</a:t>
            </a:r>
            <a:endParaRPr lang="en-US" sz="4800"/>
          </a:p>
        </p:txBody>
      </p:sp>
      <p:cxnSp>
        <p:nvCxnSpPr>
          <p:cNvPr id="27" name="Straight Connector 26">
            <a:extLst>
              <a:ext uri="{FF2B5EF4-FFF2-40B4-BE49-F238E27FC236}">
                <a16:creationId xmlns:a16="http://schemas.microsoft.com/office/drawing/2014/main" id="{E0E15006-9F34-692D-4BC2-E87F855DD0E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080D5405-DB7E-B883-AA14-C3CD09DA2957}"/>
              </a:ext>
            </a:extLst>
          </p:cNvPr>
          <p:cNvSpPr>
            <a:spLocks noGrp="1"/>
          </p:cNvSpPr>
          <p:nvPr>
            <p:ph idx="1"/>
          </p:nvPr>
        </p:nvSpPr>
        <p:spPr>
          <a:xfrm>
            <a:off x="761840" y="2007220"/>
            <a:ext cx="5511369" cy="4850780"/>
          </a:xfrm>
        </p:spPr>
        <p:txBody>
          <a:bodyPr vert="horz" lIns="91440" tIns="45720" rIns="91440" bIns="45720" rtlCol="0" anchor="t">
            <a:normAutofit/>
          </a:bodyPr>
          <a:lstStyle/>
          <a:p>
            <a:pPr marL="0" indent="0">
              <a:buNone/>
            </a:pPr>
            <a:r>
              <a:rPr lang="en-US">
                <a:highlight>
                  <a:srgbClr val="FFFFFF"/>
                </a:highlight>
                <a:ea typeface="+mn-lt"/>
                <a:cs typeface="+mn-lt"/>
              </a:rPr>
              <a:t>Someone you’ve met and can reach out to for advice, help, or opportunities.</a:t>
            </a:r>
            <a:endParaRPr lang="en-US">
              <a:ea typeface="+mn-lt"/>
              <a:cs typeface="+mn-lt"/>
            </a:endParaRPr>
          </a:p>
        </p:txBody>
      </p:sp>
      <p:pic>
        <p:nvPicPr>
          <p:cNvPr id="4" name="Graphic 4" descr="Icon of five hands reaching into a central space.">
            <a:extLst>
              <a:ext uri="{FF2B5EF4-FFF2-40B4-BE49-F238E27FC236}">
                <a16:creationId xmlns:a16="http://schemas.microsoft.com/office/drawing/2014/main" id="{A21AE445-6A33-4E4C-1C2E-7E82AE44B1F9}"/>
              </a:ext>
              <a:ext uri="{C183D7F6-B498-43B3-948B-1728B52AA6E4}">
                <adec:decorative xmlns:adec="http://schemas.microsoft.com/office/drawing/2017/decorative" val="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773205" y="1138416"/>
            <a:ext cx="4478038" cy="4455121"/>
          </a:xfrm>
          <a:prstGeom prst="rect">
            <a:avLst/>
          </a:prstGeom>
        </p:spPr>
      </p:pic>
    </p:spTree>
    <p:extLst>
      <p:ext uri="{BB962C8B-B14F-4D97-AF65-F5344CB8AC3E}">
        <p14:creationId xmlns:p14="http://schemas.microsoft.com/office/powerpoint/2010/main" val="118892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EE716C6-72C1-351D-1B52-5BBBB4DFC33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8C86A0-3BBF-FD01-E2A9-C2599DCDAC2E}"/>
              </a:ext>
            </a:extLst>
          </p:cNvPr>
          <p:cNvSpPr>
            <a:spLocks noGrp="1"/>
          </p:cNvSpPr>
          <p:nvPr>
            <p:ph type="title"/>
          </p:nvPr>
        </p:nvSpPr>
        <p:spPr>
          <a:xfrm>
            <a:off x="761840" y="1138266"/>
            <a:ext cx="9116946" cy="868954"/>
          </a:xfrm>
        </p:spPr>
        <p:txBody>
          <a:bodyPr anchor="t">
            <a:normAutofit/>
          </a:bodyPr>
          <a:lstStyle/>
          <a:p>
            <a:r>
              <a:rPr lang="en-US" sz="4800" b="1">
                <a:highlight>
                  <a:srgbClr val="FFFFFF"/>
                </a:highlight>
              </a:rPr>
              <a:t>Collaboration</a:t>
            </a:r>
            <a:endParaRPr lang="en-US" sz="4800"/>
          </a:p>
        </p:txBody>
      </p:sp>
      <p:cxnSp>
        <p:nvCxnSpPr>
          <p:cNvPr id="27" name="Straight Connector 26">
            <a:extLst>
              <a:ext uri="{FF2B5EF4-FFF2-40B4-BE49-F238E27FC236}">
                <a16:creationId xmlns:a16="http://schemas.microsoft.com/office/drawing/2014/main" id="{E0E15006-9F34-692D-4BC2-E87F855DD0E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080D5405-DB7E-B883-AA14-C3CD09DA2957}"/>
              </a:ext>
            </a:extLst>
          </p:cNvPr>
          <p:cNvSpPr>
            <a:spLocks noGrp="1"/>
          </p:cNvSpPr>
          <p:nvPr>
            <p:ph idx="1"/>
          </p:nvPr>
        </p:nvSpPr>
        <p:spPr>
          <a:xfrm>
            <a:off x="761840" y="2007220"/>
            <a:ext cx="5511369" cy="4850780"/>
          </a:xfrm>
        </p:spPr>
        <p:txBody>
          <a:bodyPr vert="horz" lIns="91440" tIns="45720" rIns="91440" bIns="45720" rtlCol="0" anchor="t">
            <a:normAutofit/>
          </a:bodyPr>
          <a:lstStyle/>
          <a:p>
            <a:pPr marL="0" indent="0">
              <a:buNone/>
            </a:pPr>
            <a:r>
              <a:rPr lang="en-US" b="0" i="0">
                <a:effectLst/>
                <a:highlight>
                  <a:srgbClr val="FFFFFF"/>
                </a:highlight>
              </a:rPr>
              <a:t>Working together with others on a common goal. </a:t>
            </a:r>
            <a:endParaRPr lang="en-US" b="0" i="0">
              <a:effectLst/>
              <a:highlight>
                <a:srgbClr val="FFFFFF"/>
              </a:highlight>
              <a:ea typeface="Calibri"/>
              <a:cs typeface="Calibri"/>
            </a:endParaRPr>
          </a:p>
        </p:txBody>
      </p:sp>
      <p:pic>
        <p:nvPicPr>
          <p:cNvPr id="4" name="Graphic 3" descr="Icon of a human figure with a pointer and display board. Three seated classroom figures beneath.">
            <a:extLst>
              <a:ext uri="{FF2B5EF4-FFF2-40B4-BE49-F238E27FC236}">
                <a16:creationId xmlns:a16="http://schemas.microsoft.com/office/drawing/2014/main" id="{A827B0FC-A641-21DB-0ABD-27315EF32F22}"/>
              </a:ext>
              <a:ext uri="{C183D7F6-B498-43B3-948B-1728B52AA6E4}">
                <adec:decorative xmlns:adec="http://schemas.microsoft.com/office/drawing/2017/decorative" val="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274755" y="1138416"/>
            <a:ext cx="4730128" cy="4707211"/>
          </a:xfrm>
          <a:prstGeom prst="rect">
            <a:avLst/>
          </a:prstGeom>
        </p:spPr>
      </p:pic>
    </p:spTree>
    <p:extLst>
      <p:ext uri="{BB962C8B-B14F-4D97-AF65-F5344CB8AC3E}">
        <p14:creationId xmlns:p14="http://schemas.microsoft.com/office/powerpoint/2010/main" val="4005383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9D7CB18-1221-E749-DB12-E28C4541EA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EA53B84-2866-FFD4-757D-9AD8D6F36B43}"/>
              </a:ext>
            </a:extLst>
          </p:cNvPr>
          <p:cNvSpPr>
            <a:spLocks noGrp="1"/>
          </p:cNvSpPr>
          <p:nvPr>
            <p:ph type="title"/>
          </p:nvPr>
        </p:nvSpPr>
        <p:spPr>
          <a:xfrm>
            <a:off x="761840" y="1138266"/>
            <a:ext cx="9116946" cy="868954"/>
          </a:xfrm>
        </p:spPr>
        <p:txBody>
          <a:bodyPr anchor="t">
            <a:normAutofit/>
          </a:bodyPr>
          <a:lstStyle/>
          <a:p>
            <a:r>
              <a:rPr lang="en-US" sz="4800" b="1">
                <a:highlight>
                  <a:srgbClr val="FFFFFF"/>
                </a:highlight>
              </a:rPr>
              <a:t>Introduction</a:t>
            </a:r>
            <a:endParaRPr lang="en-US"/>
          </a:p>
        </p:txBody>
      </p:sp>
      <p:cxnSp>
        <p:nvCxnSpPr>
          <p:cNvPr id="27" name="Straight Connector 26">
            <a:extLst>
              <a:ext uri="{FF2B5EF4-FFF2-40B4-BE49-F238E27FC236}">
                <a16:creationId xmlns:a16="http://schemas.microsoft.com/office/drawing/2014/main" id="{124B11BE-0022-CC18-8C58-2D6AF139E71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092ACC79-D536-67D6-1EE8-220AF5BE7CD9}"/>
              </a:ext>
            </a:extLst>
          </p:cNvPr>
          <p:cNvSpPr>
            <a:spLocks noGrp="1"/>
          </p:cNvSpPr>
          <p:nvPr>
            <p:ph idx="1"/>
          </p:nvPr>
        </p:nvSpPr>
        <p:spPr>
          <a:xfrm>
            <a:off x="761840" y="2007220"/>
            <a:ext cx="5511369" cy="4638509"/>
          </a:xfrm>
        </p:spPr>
        <p:txBody>
          <a:bodyPr vert="horz" lIns="91440" tIns="45720" rIns="91440" bIns="45720" rtlCol="0" anchor="t">
            <a:normAutofit/>
          </a:bodyPr>
          <a:lstStyle/>
          <a:p>
            <a:pPr marL="0" indent="0">
              <a:buNone/>
            </a:pPr>
            <a:r>
              <a:rPr lang="en-US">
                <a:highlight>
                  <a:srgbClr val="FFFFFF"/>
                </a:highlight>
                <a:ea typeface="+mn-lt"/>
                <a:cs typeface="+mn-lt"/>
              </a:rPr>
              <a:t>The first time you meet someone and exchange names or a quick greeting.</a:t>
            </a:r>
            <a:endParaRPr lang="en-US"/>
          </a:p>
        </p:txBody>
      </p:sp>
      <p:pic>
        <p:nvPicPr>
          <p:cNvPr id="6" name="Picture 5" descr="Megaphone icon">
            <a:extLst>
              <a:ext uri="{FF2B5EF4-FFF2-40B4-BE49-F238E27FC236}">
                <a16:creationId xmlns:a16="http://schemas.microsoft.com/office/drawing/2014/main" id="{D3E975FF-432C-0E3E-F841-DE84C719D447}"/>
              </a:ext>
              <a:ext uri="{C183D7F6-B498-43B3-948B-1728B52AA6E4}">
                <adec:decorative xmlns:adec="http://schemas.microsoft.com/office/drawing/2017/decorative" val="0"/>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365479" y="770952"/>
            <a:ext cx="5316095" cy="5316095"/>
          </a:xfrm>
          <a:prstGeom prst="rect">
            <a:avLst/>
          </a:prstGeom>
        </p:spPr>
      </p:pic>
    </p:spTree>
    <p:extLst>
      <p:ext uri="{BB962C8B-B14F-4D97-AF65-F5344CB8AC3E}">
        <p14:creationId xmlns:p14="http://schemas.microsoft.com/office/powerpoint/2010/main" val="2614886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EF07E-FCFD-F17C-B012-E78FBA586A80}"/>
              </a:ext>
            </a:extLst>
          </p:cNvPr>
          <p:cNvSpPr>
            <a:spLocks noGrp="1"/>
          </p:cNvSpPr>
          <p:nvPr>
            <p:ph type="title"/>
          </p:nvPr>
        </p:nvSpPr>
        <p:spPr>
          <a:xfrm>
            <a:off x="761840" y="1138266"/>
            <a:ext cx="5931178" cy="868954"/>
          </a:xfrm>
        </p:spPr>
        <p:txBody>
          <a:bodyPr anchor="t">
            <a:normAutofit fontScale="90000"/>
          </a:bodyPr>
          <a:lstStyle/>
          <a:p>
            <a:r>
              <a:rPr lang="en-US" sz="4800" b="1">
                <a:highlight>
                  <a:srgbClr val="FFFFFF"/>
                </a:highlight>
              </a:rPr>
              <a:t>Being Present / </a:t>
            </a:r>
            <a:br>
              <a:rPr lang="en-US" sz="4800" b="1">
                <a:highlight>
                  <a:srgbClr val="FFFFFF"/>
                </a:highlight>
              </a:rPr>
            </a:br>
            <a:r>
              <a:rPr lang="en-US" sz="4800" b="1">
                <a:highlight>
                  <a:srgbClr val="FFFFFF"/>
                </a:highlight>
              </a:rPr>
              <a:t>Active Listening</a:t>
            </a:r>
            <a:endParaRPr lang="en-US" sz="4800" err="1"/>
          </a:p>
        </p:txBody>
      </p:sp>
      <p:cxnSp>
        <p:nvCxnSpPr>
          <p:cNvPr id="27" name="Straight Connector 26">
            <a:extLst>
              <a:ext uri="{FF2B5EF4-FFF2-40B4-BE49-F238E27FC236}">
                <a16:creationId xmlns:a16="http://schemas.microsoft.com/office/drawing/2014/main" id="{FC23E3B9-5ABF-58B3-E2B0-E9A5DAA900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9B3CEDE-CF02-F16C-6330-02D6FC5DC164}"/>
              </a:ext>
            </a:extLst>
          </p:cNvPr>
          <p:cNvSpPr>
            <a:spLocks noGrp="1"/>
          </p:cNvSpPr>
          <p:nvPr>
            <p:ph idx="1"/>
          </p:nvPr>
        </p:nvSpPr>
        <p:spPr>
          <a:xfrm>
            <a:off x="761839" y="2785095"/>
            <a:ext cx="6330337" cy="4072905"/>
          </a:xfrm>
        </p:spPr>
        <p:txBody>
          <a:bodyPr vert="horz" lIns="91440" tIns="45720" rIns="91440" bIns="45720" rtlCol="0" anchor="t">
            <a:normAutofit/>
          </a:bodyPr>
          <a:lstStyle/>
          <a:p>
            <a:pPr marL="0" indent="0">
              <a:buNone/>
            </a:pPr>
            <a:r>
              <a:rPr lang="en-US">
                <a:highlight>
                  <a:srgbClr val="FFFFFF"/>
                </a:highlight>
              </a:rPr>
              <a:t>Focusing closely </a:t>
            </a:r>
            <a:r>
              <a:rPr lang="en-US" b="0" i="0">
                <a:effectLst/>
                <a:highlight>
                  <a:srgbClr val="FFFFFF"/>
                </a:highlight>
              </a:rPr>
              <a:t>on </a:t>
            </a:r>
            <a:r>
              <a:rPr lang="en-US">
                <a:highlight>
                  <a:srgbClr val="FFFFFF"/>
                </a:highlight>
              </a:rPr>
              <a:t>what someone </a:t>
            </a:r>
            <a:r>
              <a:rPr lang="en-US" b="0" i="0">
                <a:effectLst/>
                <a:highlight>
                  <a:srgbClr val="FFFFFF"/>
                </a:highlight>
              </a:rPr>
              <a:t>is </a:t>
            </a:r>
            <a:r>
              <a:rPr lang="en-US">
                <a:highlight>
                  <a:srgbClr val="FFFFFF"/>
                </a:highlight>
              </a:rPr>
              <a:t>saying to show you’re interested.  This</a:t>
            </a:r>
            <a:r>
              <a:rPr lang="en-US" b="0" i="0">
                <a:effectLst/>
                <a:highlight>
                  <a:srgbClr val="FFFFFF"/>
                </a:highlight>
              </a:rPr>
              <a:t> includes asking questions if needing more information or not understanding.</a:t>
            </a:r>
          </a:p>
        </p:txBody>
      </p:sp>
      <p:pic>
        <p:nvPicPr>
          <p:cNvPr id="6" name="Picture 5" descr="Ear icon">
            <a:extLst>
              <a:ext uri="{FF2B5EF4-FFF2-40B4-BE49-F238E27FC236}">
                <a16:creationId xmlns:a16="http://schemas.microsoft.com/office/drawing/2014/main" id="{DDC936F4-C42E-9ADA-39B8-E04B66FEF32C}"/>
              </a:ext>
              <a:ext uri="{C183D7F6-B498-43B3-948B-1728B52AA6E4}">
                <adec:decorative xmlns:adec="http://schemas.microsoft.com/office/drawing/2017/decorative" val="0"/>
              </a:ext>
            </a:extLst>
          </p:cNvPr>
          <p:cNvPicPr>
            <a:picLocks noChangeAspect="1"/>
          </p:cNvPicPr>
          <p:nvPr/>
        </p:nvPicPr>
        <p:blipFill>
          <a:blip r:embed="rId3">
            <a:extLst>
              <a:ext uri="{96DAC541-7B7A-43D3-8B79-37D633B846F1}">
                <asvg:svgBlip xmlns:asvg="http://schemas.microsoft.com/office/drawing/2016/SVG/main" r:embed="rId4"/>
              </a:ext>
            </a:extLst>
          </a:blip>
          <a:stretch/>
        </p:blipFill>
        <p:spPr>
          <a:xfrm>
            <a:off x="6609940" y="770952"/>
            <a:ext cx="5316095" cy="5316095"/>
          </a:xfrm>
          <a:prstGeom prst="rect">
            <a:avLst/>
          </a:prstGeom>
        </p:spPr>
      </p:pic>
    </p:spTree>
    <p:extLst>
      <p:ext uri="{BB962C8B-B14F-4D97-AF65-F5344CB8AC3E}">
        <p14:creationId xmlns:p14="http://schemas.microsoft.com/office/powerpoint/2010/main" val="29135157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2007 - 201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Reasons to Get A Job" id="{F08A53B3-F4EA-CE46-BA4A-46D6D7055494}" vid="{AD67C8BF-A0E4-BF4C-B281-A83FA640BE4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ee1c3404-7bb1-499b-a6cd-350a3abbcd46">
      <Terms xmlns="http://schemas.microsoft.com/office/infopath/2007/PartnerControls"/>
    </lcf76f155ced4ddcb4097134ff3c332f>
    <TaxCatchAll xmlns="5cf0b33e-1905-47e5-996b-0077f99af4d6" xsi:nil="true"/>
    <AccessibilityCheck xmlns="ee1c3404-7bb1-499b-a6cd-350a3abbcd46" xsi:nil="true"/>
    <WebTeamStatus xmlns="ee1c3404-7bb1-499b-a6cd-350a3abbcd46" xsi:nil="true"/>
    <URL xmlns="ee1c3404-7bb1-499b-a6cd-350a3abbcd46"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6752FADFD2D124AB4CD54A58BF7E22E" ma:contentTypeVersion="19" ma:contentTypeDescription="Create a new document." ma:contentTypeScope="" ma:versionID="3ddc4f5d2d95026aa1b088f09c93546a">
  <xsd:schema xmlns:xsd="http://www.w3.org/2001/XMLSchema" xmlns:xs="http://www.w3.org/2001/XMLSchema" xmlns:p="http://schemas.microsoft.com/office/2006/metadata/properties" xmlns:ns2="ee1c3404-7bb1-499b-a6cd-350a3abbcd46" xmlns:ns3="5cf0b33e-1905-47e5-996b-0077f99af4d6" targetNamespace="http://schemas.microsoft.com/office/2006/metadata/properties" ma:root="true" ma:fieldsID="74d542876a60a160c852370e2e0b676b" ns2:_="" ns3:_="">
    <xsd:import namespace="ee1c3404-7bb1-499b-a6cd-350a3abbcd46"/>
    <xsd:import namespace="5cf0b33e-1905-47e5-996b-0077f99af4d6"/>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AccessibilityCheck" minOccurs="0"/>
                <xsd:element ref="ns2:WebTeamStatus" minOccurs="0"/>
                <xsd:element ref="ns2:UR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1c3404-7bb1-499b-a6cd-350a3abbcd4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ddddcd57-84d1-4efd-b16d-73b006936c4b"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AccessibilityCheck" ma:index="22" nillable="true" ma:displayName="Accessibility Check" ma:description="Where in the process of Accessibility Check " ma:format="Dropdown" ma:internalName="AccessibilityCheck">
      <xsd:simpleType>
        <xsd:restriction base="dms:Choice">
          <xsd:enumeration value="ACC Complete"/>
          <xsd:enumeration value="Ready for ACC"/>
          <xsd:enumeration value="Not Ready for ACC"/>
          <xsd:enumeration value="Sent to ACC"/>
        </xsd:restriction>
      </xsd:simpleType>
    </xsd:element>
    <xsd:element name="WebTeamStatus" ma:index="23" nillable="true" ma:displayName="Web Team Status" ma:format="Dropdown" ma:internalName="WebTeamStatus">
      <xsd:simpleType>
        <xsd:restriction base="dms:Choice">
          <xsd:enumeration value="Loaded"/>
        </xsd:restriction>
      </xsd:simpleType>
    </xsd:element>
    <xsd:element name="URL" ma:index="24" nillable="true" ma:displayName="URL" ma:format="Dropdown" ma:internalName="URL">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cf0b33e-1905-47e5-996b-0077f99af4d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6aaa2d04-3348-4be5-b415-0c4ba4372c78}" ma:internalName="TaxCatchAll" ma:showField="CatchAllData" ma:web="5cf0b33e-1905-47e5-996b-0077f99af4d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EBC545C-4F2F-4C0E-9960-CFAC69D12DD0}">
  <ds:schemaRefs>
    <ds:schemaRef ds:uri="http://schemas.microsoft.com/sharepoint/v3/contenttype/forms"/>
  </ds:schemaRefs>
</ds:datastoreItem>
</file>

<file path=customXml/itemProps2.xml><?xml version="1.0" encoding="utf-8"?>
<ds:datastoreItem xmlns:ds="http://schemas.openxmlformats.org/officeDocument/2006/customXml" ds:itemID="{118235F6-1B32-4E2A-A1DE-7DBB6CBA83E3}">
  <ds:schemaRefs>
    <ds:schemaRef ds:uri="5cf0b33e-1905-47e5-996b-0077f99af4d6"/>
    <ds:schemaRef ds:uri="ee1c3404-7bb1-499b-a6cd-350a3abbcd4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59BFAF48-C9E1-4D4D-8F0E-A9B6E58BF914}">
  <ds:schemaRefs>
    <ds:schemaRef ds:uri="5cf0b33e-1905-47e5-996b-0077f99af4d6"/>
    <ds:schemaRef ds:uri="ee1c3404-7bb1-499b-a6cd-350a3abbcd4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21</Slides>
  <Notes>18</Notes>
  <HiddenSlides>0</HiddenSlide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Note to Instructors</vt:lpstr>
      <vt:lpstr>The Language of Networking</vt:lpstr>
      <vt:lpstr>What is Networking?</vt:lpstr>
      <vt:lpstr>Networking</vt:lpstr>
      <vt:lpstr>Networking Event</vt:lpstr>
      <vt:lpstr>Connection</vt:lpstr>
      <vt:lpstr>Collaboration</vt:lpstr>
      <vt:lpstr>Introduction</vt:lpstr>
      <vt:lpstr>Being Present /  Active Listening</vt:lpstr>
      <vt:lpstr>Icebreaker</vt:lpstr>
      <vt:lpstr>Cold Call or Cold Email</vt:lpstr>
      <vt:lpstr>Elevator Pitch</vt:lpstr>
      <vt:lpstr>Informational  Interview</vt:lpstr>
      <vt:lpstr>Work Site Tours</vt:lpstr>
      <vt:lpstr>Job Shadow</vt:lpstr>
      <vt:lpstr>Follow-Up</vt:lpstr>
      <vt:lpstr>Mentorship</vt:lpstr>
      <vt:lpstr>Professional Profile</vt:lpstr>
      <vt:lpstr>Social Media Networking or Social Networking</vt:lpstr>
      <vt:lpstr>Handshake</vt:lpstr>
      <vt:lpstr>LinkedIn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Language of Networking</dc:title>
  <dc:subject>Work Based Learning Networking</dc:subject>
  <dc:creator>Lifespan Transition Center OCALI</dc:creator>
  <cp:keywords>work, networking</cp:keywords>
  <dc:description/>
  <cp:revision>2</cp:revision>
  <dcterms:created xsi:type="dcterms:W3CDTF">2024-09-20T15:12:12Z</dcterms:created>
  <dcterms:modified xsi:type="dcterms:W3CDTF">2025-02-25T21:47:02Z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0x010100E6752FADFD2D124AB4CD54A58BF7E22E</vt:lpwstr>
  </property>
  <property fmtid="{D5CDD505-2E9C-101B-9397-08002B2CF9AE}" pid="3" name="MediaServiceImageTags">
    <vt:lpwstr/>
  </property>
</Properties>
</file>