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73" r:id="rId5"/>
    <p:sldId id="267" r:id="rId6"/>
    <p:sldId id="268" r:id="rId7"/>
    <p:sldId id="258" r:id="rId8"/>
    <p:sldId id="265" r:id="rId9"/>
    <p:sldId id="264" r:id="rId10"/>
    <p:sldId id="266" r:id="rId11"/>
    <p:sldId id="259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74F013-5A9A-4548-9E8A-7D281CCACCC6}" v="3" dt="2024-09-25T17:19:00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D555-41FF-4E8D-878E-146EB3B98FB9}" type="datetimeFigureOut">
              <a:t>9/25/24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F0B29-A868-4355-81A3-28BBD6AC2F2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94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Examples may include paying bills,  living independently, hiring help/support, transportation, buying food, paying for phone, tv, or internet. </a:t>
            </a:r>
          </a:p>
          <a:p>
            <a:r>
              <a:rPr lang="en-US">
                <a:ea typeface="Calibri"/>
                <a:cs typeface="Calibri"/>
              </a:rPr>
              <a:t>For students interested in or enrolled in a CTE program or postsecondary, why did they choose their program or how does this information impact their potential choices.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F0B29-A868-4355-81A3-28BBD6AC2F27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6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 potential question is ‘What is an example of something you or your family had to save or budget for?’</a:t>
            </a:r>
          </a:p>
          <a:p>
            <a:r>
              <a:rPr lang="en-US">
                <a:ea typeface="Calibri"/>
                <a:cs typeface="Calibri"/>
              </a:rPr>
              <a:t>For students interested in or enrolled in a CTE program or postsecondary, you may see costs related to your program, how could working help with those responsibilities?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F0B29-A868-4355-81A3-28BBD6AC2F27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28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For students interested or enrolled in Career Tech or Postsecondary – have them consider how work can help them in their currently with their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9F0B29-A868-4355-81A3-28BBD6AC2F27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EC937-0FB1-E3EE-1825-DCAE38D5B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9EA5B-24CC-796F-B5C1-5942288E0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A16DA-3B81-B86C-60B0-02C823B05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BBCB7-EEBC-C0E9-B21C-E998337D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A4192-5823-8368-0DF9-7DC84F70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AF54F-F1CC-1F6A-C369-71876ACF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74718-93AE-D91D-21FF-B5B830A2C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82186-29F9-58A3-0ECC-8584E74E7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6EB43-5A64-37E2-9FD3-05C5D0FF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8A432-A716-55B9-18A0-A0D449A2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24C092-D278-9448-DDBE-7612245E7B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07926-F27C-5BD4-C912-C269391CA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F244D-6E01-83E5-4341-31C53E5C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2648B-A41E-4850-89E5-3683AAAC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33ABA-AF3D-416A-F395-3568C0EA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240DE-09F6-6168-8D83-988617B5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03644-4256-F325-875C-D9D9908F8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372C-A95C-7939-B796-FBDD5574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0BBE5-832E-CF58-FC9F-FD8E5341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8CDD0-5D83-7BEA-F21F-4FA9F6ED4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8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3792-D4B5-15CD-D04A-8B4D7278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ABDE-820E-7ECD-CE4F-451665B7A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A3ED-8F1C-1BE6-25D6-A8984554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8CB45-E554-2B06-181A-5E96736C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29FFC-FF6D-4F64-C269-930049E5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0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E244-B275-4514-747D-DE0D8E3C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711D3-5301-370E-8BA6-5C34FAF30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3762D6-88F7-A14C-3E24-B92154D78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0C15-7301-E2F1-899E-5454C16E3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7B00F-B0CE-5191-38AE-42CEF3F6D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2B9F7-1172-3573-3F89-3F9227A2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4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A7C5D-88E8-4699-A4DD-FF528FD1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9E8F2-03D3-09F0-239C-65E3C324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C3B2B-B203-ABBB-C179-E30C3DF05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2D498D-47B9-ACF0-2AD0-D0C029E8D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147CFF-0CC6-6FCF-909C-9C0694E281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085FAD-5B99-2910-472D-A7778E9D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D3E9A-9934-DC7E-20C4-0239FE71A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1E4EA9-9074-5F60-41BB-1950E69B3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0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D617B-B1C1-1DA0-481C-05FBDD3D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2B72A2-700D-28AA-2F07-E2CED9062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EDAC0-1C2F-C95D-FA35-A1876215F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2BF6D-1C71-08DD-A683-649353AF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026432-C755-B4A8-83EB-FB91B9A2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6FE15C-22B1-094B-F5AA-2DDE010D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0EB6A-8FA3-61DA-F65A-B92A30CA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30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364C7-7F74-1327-5D5F-2DB1A463F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FD171-F205-9C5E-12F4-BED5D0CD7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7D3D9-8C73-AF85-F32F-FB0E852141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5EF37-8996-B62E-A86A-93028D77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7D4856-5029-9D00-A8FC-931D5FA2B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DE7F2-2906-326A-FB50-4548F498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2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94E9-83D6-B330-31FD-A044FF900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B5D30C-5ED9-E804-15E3-1D2CAE1CD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A07FF-536F-7B0B-3C5E-1C9A53B97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1C598-A37A-4DB0-BE57-911A44583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AF043-5858-1746-8AFB-3EEA2D74A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BE84F-A581-2780-74EA-8875253E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36F4D-158B-0054-94B7-2DF4979B8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FFB52-68F5-6756-3F78-CF9B13130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A5AC8-661A-1429-9BA8-DF099852C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E52ED0-BE5B-C245-BA77-29ADD65D19BA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3242D-19D1-0182-AED0-69FF66603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E8E97-A985-47ED-AD91-54D9045B7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4171E2-19B9-E247-A00C-FE0EB31DB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22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9FD4-871E-AC97-2D53-673D0D0F2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 to Instructors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DA2AC-0C39-DA41-BF2C-B8071A3C5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student has different foundational skills so some students may need more support or instruction than others, while others may need less.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Based on your students, you can choose which slides or information is best suited for them.</a:t>
            </a:r>
          </a:p>
        </p:txBody>
      </p:sp>
    </p:spTree>
    <p:extLst>
      <p:ext uri="{BB962C8B-B14F-4D97-AF65-F5344CB8AC3E}">
        <p14:creationId xmlns:p14="http://schemas.microsoft.com/office/powerpoint/2010/main" val="605357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13BB3-EFFC-074F-D8A1-ABEA9D988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0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000" b="1" i="0" dirty="0">
                <a:effectLst/>
                <a:highlight>
                  <a:srgbClr val="FFFFFF"/>
                </a:highlight>
              </a:rPr>
              <a:t>Thinking About My Future</a:t>
            </a:r>
            <a:endParaRPr lang="en-US" sz="5000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262AF-33FD-BE9B-87BD-118767474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78" y="2725835"/>
            <a:ext cx="6198976" cy="365973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It is important to think about your future and what kind of job you would like.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Getting a job can help you learn important skills</a:t>
            </a:r>
            <a:r>
              <a:rPr lang="en-US" dirty="0">
                <a:highlight>
                  <a:srgbClr val="FFFFFF"/>
                </a:highlight>
              </a:rPr>
              <a:t> and these</a:t>
            </a:r>
            <a:r>
              <a:rPr lang="en-US" b="0" i="0" dirty="0">
                <a:effectLst/>
                <a:highlight>
                  <a:srgbClr val="FFFFFF"/>
                </a:highlight>
              </a:rPr>
              <a:t> skills will help you in your career later. </a:t>
            </a: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You can choose to have a job while you're in high school, after high school, and/or go to school after high school to learn a skill or trade.   </a:t>
            </a:r>
            <a:endParaRPr lang="en-US" dirty="0">
              <a:highlight>
                <a:srgbClr val="FFFFFF"/>
              </a:highlight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9C7F0-9A02-35B8-B3C1-1404F903B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2751" y="10"/>
            <a:ext cx="558772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13736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9621DD-CD2C-1ED9-80B2-AC5A5B8C9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4433"/>
            <a:ext cx="5162843" cy="1359449"/>
          </a:xfrm>
        </p:spPr>
        <p:txBody>
          <a:bodyPr anchor="b">
            <a:normAutofit/>
          </a:bodyPr>
          <a:lstStyle/>
          <a:p>
            <a:r>
              <a:rPr lang="en-US" sz="5400" b="1" i="0" dirty="0">
                <a:effectLst/>
                <a:highlight>
                  <a:srgbClr val="FFFFFF"/>
                </a:highlight>
              </a:rPr>
              <a:t>What I Can Do</a:t>
            </a:r>
            <a:r>
              <a:rPr lang="en-US" sz="5400" b="1" dirty="0">
                <a:highlight>
                  <a:srgbClr val="FFFFFF"/>
                </a:highlight>
              </a:rPr>
              <a:t>?</a:t>
            </a:r>
            <a:endParaRPr lang="en-US" sz="5400" dirty="0"/>
          </a:p>
        </p:txBody>
      </p:sp>
      <p:sp>
        <p:nvSpPr>
          <p:cNvPr id="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1D98-51F5-2B24-8AC6-7986FB72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6" y="2835630"/>
            <a:ext cx="5301048" cy="370109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>
                <a:highlight>
                  <a:srgbClr val="FFFFFF"/>
                </a:highlight>
              </a:rPr>
              <a:t>What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3000" dirty="0">
                <a:highlight>
                  <a:srgbClr val="FFFFFF"/>
                </a:highlight>
              </a:rPr>
              <a:t>do you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 enjoy doing</a:t>
            </a:r>
            <a:r>
              <a:rPr lang="en-US" sz="3000" dirty="0">
                <a:highlight>
                  <a:srgbClr val="FFFFFF"/>
                </a:highlight>
              </a:rPr>
              <a:t>?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 </a:t>
            </a:r>
            <a:endParaRPr lang="en-US" sz="30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3000" dirty="0">
                <a:highlight>
                  <a:srgbClr val="FFFFFF"/>
                </a:highlight>
              </a:rPr>
              <a:t>Make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 a list of your interests and skills. </a:t>
            </a:r>
            <a:r>
              <a:rPr lang="en-US" sz="3000" dirty="0">
                <a:highlight>
                  <a:srgbClr val="FFFFFF"/>
                </a:highlight>
              </a:rPr>
              <a:t>Ask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3000" dirty="0">
                <a:highlight>
                  <a:srgbClr val="FFFFFF"/>
                </a:highlight>
              </a:rPr>
              <a:t>your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 family or teachers what you are good at. </a:t>
            </a:r>
            <a:endParaRPr lang="en-US" sz="30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3000" dirty="0">
                <a:highlight>
                  <a:srgbClr val="FFFFFF"/>
                </a:highlight>
              </a:rPr>
              <a:t>Interest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 inventories help you </a:t>
            </a:r>
            <a:r>
              <a:rPr lang="en-US" sz="3000" dirty="0">
                <a:highlight>
                  <a:srgbClr val="FFFFFF"/>
                </a:highlight>
              </a:rPr>
              <a:t>identify your preferences, interests, need and strengths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.</a:t>
            </a:r>
            <a:r>
              <a:rPr lang="en-US" sz="3000" dirty="0">
                <a:highlight>
                  <a:srgbClr val="FFFFFF"/>
                </a:highlight>
              </a:rPr>
              <a:t> You</a:t>
            </a:r>
            <a:r>
              <a:rPr lang="en-US" sz="3000" b="0" i="0" dirty="0">
                <a:effectLst/>
                <a:highlight>
                  <a:srgbClr val="FFFFFF"/>
                </a:highlight>
              </a:rPr>
              <a:t> can research different jobs and careers online. </a:t>
            </a:r>
            <a:endParaRPr lang="en-US" sz="3000" dirty="0">
              <a:cs typeface="Calibri"/>
            </a:endParaRP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2B8917-FC41-4B95-4182-A9303248D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802923" y="10"/>
            <a:ext cx="638755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75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423F4-C5FF-5EA7-E7E3-84134009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8940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/>
              <a:t>Feeling Good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5DE84-4A95-7130-710C-C6E122AEE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Knowing that finding a job can help you earn money, help others, be part of a community, and make friends can make you feel good.  </a:t>
            </a:r>
          </a:p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There are so many exciting opportunities, so it is important to find a job that makes you happy</a:t>
            </a:r>
            <a:r>
              <a:rPr lang="en-US" dirty="0">
                <a:highlight>
                  <a:srgbClr val="FFFFFF"/>
                </a:highlight>
              </a:rPr>
              <a:t>! It is exciting to explore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jobs that matches your interests and helps you continue to learn new skills.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3B4A5-D5BF-BD28-8A12-A836D38C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985861" y="329183"/>
            <a:ext cx="3605270" cy="3594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F39EA-952A-D9B5-2B88-D25CFB831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85861" y="4123215"/>
            <a:ext cx="3605270" cy="24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6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4BD7-3249-255B-1E95-AD1C08378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n-US" b="1">
                <a:solidFill>
                  <a:srgbClr val="36415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</a:rPr>
              <a:t>Reasons to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7C0DC8-E93F-B0CD-AB63-CC4A1CBB2A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Pre-Employment Transition Services</a:t>
            </a:r>
          </a:p>
          <a:p>
            <a:r>
              <a:rPr lang="en-US"/>
              <a:t>Job Exploration Counseling</a:t>
            </a:r>
          </a:p>
          <a:p>
            <a:r>
              <a:rPr lang="en-US"/>
              <a:t>Why Employment Matters</a:t>
            </a:r>
          </a:p>
        </p:txBody>
      </p:sp>
    </p:spTree>
    <p:extLst>
      <p:ext uri="{BB962C8B-B14F-4D97-AF65-F5344CB8AC3E}">
        <p14:creationId xmlns:p14="http://schemas.microsoft.com/office/powerpoint/2010/main" val="4237456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B641-34B3-16BE-FD2B-990950B89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37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i="0" dirty="0">
                <a:solidFill>
                  <a:srgbClr val="364152"/>
                </a:solidFill>
                <a:effectLst/>
                <a:highlight>
                  <a:srgbClr val="FFFFFF"/>
                </a:highlight>
              </a:rPr>
              <a:t>Do you want a job?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F5DD-2D88-CF59-3BDB-19389CB73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440"/>
            <a:ext cx="995875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Are you thinking about getting a job?  </a:t>
            </a:r>
          </a:p>
          <a:p>
            <a:pPr marL="0" indent="0">
              <a:buNone/>
            </a:pPr>
            <a:r>
              <a:rPr lang="en-US" dirty="0"/>
              <a:t>Did you know there are many reasons why a person would choose to work?  </a:t>
            </a:r>
          </a:p>
          <a:p>
            <a:pPr marL="0" indent="0">
              <a:buNone/>
            </a:pPr>
            <a:r>
              <a:rPr lang="en-US" dirty="0"/>
              <a:t>Understanding these reasons can help you decide why you would want to work.  We are going to outline reasons why people choose to work.</a:t>
            </a:r>
          </a:p>
          <a:p>
            <a:pPr marL="0" indent="0">
              <a:buNone/>
            </a:pPr>
            <a:r>
              <a:rPr lang="en-US" dirty="0"/>
              <a:t>Think about why you may want to work!</a:t>
            </a:r>
          </a:p>
        </p:txBody>
      </p:sp>
    </p:spTree>
    <p:extLst>
      <p:ext uri="{BB962C8B-B14F-4D97-AF65-F5344CB8AC3E}">
        <p14:creationId xmlns:p14="http://schemas.microsoft.com/office/powerpoint/2010/main" val="411760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EF07E-FCFD-F17C-B012-E78FBA58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33" y="253482"/>
            <a:ext cx="6036375" cy="1956841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highlight>
                  <a:srgbClr val="FFFFFF"/>
                </a:highlight>
              </a:rPr>
              <a:t>Financial Reasons - Earning</a:t>
            </a:r>
            <a:r>
              <a:rPr lang="en-US" sz="5400" b="1" i="0" dirty="0">
                <a:effectLst/>
                <a:highlight>
                  <a:srgbClr val="FFFFFF"/>
                </a:highlight>
              </a:rPr>
              <a:t> Money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CEDE-CF02-F16C-6330-02D6FC5D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872899"/>
            <a:ext cx="5192309" cy="373161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A main reason people seek employment is to earn money. </a:t>
            </a:r>
          </a:p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Money helps us buy things we need, like food, clothes, and school supplies. </a:t>
            </a:r>
            <a:endParaRPr lang="en-US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You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can save money for things you want, like a new video game.  </a:t>
            </a:r>
            <a:r>
              <a:rPr lang="en-US" dirty="0">
                <a:highlight>
                  <a:srgbClr val="FFFFFF"/>
                </a:highlight>
              </a:rPr>
              <a:t>You can also save money to buy large things like a home or a car.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936F4-C42E-9ADA-39B8-E04B66FEF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53482"/>
            <a:ext cx="6094477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351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EF07E-FCFD-F17C-B012-E78FBA58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30" y="374489"/>
            <a:ext cx="6004626" cy="1542035"/>
          </a:xfrm>
        </p:spPr>
        <p:txBody>
          <a:bodyPr anchor="b">
            <a:normAutofit fontScale="90000"/>
          </a:bodyPr>
          <a:lstStyle/>
          <a:p>
            <a:r>
              <a:rPr lang="en-US" sz="5400" b="1">
                <a:highlight>
                  <a:srgbClr val="FFFFFF"/>
                </a:highlight>
              </a:rPr>
              <a:t>Financial Reasons - Saving and Budgeting</a:t>
            </a:r>
            <a:endParaRPr lang="en-US" sz="540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CEDE-CF02-F16C-6330-02D6FC5D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204666" cy="35557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Another financial reason to work is being able to save money and planning how to use your money for a large purchase or to budget to pay for things you need.</a:t>
            </a:r>
          </a:p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Being able to save and budget may help you with living independently, transportation or paying bills, like phone or internet.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936F4-C42E-9ADA-39B8-E04B66FEF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4556" y="10"/>
            <a:ext cx="595592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9077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EF07E-FCFD-F17C-B012-E78FBA586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50" y="-354548"/>
            <a:ext cx="6340507" cy="2673925"/>
          </a:xfrm>
        </p:spPr>
        <p:txBody>
          <a:bodyPr anchor="b">
            <a:noAutofit/>
          </a:bodyPr>
          <a:lstStyle/>
          <a:p>
            <a:r>
              <a:rPr lang="en-US" sz="4800" b="1" dirty="0">
                <a:highlight>
                  <a:srgbClr val="FFFFFF"/>
                </a:highlight>
              </a:rPr>
              <a:t>Personal Reasons – Learning New Skills &amp; Career Advancement</a:t>
            </a:r>
            <a:endParaRPr lang="en-US" sz="48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3CEDE-CF02-F16C-6330-02D6FC5DC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3071307"/>
            <a:ext cx="4372791" cy="332066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Some jobs can help teach new skills or better the skills you already have. </a:t>
            </a:r>
          </a:p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Learning new skills and gaining experience also helps lead to better job opportunities.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C936F4-C42E-9ADA-39B8-E04B66FEF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625" y="0"/>
            <a:ext cx="67263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49764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E3E0C-786D-0508-5603-2CEBE0B9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62536"/>
            <a:ext cx="5867400" cy="1956841"/>
          </a:xfrm>
        </p:spPr>
        <p:txBody>
          <a:bodyPr anchor="b">
            <a:normAutofit fontScale="90000"/>
          </a:bodyPr>
          <a:lstStyle/>
          <a:p>
            <a:r>
              <a:rPr lang="en-US" sz="5400" b="1" dirty="0">
                <a:highlight>
                  <a:srgbClr val="FFFFFF"/>
                </a:highlight>
              </a:rPr>
              <a:t>Personal Reasons – </a:t>
            </a:r>
            <a:r>
              <a:rPr lang="en-US" sz="5400" b="1" i="0" dirty="0">
                <a:effectLst/>
                <a:highlight>
                  <a:srgbClr val="FFFFFF"/>
                </a:highlight>
              </a:rPr>
              <a:t>Structure and </a:t>
            </a:r>
            <a:br>
              <a:rPr lang="en-US" sz="5400" b="1" i="0" dirty="0">
                <a:effectLst/>
                <a:highlight>
                  <a:srgbClr val="FFFFFF"/>
                </a:highlight>
              </a:rPr>
            </a:br>
            <a:r>
              <a:rPr lang="en-US" sz="5400" b="1" i="0" dirty="0">
                <a:effectLst/>
                <a:highlight>
                  <a:srgbClr val="FFFFFF"/>
                </a:highlight>
              </a:rPr>
              <a:t>Routine</a:t>
            </a:r>
            <a:endParaRPr lang="en-US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68F6A-6565-58BB-9A19-583733A6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323806" cy="35729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Having a job can help you establish a routine. You may like how work structures your time and makes the day more predictable. </a:t>
            </a:r>
          </a:p>
          <a:p>
            <a:pPr marL="0" indent="0">
              <a:buNone/>
            </a:pPr>
            <a:endParaRPr lang="en-US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FF"/>
                </a:highlight>
              </a:rPr>
              <a:t>It is good to remember to balance work, personal time, and hobbies. </a:t>
            </a:r>
            <a:endParaRPr lang="en-US" b="0" i="0" dirty="0">
              <a:effectLst/>
              <a:highlight>
                <a:srgbClr val="FFFFFF"/>
              </a:highlight>
            </a:endParaRP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449B-E4A6-3327-95D8-EFD20383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2206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1E3E0C-786D-0508-5603-2CEBE0B9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76" y="0"/>
            <a:ext cx="5867400" cy="1956841"/>
          </a:xfrm>
        </p:spPr>
        <p:txBody>
          <a:bodyPr anchor="b">
            <a:normAutofit fontScale="90000"/>
          </a:bodyPr>
          <a:lstStyle/>
          <a:p>
            <a:r>
              <a:rPr lang="en-US" sz="5400" b="1" dirty="0">
                <a:highlight>
                  <a:srgbClr val="FFFFFF"/>
                </a:highlight>
                <a:latin typeface="Inter"/>
              </a:rPr>
              <a:t>Community Reasons - </a:t>
            </a:r>
            <a:r>
              <a:rPr lang="en-US" sz="5400" b="1" i="0" dirty="0">
                <a:effectLst/>
                <a:highlight>
                  <a:srgbClr val="FFFFFF"/>
                </a:highlight>
                <a:latin typeface="Inter"/>
              </a:rPr>
              <a:t>Helping Others</a:t>
            </a:r>
            <a:endParaRPr lang="en-US" sz="54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68F6A-6565-58BB-9A19-583733A62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60" y="2964633"/>
            <a:ext cx="4776770" cy="33088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Helping others allow us to make a difference in people’s lives. </a:t>
            </a:r>
          </a:p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For example, you can work at a community center, helping kids learn and play or you can be a hair stylist or barber and help others feel good about the way they look.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70449B-E4A6-3327-95D8-EFD203831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47038" y="10"/>
            <a:ext cx="654343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084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5ADB6-577A-82E9-A882-03B442127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b="1" i="0" dirty="0">
                <a:effectLst/>
                <a:highlight>
                  <a:srgbClr val="FFFFFF"/>
                </a:highlight>
              </a:rPr>
              <a:t>Social Reasons –</a:t>
            </a:r>
            <a:br>
              <a:rPr lang="en-US" sz="5400" b="1" i="0" dirty="0">
                <a:effectLst/>
                <a:highlight>
                  <a:srgbClr val="FFFFFF"/>
                </a:highlight>
              </a:rPr>
            </a:br>
            <a:r>
              <a:rPr lang="en-US" sz="5400" b="1" i="0" dirty="0">
                <a:effectLst/>
                <a:highlight>
                  <a:srgbClr val="FFFFFF"/>
                </a:highlight>
              </a:rPr>
              <a:t>Making Friends</a:t>
            </a:r>
            <a:endParaRPr lang="en-US" sz="54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D4A09-6994-8776-1F1D-7CDB65D9F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944" y="3003805"/>
            <a:ext cx="7220712" cy="3483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Having a job can also help you make friends</a:t>
            </a:r>
            <a:r>
              <a:rPr lang="en-US" dirty="0">
                <a:highlight>
                  <a:srgbClr val="FFFFFF"/>
                </a:highlight>
              </a:rPr>
              <a:t> and feel like you belong</a:t>
            </a:r>
            <a:r>
              <a:rPr lang="en-US" b="0" i="0" dirty="0">
                <a:effectLst/>
                <a:highlight>
                  <a:srgbClr val="FFFFFF"/>
                </a:highlight>
              </a:rPr>
              <a:t>. </a:t>
            </a:r>
            <a:endParaRPr lang="en-US" dirty="0"/>
          </a:p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When you have a job, you will get to meet new people who </a:t>
            </a:r>
            <a:r>
              <a:rPr lang="en-US" dirty="0">
                <a:highlight>
                  <a:srgbClr val="FFFFFF"/>
                </a:highlight>
              </a:rPr>
              <a:t>you work with, </a:t>
            </a:r>
            <a:r>
              <a:rPr lang="en-US" b="0" i="0" dirty="0">
                <a:effectLst/>
                <a:highlight>
                  <a:srgbClr val="FFFFFF"/>
                </a:highlight>
              </a:rPr>
              <a:t>called co-workers. </a:t>
            </a:r>
          </a:p>
          <a:p>
            <a:pPr marL="0" indent="0">
              <a:buNone/>
            </a:pPr>
            <a:r>
              <a:rPr lang="en-US" b="0" i="0" dirty="0">
                <a:effectLst/>
                <a:highlight>
                  <a:srgbClr val="FFFFFF"/>
                </a:highlight>
              </a:rPr>
              <a:t>Co-workers can support each other both at work and outside of work.</a:t>
            </a:r>
            <a:endParaRPr lang="en-US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D9EFD-D0A1-15F8-9F4F-2F08CB29F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40" y="704423"/>
            <a:ext cx="4014216" cy="26794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60CD3-DDF5-6F00-DFB5-619C5E3F6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3839" y="3833688"/>
            <a:ext cx="4014215" cy="26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23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easons to Get A Job" id="{F08A53B3-F4EA-CE46-BA4A-46D6D7055494}" vid="{AD67C8BF-A0E4-BF4C-B281-A83FA640BE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752FADFD2D124AB4CD54A58BF7E22E" ma:contentTypeVersion="17" ma:contentTypeDescription="Create a new document." ma:contentTypeScope="" ma:versionID="e3deca815976e0830026e265f4e1f744">
  <xsd:schema xmlns:xsd="http://www.w3.org/2001/XMLSchema" xmlns:xs="http://www.w3.org/2001/XMLSchema" xmlns:p="http://schemas.microsoft.com/office/2006/metadata/properties" xmlns:ns2="ee1c3404-7bb1-499b-a6cd-350a3abbcd46" xmlns:ns3="5cf0b33e-1905-47e5-996b-0077f99af4d6" targetNamespace="http://schemas.microsoft.com/office/2006/metadata/properties" ma:root="true" ma:fieldsID="94cb8fdbff8a3b993cc410804201a78e" ns2:_="" ns3:_="">
    <xsd:import namespace="ee1c3404-7bb1-499b-a6cd-350a3abbcd46"/>
    <xsd:import namespace="5cf0b33e-1905-47e5-996b-0077f99af4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AccessibilityChe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c3404-7bb1-499b-a6cd-350a3abbcd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dddcd57-84d1-4efd-b16d-73b006936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AccessibilityCheck" ma:index="22" nillable="true" ma:displayName="Accessibility Check" ma:description="Where in the process of Accessibility Check " ma:format="Dropdown" ma:internalName="AccessibilityCheck">
      <xsd:simpleType>
        <xsd:restriction base="dms:Choice">
          <xsd:enumeration value="ACC Complete"/>
          <xsd:enumeration value="Ready for ACC"/>
          <xsd:enumeration value="Not Ready for ACC"/>
          <xsd:enumeration value="Sent to ACC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f0b33e-1905-47e5-996b-0077f99af4d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aaa2d04-3348-4be5-b415-0c4ba4372c78}" ma:internalName="TaxCatchAll" ma:showField="CatchAllData" ma:web="5cf0b33e-1905-47e5-996b-0077f99af4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1c3404-7bb1-499b-a6cd-350a3abbcd46">
      <Terms xmlns="http://schemas.microsoft.com/office/infopath/2007/PartnerControls"/>
    </lcf76f155ced4ddcb4097134ff3c332f>
    <TaxCatchAll xmlns="5cf0b33e-1905-47e5-996b-0077f99af4d6" xsi:nil="true"/>
    <AccessibilityCheck xmlns="ee1c3404-7bb1-499b-a6cd-350a3abbcd46" xsi:nil="true"/>
    <SharedWithUsers xmlns="5cf0b33e-1905-47e5-996b-0077f99af4d6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7F0F74-FECC-4CD2-B99D-54D3D3036CE4}"/>
</file>

<file path=customXml/itemProps2.xml><?xml version="1.0" encoding="utf-8"?>
<ds:datastoreItem xmlns:ds="http://schemas.openxmlformats.org/officeDocument/2006/customXml" ds:itemID="{118235F6-1B32-4E2A-A1DE-7DBB6CBA83E3}">
  <ds:schemaRefs>
    <ds:schemaRef ds:uri="5cf0b33e-1905-47e5-996b-0077f99af4d6"/>
    <ds:schemaRef ds:uri="ee1c3404-7bb1-499b-a6cd-350a3abbcd4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EBC545C-4F2F-4C0E-9960-CFAC69D12D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774</Words>
  <Application>Microsoft Macintosh PowerPoint</Application>
  <PresentationFormat>Widescreen</PresentationFormat>
  <Paragraphs>53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Inter</vt:lpstr>
      <vt:lpstr>Office Theme</vt:lpstr>
      <vt:lpstr>Note to Instructors</vt:lpstr>
      <vt:lpstr>Reasons to Work</vt:lpstr>
      <vt:lpstr>Do you want a job?</vt:lpstr>
      <vt:lpstr>Financial Reasons - Earning Money</vt:lpstr>
      <vt:lpstr>Financial Reasons - Saving and Budgeting</vt:lpstr>
      <vt:lpstr>Personal Reasons – Learning New Skills &amp; Career Advancement</vt:lpstr>
      <vt:lpstr>Personal Reasons – Structure and  Routine</vt:lpstr>
      <vt:lpstr>Community Reasons - Helping Others</vt:lpstr>
      <vt:lpstr>Social Reasons – Making Friends</vt:lpstr>
      <vt:lpstr>Thinking About My Future</vt:lpstr>
      <vt:lpstr>What I Can Do?</vt:lpstr>
      <vt:lpstr>Feeling Good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Alissa Otani-Cole</dc:creator>
  <cp:keywords/>
  <dc:description/>
  <cp:lastModifiedBy>Julie Burkhart</cp:lastModifiedBy>
  <cp:revision>3</cp:revision>
  <dcterms:created xsi:type="dcterms:W3CDTF">2024-09-20T15:12:12Z</dcterms:created>
  <dcterms:modified xsi:type="dcterms:W3CDTF">2024-09-25T19:13:16Z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0x010100E6752FADFD2D124AB4CD54A58BF7E22E</vt:lpwstr>
  </property>
  <property fmtid="{D5CDD505-2E9C-101B-9397-08002B2CF9AE}" pid="3" name="MediaServiceImageTags">
    <vt:lpwstr/>
  </property>
  <property fmtid="{D5CDD505-2E9C-101B-9397-08002B2CF9AE}" pid="4" name="Order">
    <vt:r8>238800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