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73" r:id="rId5"/>
    <p:sldId id="267" r:id="rId6"/>
    <p:sldId id="268" r:id="rId7"/>
    <p:sldId id="275" r:id="rId8"/>
    <p:sldId id="288" r:id="rId9"/>
    <p:sldId id="277" r:id="rId10"/>
    <p:sldId id="276" r:id="rId11"/>
    <p:sldId id="283" r:id="rId12"/>
    <p:sldId id="286" r:id="rId13"/>
    <p:sldId id="287" r:id="rId14"/>
    <p:sldId id="285" r:id="rId15"/>
    <p:sldId id="258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D36618-0621-A506-7ECF-59B8DE4F78D2}" v="142" dt="2025-03-31T18:37:53.173"/>
    <p1510:client id="{B6519036-DF24-2EF2-5B08-EDF1CDB65BA0}" v="25" dt="2025-03-31T12:35:03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26"/>
    <p:restoredTop sz="84315"/>
  </p:normalViewPr>
  <p:slideViewPr>
    <p:cSldViewPr snapToGrid="0">
      <p:cViewPr varScale="1">
        <p:scale>
          <a:sx n="57" d="100"/>
          <a:sy n="57" d="100"/>
        </p:scale>
        <p:origin x="168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CD555-41FF-4E8D-878E-146EB3B98FB9}" type="datetimeFigureOut"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F0B29-A868-4355-81A3-28BBD6AC2F2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94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E9AC3-46E5-F204-CAED-FC65F84BA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CE3C31-DAC1-F21A-372D-8E3D3EEC75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71F77E-4A92-635F-ACB0-22FC1C7C77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Instructor note: Based on what you know about your students’ vocational goals, give some examples of certificates that might be of value to them.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1915D-185E-D42E-F1D0-F8D4665C12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69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B8969-81EA-A3F7-3AE9-3357490B2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0BC254-56CF-DBD3-CB65-8164EFC2BD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5624A1-2566-B139-F38F-00E7E43929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Calibri"/>
                <a:cs typeface="Calibri"/>
              </a:rPr>
              <a:t>Instructor note: Provide examples of these types of schools/programs in your area that might match some students’ vocational goals.</a:t>
            </a: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22DDF-950C-0A47-861B-C6DCF0C32B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6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D9B7-C90D-C9CB-5E99-C9DDE96E0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225471-EBF0-EDBB-CB43-12BDE25D52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940C14-9095-1FD5-9EB6-F106B04E0C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Instructor note: Based on what you know about your students’ vocational goals, give some examples of degrees that might be of value to them.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4DC4E-7433-F3FA-1AE1-E8CBC9193D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96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B1CB4-19FA-0B5A-802D-087304608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9A06B7-C53F-E4B6-CEFC-BB37EB47C2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131C62-94AE-6BB4-B869-D2412A5942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Instructor note: Based on what you know about your students’ vocational goals, give some examples of degrees that might be of value to them.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3B42F-9187-A11F-3121-79DAAA101B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18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795BD-CD59-5862-5566-ED63E76BA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F346C4-5575-CA87-B737-3522D55FB5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5BF9D-D24F-C178-1622-0500805799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Instructor note: Provide examples of these types of schools/programs in your area that might match some students’ vocational goals.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15489-8044-6BF7-2EAE-3CBA561717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50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795BD-CD59-5862-5566-ED63E76BA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F346C4-5575-CA87-B737-3522D55FB5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5BF9D-D24F-C178-1622-0500805799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Calibri"/>
                <a:cs typeface="Calibri"/>
              </a:rPr>
              <a:t>Instructor note: Provide examples of these types of schools/programs in your area that might match some students’ vocational goals.</a:t>
            </a: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15489-8044-6BF7-2EAE-3CBA561717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3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5E8531-07C4-0BDE-9F54-556F52D1D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18F8B5-2872-8CF4-A35A-80351CA6F1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286089-B541-B8F1-488D-4A80E521A4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B814F-139B-6C00-87EA-888D80943E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34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5F845-5009-D8F7-9E30-39CC916C0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E58457-67D6-2173-9BA9-C450FB00F1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992790-104D-1E62-BD12-7728EB0F06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70B83-0369-CD25-D31C-6E2B584352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92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64C2DD-E1F3-1A99-2FE2-5DDF1847CD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7C3B48-8EF9-E012-3E59-DAEB332244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0E7542-D473-B77A-42EC-ACD0034C21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F030A-54F4-8917-65B5-D1A918AF39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95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Calibri"/>
                <a:cs typeface="Calibri"/>
              </a:rPr>
              <a:t>Instructor note: Provide examples of these types of schools/programs in your area that might match some students’ vocational goals.</a:t>
            </a: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66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EC937-0FB1-E3EE-1825-DCAE38D5B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9EA5B-24CC-796F-B5C1-5942288E0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A16DA-3B81-B86C-60B0-02C823B05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BBCB7-EEBC-C0E9-B21C-E998337D1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A4192-5823-8368-0DF9-7DC84F70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7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AF54F-F1CC-1F6A-C369-71876ACF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474718-93AE-D91D-21FF-B5B830A2C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82186-29F9-58A3-0ECC-8584E74E7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6EB43-5A64-37E2-9FD3-05C5D0FF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8A432-A716-55B9-18A0-A0D449A20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24C092-D278-9448-DDBE-7612245E7B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07926-F27C-5BD4-C912-C269391CA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F244D-6E01-83E5-4341-31C53E5C6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2648B-A41E-4850-89E5-3683AAAC1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33ABA-AF3D-416A-F395-3568C0EA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3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240DE-09F6-6168-8D83-988617B5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03644-4256-F325-875C-D9D9908F8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5372C-A95C-7939-B796-FBDD5574E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0BBE5-832E-CF58-FC9F-FD8E53417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8CDD0-5D83-7BEA-F21F-4FA9F6ED4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8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63792-D4B5-15CD-D04A-8B4D7278F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5ABDE-820E-7ECD-CE4F-451665B7A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8A3ED-8F1C-1BE6-25D6-A8984554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8CB45-E554-2B06-181A-5E96736C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29FFC-FF6D-4F64-C269-930049E54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0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4E244-B275-4514-747D-DE0D8E3C0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711D3-5301-370E-8BA6-5C34FAF30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762D6-88F7-A14C-3E24-B92154D78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90C15-7301-E2F1-899E-5454C16E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7B00F-B0CE-5191-38AE-42CEF3F6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2B9F7-1172-3573-3F89-3F9227A2A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4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A7C5D-88E8-4699-A4DD-FF528FD14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9E8F2-03D3-09F0-239C-65E3C3241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C3B2B-B203-ABBB-C179-E30C3DF05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2D498D-47B9-ACF0-2AD0-D0C029E8D9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147CFF-0CC6-6FCF-909C-9C0694E28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085FAD-5B99-2910-472D-A7778E9D9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D3E9A-9934-DC7E-20C4-0239FE71A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1E4EA9-9074-5F60-41BB-1950E69B3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0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D617B-B1C1-1DA0-481C-05FBDD3D0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B72A2-700D-28AA-2F07-E2CED906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EDAC0-1C2F-C95D-FA35-A1876215F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E2BF6D-1C71-08DD-A683-649353AF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0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026432-C755-B4A8-83EB-FB91B9A20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6FE15C-22B1-094B-F5AA-2DDE010DB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0EB6A-8FA3-61DA-F65A-B92A30C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3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364C7-7F74-1327-5D5F-2DB1A463F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FD171-F205-9C5E-12F4-BED5D0CD7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C7D3D9-8C73-AF85-F32F-FB0E85214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5EF37-8996-B62E-A86A-93028D77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D4856-5029-9D00-A8FC-931D5FA2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DE7F2-2906-326A-FB50-4548F498A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2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C94E9-83D6-B330-31FD-A044FF900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B5D30C-5ED9-E804-15E3-1D2CAE1CD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A07FF-536F-7B0B-3C5E-1C9A53B97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1C598-A37A-4DB0-BE57-911A4458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AF043-5858-1746-8AFB-3EEA2D74A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BE84F-A581-2780-74EA-8875253E3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8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B36F4D-158B-0054-94B7-2DF4979B8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FFB52-68F5-6756-3F78-CF9B13130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A5AC8-661A-1429-9BA8-DF099852C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E52ED0-BE5B-C245-BA77-29ADD65D19BA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3242D-19D1-0182-AED0-69FF66603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E8E97-A985-47ED-AD91-54D9045B7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2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D9FD4-871E-AC97-2D53-673D0D0F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to Instructors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DA2AC-0C39-DA41-BF2C-B8071A3C5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Each student has different foundational skills so some students may need more support or instruction than others, while others may need less.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Based on your students, you can choose which slides or information is best suited for them.</a:t>
            </a:r>
          </a:p>
        </p:txBody>
      </p:sp>
    </p:spTree>
    <p:extLst>
      <p:ext uri="{BB962C8B-B14F-4D97-AF65-F5344CB8AC3E}">
        <p14:creationId xmlns:p14="http://schemas.microsoft.com/office/powerpoint/2010/main" val="60535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664D11-DBCC-A667-24D9-B91CA2352F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EB297-46A4-0509-279B-082AE5335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Journey-level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F556828-ECBE-E8FA-579E-C825E5F5B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BA1A0-26B4-D257-3933-F0EEEE125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63850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A professional who has completed an apprenticeship and associated training along with passing any necessary exams for their license or certificate.</a:t>
            </a:r>
          </a:p>
          <a:p>
            <a:pPr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Welder</a:t>
            </a:r>
          </a:p>
          <a:p>
            <a:pPr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Plumber</a:t>
            </a:r>
          </a:p>
          <a:p>
            <a:pPr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Electrician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Roofer</a:t>
            </a:r>
            <a:endParaRPr lang="en-US" dirty="0"/>
          </a:p>
          <a:p>
            <a:pPr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HVAC Technician</a:t>
            </a:r>
            <a:endParaRPr lang="en-US" sz="2400" b="0" i="0" dirty="0">
              <a:solidFill>
                <a:srgbClr val="000000"/>
              </a:solidFill>
              <a:effectLst/>
              <a:latin typeface="+mj-lt"/>
              <a:ea typeface="Calibri"/>
              <a:cs typeface="Calibri"/>
            </a:endParaRPr>
          </a:p>
        </p:txBody>
      </p:sp>
      <p:pic>
        <p:nvPicPr>
          <p:cNvPr id="6" name="Picture 5" descr="Electrician male with solid fill">
            <a:extLst>
              <a:ext uri="{FF2B5EF4-FFF2-40B4-BE49-F238E27FC236}">
                <a16:creationId xmlns:a16="http://schemas.microsoft.com/office/drawing/2014/main" id="{08F4EAF2-2F06-3012-163C-1241C44C4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65479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522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E215AA-F0FF-8A5A-DAEE-9C22F97FF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055A-80CE-2498-DFC9-180B7B70E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Military Enlistment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7367A71-DF5A-6CC1-3339-DBDC64A60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FE21B-1DC7-47A4-FEDF-E2FCD81CB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6385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Joining a 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military branch such as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the Army, Navy, or Air Force to serve and protect our country. You can learn job skills, travel, and get money for school. </a:t>
            </a:r>
          </a:p>
          <a:p>
            <a:pPr marL="0" indent="0" algn="l" rtl="0" fontAlgn="base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Pilot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Medic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Cybersecurity specialist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Logistics coordinator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Aircraft mechanic </a:t>
            </a:r>
          </a:p>
        </p:txBody>
      </p:sp>
      <p:pic>
        <p:nvPicPr>
          <p:cNvPr id="6" name="Picture 5" descr="icon of male soldier wearing helmet and uniform">
            <a:extLst>
              <a:ext uri="{FF2B5EF4-FFF2-40B4-BE49-F238E27FC236}">
                <a16:creationId xmlns:a16="http://schemas.microsoft.com/office/drawing/2014/main" id="{3E2935F0-14A2-920F-972E-B5EB0CC4EFB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65479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4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F07E-FCFD-F17C-B012-E78FBA586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5931178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Community College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3CEDE-CF02-F16C-6330-02D6FC5DC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39" y="2007221"/>
            <a:ext cx="6330337" cy="485078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A school close to home where you can take classes for two years. It's often less expensive than other colleges and can help you get ready for a job or to go to a college or university later. Classes may be in-person or virtual.</a:t>
            </a:r>
          </a:p>
          <a:p>
            <a:pPr marL="0" indent="0" algn="l" rtl="0" fontAlgn="base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Nurse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Paralegal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Graphic designer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Preschool teacher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Bookkeeper </a:t>
            </a:r>
          </a:p>
          <a:p>
            <a:pPr marL="0" indent="0">
              <a:buNone/>
            </a:pPr>
            <a:endParaRPr lang="en-US" b="0" i="0" dirty="0">
              <a:effectLst/>
              <a:highlight>
                <a:srgbClr val="FFFFFF"/>
              </a:highlight>
            </a:endParaRPr>
          </a:p>
        </p:txBody>
      </p:sp>
      <p:pic>
        <p:nvPicPr>
          <p:cNvPr id="6" name="Picture 5" descr="icon of teacher at a board pointing with 3 students sitting">
            <a:extLst>
              <a:ext uri="{FF2B5EF4-FFF2-40B4-BE49-F238E27FC236}">
                <a16:creationId xmlns:a16="http://schemas.microsoft.com/office/drawing/2014/main" id="{DDC936F4-C42E-9ADA-39B8-E04B66FEF32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09940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515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D7CB18-1221-E749-DB12-E28C4541E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3B84-2866-FFD4-757D-9AD8D6F3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College/University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24B11BE-0022-CC18-8C58-2D6AF139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ACC79-D536-67D6-1EE8-220AF5BE7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63850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A school where you study for about four years to get a degree. You can learn about many different subjects and prepare for various careers. Classes may be in-person </a:t>
            </a:r>
            <a:r>
              <a:rPr lang="en-US" sz="2400" b="0" i="0">
                <a:solidFill>
                  <a:srgbClr val="000000"/>
                </a:solidFill>
                <a:effectLst/>
                <a:latin typeface="+mj-lt"/>
              </a:rPr>
              <a:t>or virtual.</a:t>
            </a:r>
            <a:endParaRPr lang="en-US" sz="2400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l" rtl="0" fontAlgn="base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Teacher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Engineer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Accountant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Social worker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Business manager </a:t>
            </a:r>
          </a:p>
        </p:txBody>
      </p:sp>
      <p:pic>
        <p:nvPicPr>
          <p:cNvPr id="6" name="Picture 5" descr="icon of a mortarboard or graduation cap">
            <a:extLst>
              <a:ext uri="{FF2B5EF4-FFF2-40B4-BE49-F238E27FC236}">
                <a16:creationId xmlns:a16="http://schemas.microsoft.com/office/drawing/2014/main" id="{D3E975FF-432C-0E3E-F841-DE84C719D44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65479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8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4BD7-3249-255B-1E95-AD1C08378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36415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Postsecondary Education Vocabulary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C0DC8-E93F-B0CD-AB63-CC4A1CBB2A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Pre-Employment Transition Services</a:t>
            </a:r>
          </a:p>
          <a:p>
            <a:r>
              <a:rPr lang="en-US" dirty="0"/>
              <a:t>Counseling on Postsecondary Opportunities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What Is Postsecondary Education?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45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DB641-34B3-16BE-FD2B-990950B89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3372"/>
            <a:ext cx="9832041" cy="1325563"/>
          </a:xfrm>
        </p:spPr>
        <p:txBody>
          <a:bodyPr>
            <a:normAutofit fontScale="90000"/>
          </a:bodyPr>
          <a:lstStyle/>
          <a:p>
            <a:r>
              <a:rPr lang="en-US" sz="5400" b="1" i="0" dirty="0">
                <a:solidFill>
                  <a:srgbClr val="364152"/>
                </a:solidFill>
                <a:effectLst/>
                <a:highlight>
                  <a:srgbClr val="FFFFFF"/>
                </a:highlight>
              </a:rPr>
              <a:t>What Does </a:t>
            </a:r>
            <a:br>
              <a:rPr lang="en-US" sz="5400" b="1" dirty="0">
                <a:solidFill>
                  <a:srgbClr val="364152"/>
                </a:solidFill>
                <a:highlight>
                  <a:srgbClr val="FFFFFF"/>
                </a:highlight>
              </a:rPr>
            </a:br>
            <a:r>
              <a:rPr lang="en-US" sz="5400" b="1" i="0" dirty="0">
                <a:solidFill>
                  <a:srgbClr val="364152"/>
                </a:solidFill>
                <a:effectLst/>
                <a:highlight>
                  <a:srgbClr val="FFFFFF"/>
                </a:highlight>
              </a:rPr>
              <a:t>‘Postsecondary</a:t>
            </a:r>
            <a:r>
              <a:rPr lang="en-US" sz="5400" b="1" dirty="0">
                <a:solidFill>
                  <a:srgbClr val="364152"/>
                </a:solidFill>
                <a:highlight>
                  <a:srgbClr val="FFFFFF"/>
                </a:highlight>
              </a:rPr>
              <a:t> Education</a:t>
            </a:r>
            <a:r>
              <a:rPr lang="en-US" sz="5400" b="1" i="0" dirty="0">
                <a:solidFill>
                  <a:srgbClr val="364152"/>
                </a:solidFill>
                <a:effectLst/>
                <a:highlight>
                  <a:srgbClr val="FFFFFF"/>
                </a:highlight>
              </a:rPr>
              <a:t>’ Mean?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7F5DD-2D88-CF59-3BDB-19389CB73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1440"/>
            <a:ext cx="9958754" cy="4351338"/>
          </a:xfrm>
        </p:spPr>
        <p:txBody>
          <a:bodyPr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/>
              <a:t>Postsecondary education or training refers to education you receive after leaving high school. There are many ways to continue learning and advancing toward your career goals after high school ends. </a:t>
            </a:r>
          </a:p>
        </p:txBody>
      </p:sp>
    </p:spTree>
    <p:extLst>
      <p:ext uri="{BB962C8B-B14F-4D97-AF65-F5344CB8AC3E}">
        <p14:creationId xmlns:p14="http://schemas.microsoft.com/office/powerpoint/2010/main" val="411760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D8181E-0E36-852D-4A71-2765F67CA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CC1D-B8A6-C656-DA85-CA2E9AE3C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4544762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Certification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75E3D46-CD27-7317-DAED-BFEB09CF8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A0AB3-F3AF-30CC-00E1-9F4BA9D34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601193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highlight>
                  <a:srgbClr val="FFFFFF"/>
                </a:highlight>
                <a:ea typeface="+mn-lt"/>
                <a:cs typeface="+mn-lt"/>
              </a:rPr>
              <a:t>Certification programs typically take a few months to a year to complete. These programs focus on specific skills within particular career fields.</a:t>
            </a:r>
          </a:p>
          <a:p>
            <a:pPr marL="0" indent="0">
              <a:buNone/>
            </a:pPr>
            <a:endParaRPr lang="en-US" sz="2400" dirty="0">
              <a:highlight>
                <a:srgbClr val="FFFFFF"/>
              </a:highlight>
              <a:ea typeface="+mn-lt"/>
              <a:cs typeface="+mn-lt"/>
            </a:endParaRPr>
          </a:p>
          <a:p>
            <a:r>
              <a:rPr lang="en-US" sz="2400" dirty="0">
                <a:highlight>
                  <a:srgbClr val="FFFFFF"/>
                </a:highlight>
                <a:ea typeface="+mn-lt"/>
                <a:cs typeface="+mn-lt"/>
              </a:rPr>
              <a:t>Certified Forklift Operator</a:t>
            </a:r>
          </a:p>
          <a:p>
            <a:r>
              <a:rPr lang="en-US" sz="2400" dirty="0">
                <a:highlight>
                  <a:srgbClr val="FFFFFF"/>
                </a:highlight>
                <a:ea typeface="+mn-lt"/>
                <a:cs typeface="+mn-lt"/>
              </a:rPr>
              <a:t>Certified Phlebotomy Technician (CPT)</a:t>
            </a:r>
          </a:p>
          <a:p>
            <a:r>
              <a:rPr lang="en-US" sz="2400" dirty="0">
                <a:highlight>
                  <a:srgbClr val="FFFFFF"/>
                </a:highlight>
                <a:ea typeface="+mn-lt"/>
                <a:cs typeface="+mn-lt"/>
              </a:rPr>
              <a:t>Emergency Medical Technician (EMT)</a:t>
            </a:r>
          </a:p>
          <a:p>
            <a:r>
              <a:rPr lang="en-US" sz="2400" dirty="0">
                <a:highlight>
                  <a:srgbClr val="FFFFFF"/>
                </a:highlight>
                <a:ea typeface="+mn-lt"/>
                <a:cs typeface="+mn-lt"/>
              </a:rPr>
              <a:t>CompTIA A+ (foundational IT skills)</a:t>
            </a:r>
          </a:p>
        </p:txBody>
      </p:sp>
      <p:pic>
        <p:nvPicPr>
          <p:cNvPr id="4" name="Graphic 3" descr="Icon of a certificate with a seal">
            <a:extLst>
              <a:ext uri="{FF2B5EF4-FFF2-40B4-BE49-F238E27FC236}">
                <a16:creationId xmlns:a16="http://schemas.microsoft.com/office/drawing/2014/main" id="{C99E3149-E402-D1F5-F7DB-B1F1AAEE9F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1384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DA986D-9D37-5C58-14D1-9F48A9A53E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37C62-6BE0-43EF-B653-D12F204EA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4841095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Licensure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CA719E7-11E7-1CB1-B784-174CD37F0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8CB1A-6610-6273-BF34-4D3CE592B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6028066" cy="461796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highlight>
                  <a:srgbClr val="FFFFFF"/>
                </a:highlight>
                <a:ea typeface="+mn-lt"/>
                <a:cs typeface="+mn-lt"/>
              </a:rPr>
              <a:t>Some occupations require workers to have a permit, typically issued by government agencies. Requirements for different types of licenses vary but usually include completing training, earning a degree or certification, and/or passing an exam. </a:t>
            </a:r>
          </a:p>
          <a:p>
            <a:pPr marL="0" indent="0">
              <a:buNone/>
            </a:pPr>
            <a:endParaRPr lang="en-US" b="0" i="0" dirty="0">
              <a:effectLst/>
              <a:highlight>
                <a:srgbClr val="FFFFFF"/>
              </a:highlight>
              <a:ea typeface="+mn-lt"/>
              <a:cs typeface="+mn-lt"/>
            </a:endParaRPr>
          </a:p>
          <a:p>
            <a:pPr>
              <a:spcAft>
                <a:spcPts val="600"/>
              </a:spcAft>
            </a:pPr>
            <a:r>
              <a:rPr lang="en-US" dirty="0">
                <a:highlight>
                  <a:srgbClr val="FFFFFF"/>
                </a:highlight>
                <a:ea typeface="+mn-lt"/>
                <a:cs typeface="+mn-lt"/>
              </a:rPr>
              <a:t>Barber or Cosmetologist</a:t>
            </a:r>
          </a:p>
          <a:p>
            <a:pPr>
              <a:spcAft>
                <a:spcPts val="600"/>
              </a:spcAft>
            </a:pPr>
            <a:r>
              <a:rPr lang="en-US" dirty="0">
                <a:highlight>
                  <a:srgbClr val="FFFFFF"/>
                </a:highlight>
                <a:ea typeface="+mn-lt"/>
                <a:cs typeface="+mn-lt"/>
              </a:rPr>
              <a:t>Commercial Driver's License (CDL)</a:t>
            </a:r>
          </a:p>
          <a:p>
            <a:pPr>
              <a:spcAft>
                <a:spcPts val="600"/>
              </a:spcAft>
            </a:pPr>
            <a:r>
              <a:rPr lang="en-US" dirty="0">
                <a:highlight>
                  <a:srgbClr val="FFFFFF"/>
                </a:highlight>
                <a:ea typeface="+mn-lt"/>
                <a:cs typeface="+mn-lt"/>
              </a:rPr>
              <a:t>Nurse</a:t>
            </a:r>
          </a:p>
          <a:p>
            <a:pPr>
              <a:spcAft>
                <a:spcPts val="600"/>
              </a:spcAft>
            </a:pPr>
            <a:r>
              <a:rPr lang="en-US" dirty="0">
                <a:highlight>
                  <a:srgbClr val="FFFFFF"/>
                </a:highlight>
                <a:ea typeface="+mn-lt"/>
                <a:cs typeface="+mn-lt"/>
              </a:rPr>
              <a:t>Teacher</a:t>
            </a:r>
          </a:p>
          <a:p>
            <a:endParaRPr lang="en-US" dirty="0">
              <a:highlight>
                <a:srgbClr val="FFFFFF"/>
              </a:highlight>
              <a:ea typeface="+mn-lt"/>
              <a:cs typeface="+mn-lt"/>
            </a:endParaRPr>
          </a:p>
          <a:p>
            <a:endParaRPr lang="en-US" b="0" i="0" dirty="0">
              <a:effectLst/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dirty="0">
              <a:highlight>
                <a:srgbClr val="FFFFFF"/>
              </a:highlight>
            </a:endParaRPr>
          </a:p>
        </p:txBody>
      </p:sp>
      <p:pic>
        <p:nvPicPr>
          <p:cNvPr id="8" name="Picture 5" descr="icon of stamp with a checkmark to represent a seal">
            <a:extLst>
              <a:ext uri="{FF2B5EF4-FFF2-40B4-BE49-F238E27FC236}">
                <a16:creationId xmlns:a16="http://schemas.microsoft.com/office/drawing/2014/main" id="{AE411DE7-5370-9289-30BA-C798E2FD805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789906" y="1120816"/>
            <a:ext cx="4617969" cy="461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73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4F2E0D-912F-2844-E34C-B9E948820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FB2F2-22C9-E9BD-7B02-740F88886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4841095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Degree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1A45C6A-7D20-8CCB-842E-8EFC4BF311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1F5D3-8151-BFF3-53D2-0220FC0EF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6441848" cy="46179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600" dirty="0">
                <a:highlight>
                  <a:srgbClr val="FFFFFF"/>
                </a:highlight>
                <a:ea typeface="+mn-lt"/>
                <a:cs typeface="+mn-lt"/>
              </a:rPr>
              <a:t>You can only earn a degree from an accredited school. Most degrees come from colleges or </a:t>
            </a:r>
            <a:r>
              <a:rPr lang="en-US" sz="2600" dirty="0" err="1">
                <a:highlight>
                  <a:srgbClr val="FFFFFF"/>
                </a:highlight>
                <a:ea typeface="+mn-lt"/>
                <a:cs typeface="+mn-lt"/>
              </a:rPr>
              <a:t>universities.</a:t>
            </a:r>
            <a:r>
              <a:rPr lang="en-US" sz="2600" b="0" i="0" dirty="0" err="1">
                <a:effectLst/>
                <a:highlight>
                  <a:srgbClr val="FFFFFF"/>
                </a:highlight>
                <a:ea typeface="+mn-lt"/>
                <a:cs typeface="+mn-lt"/>
              </a:rPr>
              <a:t>Degree</a:t>
            </a:r>
            <a:r>
              <a:rPr lang="en-US" sz="2600" b="0" i="0" dirty="0">
                <a:effectLst/>
                <a:highlight>
                  <a:srgbClr val="FFFFFF"/>
                </a:highlight>
                <a:ea typeface="+mn-lt"/>
                <a:cs typeface="+mn-lt"/>
              </a:rPr>
              <a:t> pro</a:t>
            </a:r>
            <a:r>
              <a:rPr lang="en-US" sz="2600" dirty="0">
                <a:highlight>
                  <a:srgbClr val="FFFFFF"/>
                </a:highlight>
                <a:ea typeface="+mn-lt"/>
                <a:cs typeface="+mn-lt"/>
              </a:rPr>
              <a:t>grams typically take longer to complete and require at least 2 years of full-time study.</a:t>
            </a:r>
          </a:p>
          <a:p>
            <a:pPr marL="0" indent="0">
              <a:buNone/>
            </a:pPr>
            <a:r>
              <a:rPr lang="en-US" sz="2600" b="0" i="0" dirty="0">
                <a:effectLst/>
                <a:highlight>
                  <a:srgbClr val="FFFFFF"/>
                </a:highlight>
                <a:ea typeface="+mn-lt"/>
                <a:cs typeface="+mn-lt"/>
              </a:rPr>
              <a:t>These programs have a broad focus to prepare students for a variety of careers within or across specific industries.</a:t>
            </a:r>
            <a:endParaRPr lang="en-US" sz="2600" b="0" i="0" dirty="0">
              <a:effectLst/>
              <a:highlight>
                <a:srgbClr val="FFFFFF"/>
              </a:highlight>
            </a:endParaRPr>
          </a:p>
          <a:p>
            <a:r>
              <a:rPr lang="en-US" dirty="0">
                <a:highlight>
                  <a:srgbClr val="FFFFFF"/>
                </a:highlight>
              </a:rPr>
              <a:t>Associate of Science (AS)</a:t>
            </a:r>
          </a:p>
          <a:p>
            <a:r>
              <a:rPr lang="en-US" dirty="0">
                <a:highlight>
                  <a:srgbClr val="FFFFFF"/>
                </a:highlight>
              </a:rPr>
              <a:t>Bachelor of Arts (BA)</a:t>
            </a:r>
          </a:p>
          <a:p>
            <a:r>
              <a:rPr lang="en-US" dirty="0">
                <a:highlight>
                  <a:srgbClr val="FFFFFF"/>
                </a:highlight>
              </a:rPr>
              <a:t>Master of Business Administration (MBA)</a:t>
            </a:r>
          </a:p>
        </p:txBody>
      </p:sp>
      <p:pic>
        <p:nvPicPr>
          <p:cNvPr id="8" name="Picture 5" descr="icon of a rolled diploma with a ribbon">
            <a:extLst>
              <a:ext uri="{FF2B5EF4-FFF2-40B4-BE49-F238E27FC236}">
                <a16:creationId xmlns:a16="http://schemas.microsoft.com/office/drawing/2014/main" id="{8B688E7B-08D9-9968-B601-D4130D824B9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789906" y="1120816"/>
            <a:ext cx="4617969" cy="461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843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E716C6-72C1-351D-1B52-5BBBB4DFC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86A0-3BBF-FD01-E2A9-C2599DCD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Vocational Technical Education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0E15006-9F34-692D-4BC2-E87F855DD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D5405-DB7E-B883-AA14-C3CD09DA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8507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A type of school where you learn specific job skills by practicing them. You can learn things like fixing cars, cooking, or using computers for work. 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Auto mechanic </a:t>
            </a:r>
            <a:endParaRPr lang="en-US" sz="2400" b="0" i="0" dirty="0">
              <a:solidFill>
                <a:srgbClr val="000000"/>
              </a:solidFill>
              <a:effectLst/>
              <a:latin typeface="+mj-lt"/>
              <a:ea typeface="Calibri"/>
              <a:cs typeface="Calibri"/>
            </a:endParaRP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Chef 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Computer technician  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Cosmetologist (hair stylist)  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Dental hygienist </a:t>
            </a:r>
          </a:p>
        </p:txBody>
      </p:sp>
      <p:pic>
        <p:nvPicPr>
          <p:cNvPr id="4" name="Graphic 4" descr="icon of a female chef wearing a chefs hat and chef's shirt">
            <a:extLst>
              <a:ext uri="{FF2B5EF4-FFF2-40B4-BE49-F238E27FC236}">
                <a16:creationId xmlns:a16="http://schemas.microsoft.com/office/drawing/2014/main" id="{A21AE445-6A33-4E4C-1C2E-7E82AE44B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784663" y="1714145"/>
            <a:ext cx="4455121" cy="445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2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E716C6-72C1-351D-1B52-5BBBB4DFC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86A0-3BBF-FD01-E2A9-C2599DCD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Trade School</a:t>
            </a:r>
            <a:endParaRPr lang="en-US" sz="480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0E15006-9F34-692D-4BC2-E87F855DD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D5405-DB7E-B883-AA14-C3CD09DA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85078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A school that teaches you how to do a specific job, usually with your hands. It's shorter than college and prepares you for careers like being a plumber, electrician, or hairstylist. </a:t>
            </a:r>
          </a:p>
          <a:p>
            <a:pPr marL="0" indent="0" algn="l" rtl="0" fontAlgn="base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Plumber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Electrician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Welder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HVAC technician (heating and cooling) 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• Medical assistant</a:t>
            </a:r>
          </a:p>
        </p:txBody>
      </p:sp>
      <p:pic>
        <p:nvPicPr>
          <p:cNvPr id="4" name="Graphic 3" descr="icon of a welder, a person wearing a protective helmet and holding a welding torch ">
            <a:extLst>
              <a:ext uri="{FF2B5EF4-FFF2-40B4-BE49-F238E27FC236}">
                <a16:creationId xmlns:a16="http://schemas.microsoft.com/office/drawing/2014/main" id="{A827B0FC-A641-21DB-0ABD-27315EF32F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586837" y="1138266"/>
            <a:ext cx="4707211" cy="470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383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77454E-FF44-5A33-C70B-7B24ECA7A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508A3-05CF-1E5D-7E6C-2957181C4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highlight>
                  <a:srgbClr val="FFFFFF"/>
                </a:highlight>
              </a:rPr>
              <a:t>Apprenticeship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874D1FA-6E19-1E6D-11F1-E15A3219B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12FDF-6E8B-F591-B105-24CFEEF02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6385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A program where you learn a job by working with someone who's an expert. You get paid while you learn at the jobsite.</a:t>
            </a:r>
          </a:p>
          <a:p>
            <a:pPr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Construction Worker</a:t>
            </a:r>
          </a:p>
          <a:p>
            <a:pPr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Plumber</a:t>
            </a:r>
          </a:p>
          <a:p>
            <a:pPr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Electrician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Farmer</a:t>
            </a:r>
            <a:endParaRPr lang="en-US" dirty="0"/>
          </a:p>
          <a:p>
            <a:pPr algn="l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  <a:ea typeface="Calibri"/>
                <a:cs typeface="Calibri"/>
              </a:rPr>
              <a:t>Software Developer</a:t>
            </a:r>
          </a:p>
        </p:txBody>
      </p:sp>
      <p:pic>
        <p:nvPicPr>
          <p:cNvPr id="6" name="Picture 5" descr="icon of female construction worker wearing a helmet and vest">
            <a:extLst>
              <a:ext uri="{FF2B5EF4-FFF2-40B4-BE49-F238E27FC236}">
                <a16:creationId xmlns:a16="http://schemas.microsoft.com/office/drawing/2014/main" id="{0097BC82-D318-CD60-FB0E-17BC6E9A482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65479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244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asons to Get A Job" id="{F08A53B3-F4EA-CE46-BA4A-46D6D7055494}" vid="{AD67C8BF-A0E4-BF4C-B281-A83FA640BE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1c3404-7bb1-499b-a6cd-350a3abbcd46">
      <Terms xmlns="http://schemas.microsoft.com/office/infopath/2007/PartnerControls"/>
    </lcf76f155ced4ddcb4097134ff3c332f>
    <TaxCatchAll xmlns="5cf0b33e-1905-47e5-996b-0077f99af4d6" xsi:nil="true"/>
    <AccessibilityCheck xmlns="ee1c3404-7bb1-499b-a6cd-350a3abbcd46" xsi:nil="true"/>
    <WebTeamStatus xmlns="ee1c3404-7bb1-499b-a6cd-350a3abbcd46" xsi:nil="true"/>
    <URL xmlns="ee1c3404-7bb1-499b-a6cd-350a3abbcd4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752FADFD2D124AB4CD54A58BF7E22E" ma:contentTypeVersion="19" ma:contentTypeDescription="Create a new document." ma:contentTypeScope="" ma:versionID="3ddc4f5d2d95026aa1b088f09c93546a">
  <xsd:schema xmlns:xsd="http://www.w3.org/2001/XMLSchema" xmlns:xs="http://www.w3.org/2001/XMLSchema" xmlns:p="http://schemas.microsoft.com/office/2006/metadata/properties" xmlns:ns2="ee1c3404-7bb1-499b-a6cd-350a3abbcd46" xmlns:ns3="5cf0b33e-1905-47e5-996b-0077f99af4d6" targetNamespace="http://schemas.microsoft.com/office/2006/metadata/properties" ma:root="true" ma:fieldsID="74d542876a60a160c852370e2e0b676b" ns2:_="" ns3:_="">
    <xsd:import namespace="ee1c3404-7bb1-499b-a6cd-350a3abbcd46"/>
    <xsd:import namespace="5cf0b33e-1905-47e5-996b-0077f99af4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AccessibilityCheck" minOccurs="0"/>
                <xsd:element ref="ns2:WebTeamStatus" minOccurs="0"/>
                <xsd:element ref="ns2: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c3404-7bb1-499b-a6cd-350a3abbcd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ddddcd57-84d1-4efd-b16d-73b006936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AccessibilityCheck" ma:index="22" nillable="true" ma:displayName="Accessibility Check" ma:description="Where in the process of Accessibility Check " ma:format="Dropdown" ma:internalName="AccessibilityCheck">
      <xsd:simpleType>
        <xsd:restriction base="dms:Choice">
          <xsd:enumeration value="ACC Complete"/>
          <xsd:enumeration value="Ready for ACC"/>
          <xsd:enumeration value="Not Ready for ACC"/>
          <xsd:enumeration value="Sent to ACC"/>
        </xsd:restriction>
      </xsd:simpleType>
    </xsd:element>
    <xsd:element name="WebTeamStatus" ma:index="23" nillable="true" ma:displayName="Web Team Status" ma:format="Dropdown" ma:internalName="WebTeamStatus">
      <xsd:simpleType>
        <xsd:restriction base="dms:Choice">
          <xsd:enumeration value="Loaded"/>
        </xsd:restriction>
      </xsd:simpleType>
    </xsd:element>
    <xsd:element name="URL" ma:index="24" nillable="true" ma:displayName="URL" ma:format="Dropdown" ma:internalName="UR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0b33e-1905-47e5-996b-0077f99af4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aaa2d04-3348-4be5-b415-0c4ba4372c78}" ma:internalName="TaxCatchAll" ma:showField="CatchAllData" ma:web="5cf0b33e-1905-47e5-996b-0077f99af4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8235F6-1B32-4E2A-A1DE-7DBB6CBA83E3}">
  <ds:schemaRefs>
    <ds:schemaRef ds:uri="http://schemas.microsoft.com/office/infopath/2007/PartnerControls"/>
    <ds:schemaRef ds:uri="http://purl.org/dc/dcmitype/"/>
    <ds:schemaRef ds:uri="http://purl.org/dc/terms/"/>
    <ds:schemaRef ds:uri="5cf0b33e-1905-47e5-996b-0077f99af4d6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ee1c3404-7bb1-499b-a6cd-350a3abbcd4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9BFAF48-C9E1-4D4D-8F0E-A9B6E58BF914}">
  <ds:schemaRefs>
    <ds:schemaRef ds:uri="5cf0b33e-1905-47e5-996b-0077f99af4d6"/>
    <ds:schemaRef ds:uri="ee1c3404-7bb1-499b-a6cd-350a3abbcd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EBC545C-4F2F-4C0E-9960-CFAC69D12D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</TotalTime>
  <Words>806</Words>
  <Application>Microsoft Office PowerPoint</Application>
  <PresentationFormat>Widescreen</PresentationFormat>
  <Paragraphs>81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Note to Instructors</vt:lpstr>
      <vt:lpstr>Postsecondary Education Vocabulary</vt:lpstr>
      <vt:lpstr>What Does  ‘Postsecondary Education’ Mean?</vt:lpstr>
      <vt:lpstr>Certification</vt:lpstr>
      <vt:lpstr>Licensure</vt:lpstr>
      <vt:lpstr>Degree</vt:lpstr>
      <vt:lpstr>Vocational Technical Education</vt:lpstr>
      <vt:lpstr>Trade School</vt:lpstr>
      <vt:lpstr>Apprenticeship</vt:lpstr>
      <vt:lpstr>Journey-level</vt:lpstr>
      <vt:lpstr>Military Enlistment</vt:lpstr>
      <vt:lpstr>Community College</vt:lpstr>
      <vt:lpstr>College/University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Alissa Otani-Cole</dc:creator>
  <cp:keywords/>
  <dc:description/>
  <cp:lastModifiedBy>Alissa Otani-Cole</cp:lastModifiedBy>
  <cp:revision>102</cp:revision>
  <dcterms:created xsi:type="dcterms:W3CDTF">2024-09-20T15:12:12Z</dcterms:created>
  <dcterms:modified xsi:type="dcterms:W3CDTF">2025-04-07T13:24:33Z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0x010100E6752FADFD2D124AB4CD54A58BF7E22E</vt:lpwstr>
  </property>
  <property fmtid="{D5CDD505-2E9C-101B-9397-08002B2CF9AE}" pid="3" name="MediaServiceImageTags">
    <vt:lpwstr/>
  </property>
</Properties>
</file>