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1"/>
  </p:notesMasterIdLst>
  <p:sldIdLst>
    <p:sldId id="273" r:id="rId5"/>
    <p:sldId id="267" r:id="rId6"/>
    <p:sldId id="275" r:id="rId7"/>
    <p:sldId id="277" r:id="rId8"/>
    <p:sldId id="276" r:id="rId9"/>
    <p:sldId id="293" r:id="rId10"/>
    <p:sldId id="292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/>
    <p:restoredTop sz="94658"/>
  </p:normalViewPr>
  <p:slideViewPr>
    <p:cSldViewPr snapToGrid="0">
      <p:cViewPr varScale="1">
        <p:scale>
          <a:sx n="78" d="100"/>
          <a:sy n="78" d="100"/>
        </p:scale>
        <p:origin x="19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67AD0-E214-F849-AD67-3A2C42286E5B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635F8-71A0-884B-95A1-6D096C08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4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E9AC3-46E5-F204-CAED-FC65F84BA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E3C31-DAC1-F21A-372D-8E3D3EEC7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71F77E-4A92-635F-ACB0-22FC1C7C7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1915D-185E-D42E-F1D0-F8D4665C12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769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BFC6C3-C075-1274-725D-96BD30B53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414FE7-08D8-09A3-311E-D4997AC54A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DE1F21-3232-BCA2-A37C-0F42AB97A6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861B-D257-AA36-BE54-77137B1151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743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0E5D8-9721-D9AA-3116-F590E595B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7DBDB7-6375-E239-B43E-F8AC60A9CA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A77EAA-B951-FEF3-34CB-B3FE7C2B28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AF8CF-8169-D313-2502-47CCEEDEB9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828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4B04E-551F-CDBC-D45F-AE11A9EBC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252651-6312-F220-A850-A0379DD3DE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3A62CC-B569-3596-EF47-06B27E9A6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CAAD9-E527-4DC5-9EF0-815128F9AF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574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2FEB0-A7DB-654C-8548-76D772FFA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F7D971-91D0-CF7E-B8CB-886C6C7EC0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B0D17D-6BE6-4C98-2143-60D76F209D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8B477-B610-7273-223B-30D29331CD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6511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4CD51-4877-6E7C-6582-4594DCF0B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10650E-E96D-2ACC-2EDC-3077625D19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D1C14A-D322-4ABF-1BFC-65C82D703A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2B23B-8A2D-9F2C-59F7-A8C379AC86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8080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B1CB4-19FA-0B5A-802D-087304608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9A06B7-C53F-E4B6-CEFC-BB37EB47C2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131C62-94AE-6BB4-B869-D2412A5942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3B42F-9187-A11F-3121-79DAAA101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418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795BD-CD59-5862-5566-ED63E76BA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F346C4-5575-CA87-B737-3522D55FB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5BF9D-D24F-C178-1622-0500805799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15489-8044-6BF7-2EAE-3CBA5617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750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1B6F8-6097-F23A-F6D2-B8B281C7D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F01C28-3A47-4BDC-7FF9-91ED4FFC5A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BFBFC8-80D5-9E48-413E-D51BB35A5E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1AEE6-8589-0318-2277-6CDD666391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68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E9AC3-46E5-F204-CAED-FC65F84BA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E3C31-DAC1-F21A-372D-8E3D3EEC7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71F77E-4A92-635F-ACB0-22FC1C7C7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1915D-185E-D42E-F1D0-F8D4665C12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769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D294A-1556-81DB-110E-C9F21C7D8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A8AF49-A67A-A4E7-51F3-45CCC924BE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4654CB-6461-581C-2980-861F55D6BA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879ED-0810-8D72-A27D-775A946A06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1024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48109-E8F4-C03B-2410-8E61E616E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7AB6E0-4D76-6A31-B281-CAA278D732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68E212-7614-15F9-C8B5-81D24F5E63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91EEA-E756-6DDF-FE0E-CFF56626F4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958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41D079-D032-E1CD-F0DB-05E57E17E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0712B9-ED52-FA17-091E-A675288365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735774-98AB-4961-5B12-7590E83D74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AFCAE-C190-348E-9DAF-9BEF8EB257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049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103BF-988D-665B-C3F5-5BB4D48B7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170447-7857-0172-65BB-4DA742DA2F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2BD2E1-284E-B6A0-DB08-43129DC24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0B45C-1642-1C72-2528-98613A6195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9F0B29-A868-4355-81A3-28BBD6AC2F27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525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5491-825C-2EAF-AFBA-7562EA889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7CDA6-F647-2FAD-B46D-925D0EE2D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EA31C-EDD7-0E06-4A52-F9F6AA656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ED3C0-1F58-2519-A740-82FCC3A2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F115B-508A-709F-866B-8C9F9D34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9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3F00-BD43-4A81-E0F8-7320EED5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155B9D-A50E-755A-6908-B30180E8B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3FFBD-3A1E-27E6-CA12-EB39B0782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6DC1D-EEA0-B09C-C5B8-0B8726CB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EB83F-DE31-B5E4-BFFE-55C020D43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8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094B59-0079-C28D-AD60-2B7B00E87F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500FAF-057E-A8CD-E408-89802A41D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2C893-EEA7-431E-F121-1CE19CFAC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BC7C5-EE3A-2433-81A7-A404C2F7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77A7B-3CE0-6F7F-71FC-3E1BD46B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8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97A56-A895-8C96-9718-8CF8B820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2D2E2-FB7B-59B0-9E93-84F1BF12A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7F71B-E226-2505-0954-82BC7DF81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0F011-9283-D75F-2DB6-735720349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E87B3-6234-46B1-0AB6-BC309EB5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8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0F2F2-CDBA-0B10-CDA8-C28CF666C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7116E-5ADD-D05C-63BE-1D5611EFF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DA6A8-F562-7036-9674-4EE4851F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E4735-200C-FCAA-103C-FB9153386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02A9D-657F-D298-9CF0-B8E56F25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9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F8BA4-8B07-E30B-93A5-D03200438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28AAB-CF8A-8E0B-4FD8-2C1C7CEBA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99DA8-CC77-1448-13CA-C5FFAC8A2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6541C-E7F3-6615-3DD6-BA48FD55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90514-6590-4531-DC6D-2339AE2FE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ED73D-A8F1-47AF-D5BC-BB7D1B12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4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EB675-6311-5272-E802-4B10E3C41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835CB-5CFF-9809-2C56-B62881AF9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1CF55-592B-80A9-38EC-9C960919B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9109B6-794E-593F-E1CA-B255FC9633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78685-B9B9-8AFB-DF42-7558F7E0B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7241D2-52E0-E222-17AA-3F3E013B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2E1D5F-FF31-DFDD-3B08-EB6A9DE2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584275-4784-7A29-EACD-6C896A00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C3111-BF2D-5F1D-FF51-FB7CB19A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944DB8-BD6F-F4A2-35F3-DAFAA356F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D27E7-2E17-8735-D27F-8EF7B7A2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EEDD6A-0FCA-A897-9C22-04DBE7480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8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09B6F2-4C16-4313-0FD6-6D6400EE3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3822C0-3A39-87F4-887D-AFADF5BE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A6B17-3EAD-EF48-A070-E280F450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595C-9815-504C-FF3F-943B4A9ED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E13FB-04BD-1C8D-3A72-766ECD5E6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179697-1CA4-2B94-F513-E7E1B4CE4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687F7-8EB7-6211-E01D-E3A1F852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DBD5D-F55C-9839-07C4-8E0536B8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BAA2A-40A0-DE9A-7B91-D6EABF4D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7115C-6352-EC8C-69C5-779EF684D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23FFFC-D96F-FA0F-B64C-BF2A76859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F9BCF-8A7A-B6F3-E55A-13E22B2A8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E7A77-D703-626A-1984-F21AB55F8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FC5A2-D662-E951-0D10-323909C3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8E2FE-6ECC-E63C-C219-2CE8598A5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9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54E6D2-78B1-E40B-6FC8-AC7D83A54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DE63-1DA9-6C1E-6BC3-2C5A7FD3A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866DD-467E-E35F-799D-8415D2C63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B72F3-2DF4-4F79-345D-830476F2A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4ADA3-F63A-495D-7475-A2023B2A4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0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9FD4-871E-AC97-2D53-673D0D0F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to Instructors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DA2AC-0C39-DA41-BF2C-B8071A3C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Each student has different foundational skills so some students may need more support or instruction than others, while others may need less.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Based on your students, you can choose which slides or information is best suited for them.</a:t>
            </a:r>
          </a:p>
        </p:txBody>
      </p:sp>
    </p:spTree>
    <p:extLst>
      <p:ext uri="{BB962C8B-B14F-4D97-AF65-F5344CB8AC3E}">
        <p14:creationId xmlns:p14="http://schemas.microsoft.com/office/powerpoint/2010/main" val="60535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7144A-85F1-BE90-22E2-08BA1CBA2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633B-425F-351F-5C13-7FE1E83C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Deductions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6A1D2-E9BF-1A06-ABD0-BF4CFE8C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Money taken out of your paycheck for taxes, insurance, or other reasons.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Graphic 3" descr="Speedometer pointing towards low icon.">
            <a:extLst>
              <a:ext uri="{FF2B5EF4-FFF2-40B4-BE49-F238E27FC236}">
                <a16:creationId xmlns:a16="http://schemas.microsoft.com/office/drawing/2014/main" id="{5D698E16-E93D-E34E-88CE-971DA63663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187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BB318-E26F-7E34-ACA8-392FCE328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26B4D-C72B-AF5F-5701-5C11FDC2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Gross Pay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47F9-23D7-8011-30C8-56D284995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kern="0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total amount of money you earn before any money is taken out. </a:t>
            </a:r>
            <a:r>
              <a:rPr lang="en-US" dirty="0">
                <a:effectLst/>
              </a:rPr>
              <a:t> </a:t>
            </a:r>
            <a:endParaRPr lang="en-US" dirty="0"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pic>
        <p:nvPicPr>
          <p:cNvPr id="4" name="Graphic 3" descr="Dollar bills icon.">
            <a:extLst>
              <a:ext uri="{FF2B5EF4-FFF2-40B4-BE49-F238E27FC236}">
                <a16:creationId xmlns:a16="http://schemas.microsoft.com/office/drawing/2014/main" id="{9877BF34-0FD3-122F-B520-D0C4DDC939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06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2DFE0D-F9C6-6D50-F894-AA3BF89F7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8383A-E280-9A79-F5EB-63AA61BE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Net Pay or Take-Home Pay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D2E7-399D-2DC1-45FF-1B9BAAFFA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kern="0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amount of money you actually get after deductions. It’s the amount you can save or spend.</a:t>
            </a:r>
            <a:r>
              <a:rPr lang="en-US" dirty="0">
                <a:effectLst/>
              </a:rPr>
              <a:t> </a:t>
            </a:r>
            <a:endParaRPr lang="en-US" dirty="0"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pic>
        <p:nvPicPr>
          <p:cNvPr id="4" name="Graphic 3" descr="Wallet icon.">
            <a:extLst>
              <a:ext uri="{FF2B5EF4-FFF2-40B4-BE49-F238E27FC236}">
                <a16:creationId xmlns:a16="http://schemas.microsoft.com/office/drawing/2014/main" id="{89C913B1-7D94-5652-6208-62297B63587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948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690E9-7E05-71C1-46D1-CC3346525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A4FB5-47EF-BB02-25ED-427E5E55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State Income Tax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3EC72-DCEB-4E4A-71A3-604593E46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Money your state government takes from your pay for state programs.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Icon of the state of Ohio.">
            <a:extLst>
              <a:ext uri="{FF2B5EF4-FFF2-40B4-BE49-F238E27FC236}">
                <a16:creationId xmlns:a16="http://schemas.microsoft.com/office/drawing/2014/main" id="{166FCA29-72E6-677A-E629-B2792107B99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765" t="-1196" r="7980" b="13280"/>
          <a:stretch>
            <a:fillRect/>
          </a:stretch>
        </p:blipFill>
        <p:spPr>
          <a:xfrm rot="480000">
            <a:off x="6661161" y="865283"/>
            <a:ext cx="4470046" cy="464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919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A14EB-03C7-E7BD-E5BD-77B9C39E3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559C-6AFF-0563-FD6F-2029C44AB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Federal Income Tax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F3B68-7D6C-7944-0F7E-0C734581A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Money the government takes from your pay to fund national programs.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Graphic 3" descr="Icon of a building with pillars to represent federal government.">
            <a:extLst>
              <a:ext uri="{FF2B5EF4-FFF2-40B4-BE49-F238E27FC236}">
                <a16:creationId xmlns:a16="http://schemas.microsoft.com/office/drawing/2014/main" id="{3E736F79-A3F1-9CEA-96AE-6F2F44EBE4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09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8620D6-D8DB-D6A6-6F8A-F202BC6CC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3FA90-E74E-21FB-6FE7-90C66D8A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Medicare Tax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EB0B0-E089-46EC-0A1A-8140602F8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Money taken out of your pay to support Medicare, a federal health insurance for some people with disabilities and older adults.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Graphic 3" descr="Icon of stethoscope to represent health insurance.">
            <a:extLst>
              <a:ext uri="{FF2B5EF4-FFF2-40B4-BE49-F238E27FC236}">
                <a16:creationId xmlns:a16="http://schemas.microsoft.com/office/drawing/2014/main" id="{3DA5E3D6-43E4-3B4E-1EB4-636CB9CBCFB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5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07E36-8DB6-C8E2-444B-EB79C5823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23DAA-B74F-CB41-AEF1-8E6F3AFD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Social Security Tax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09FDA-D4D1-4E92-D389-16B816A7B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kern="0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Money taken out of your pay to support Social Security, </a:t>
            </a:r>
            <a:r>
              <a:rPr lang="en-US" kern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a federal benefit </a:t>
            </a:r>
            <a:r>
              <a:rPr lang="en-US" kern="0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program for some </a:t>
            </a:r>
            <a:r>
              <a:rPr lang="en-US" kern="0" dirty="0">
                <a:solidFill>
                  <a:srgbClr val="364152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people with disabilities and older adults who have retired.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Graphic 3" descr="Icon of a badge with checkmark.">
            <a:extLst>
              <a:ext uri="{FF2B5EF4-FFF2-40B4-BE49-F238E27FC236}">
                <a16:creationId xmlns:a16="http://schemas.microsoft.com/office/drawing/2014/main" id="{EAC72474-F8E3-659F-F6DE-FC628D697D1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89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4BD7-3249-255B-1E95-AD1C0837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36415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Paycheck Vocabulary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C0DC8-E93F-B0CD-AB63-CC4A1CBB2A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Pre-Employment Transition Services</a:t>
            </a:r>
          </a:p>
          <a:p>
            <a:r>
              <a:rPr lang="en-US" dirty="0"/>
              <a:t>Workplace Readiness Training</a:t>
            </a:r>
          </a:p>
          <a:p>
            <a:r>
              <a:rPr lang="en-US" dirty="0">
                <a:ea typeface="Calibri"/>
                <a:cs typeface="Calibri"/>
              </a:rPr>
              <a:t>Essential Skills for Independent Living</a:t>
            </a:r>
          </a:p>
        </p:txBody>
      </p:sp>
    </p:spTree>
    <p:extLst>
      <p:ext uri="{BB962C8B-B14F-4D97-AF65-F5344CB8AC3E}">
        <p14:creationId xmlns:p14="http://schemas.microsoft.com/office/powerpoint/2010/main" val="423745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8181E-0E36-852D-4A71-2765F67CA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CC1D-B8A6-C656-DA85-CA2E9AE3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5334160" cy="13763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Hourly Rate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0AB3-F3AF-30CC-00E1-9F4BA9D3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514600"/>
            <a:ext cx="5511369" cy="38403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kern="0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amount of money you earn for each hour of work.</a:t>
            </a:r>
            <a:r>
              <a:rPr lang="en-US" dirty="0">
                <a:effectLst/>
                <a:latin typeface="Avenir Book" panose="02000503020000020003" pitchFamily="2" charset="0"/>
              </a:rPr>
              <a:t> </a:t>
            </a:r>
            <a:endParaRPr lang="en-US" dirty="0">
              <a:latin typeface="Avenir Book" panose="02000503020000020003" pitchFamily="2" charset="0"/>
            </a:endParaRPr>
          </a:p>
        </p:txBody>
      </p:sp>
      <p:pic>
        <p:nvPicPr>
          <p:cNvPr id="4" name="Graphic 3" descr="Icon of a clock.">
            <a:extLst>
              <a:ext uri="{FF2B5EF4-FFF2-40B4-BE49-F238E27FC236}">
                <a16:creationId xmlns:a16="http://schemas.microsoft.com/office/drawing/2014/main" id="{C99E3149-E402-D1F5-F7DB-B1F1AAEE9F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1384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F2E0D-912F-2844-E34C-B9E948820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B2F2-22C9-E9BD-7B02-740F8888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7624514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Paycheck or Pay Stub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1F5D3-8151-BFF3-53D2-0220FC0EF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kern="0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A paper or online record that shows your pay information. </a:t>
            </a:r>
            <a:r>
              <a:rPr lang="en-US" dirty="0">
                <a:effectLst/>
                <a:latin typeface="Avenir Book" panose="02000503020000020003" pitchFamily="2" charset="0"/>
              </a:rPr>
              <a:t> </a:t>
            </a:r>
            <a:endParaRPr lang="en-US" dirty="0">
              <a:highlight>
                <a:srgbClr val="FFFFFF"/>
              </a:highlight>
              <a:latin typeface="Avenir Book" panose="02000503020000020003" pitchFamily="2" charset="0"/>
            </a:endParaRPr>
          </a:p>
        </p:txBody>
      </p:sp>
      <p:pic>
        <p:nvPicPr>
          <p:cNvPr id="8" name="Picture 5" descr="Paycheck icon.">
            <a:extLst>
              <a:ext uri="{FF2B5EF4-FFF2-40B4-BE49-F238E27FC236}">
                <a16:creationId xmlns:a16="http://schemas.microsoft.com/office/drawing/2014/main" id="{8B688E7B-08D9-9968-B601-D4130D824B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704690" y="1227907"/>
            <a:ext cx="4703185" cy="470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4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716C6-72C1-351D-1B52-5BBBB4DFC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86A0-3BBF-FD01-E2A9-C2599DCD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Pay Period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D5405-DB7E-B883-AA14-C3CD09DA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set time for which you get paid (like every week or every two weeks).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Graphic 4" descr="Calendar icon.">
            <a:extLst>
              <a:ext uri="{FF2B5EF4-FFF2-40B4-BE49-F238E27FC236}">
                <a16:creationId xmlns:a16="http://schemas.microsoft.com/office/drawing/2014/main" id="{A21AE445-6A33-4E4C-1C2E-7E82AE44B1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701575" y="1264613"/>
            <a:ext cx="4455121" cy="445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44A5D-5B73-16E6-84C1-86B5BA7F5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58C5F-9CD5-1264-3A57-619826E6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Pay Date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D902D-6E99-DFDA-34EE-3FC39C52C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date you are actually paid for a pay period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" name="Group 5" descr="Icon of calendar with dollar sign.">
            <a:extLst>
              <a:ext uri="{FF2B5EF4-FFF2-40B4-BE49-F238E27FC236}">
                <a16:creationId xmlns:a16="http://schemas.microsoft.com/office/drawing/2014/main" id="{559F58B4-E23B-8683-94E6-FC5C0B38F282}"/>
              </a:ext>
            </a:extLst>
          </p:cNvPr>
          <p:cNvGrpSpPr/>
          <p:nvPr/>
        </p:nvGrpSpPr>
        <p:grpSpPr>
          <a:xfrm>
            <a:off x="6460380" y="840921"/>
            <a:ext cx="4969780" cy="5176157"/>
            <a:chOff x="6096000" y="0"/>
            <a:chExt cx="6319609" cy="6319609"/>
          </a:xfrm>
        </p:grpSpPr>
        <p:pic>
          <p:nvPicPr>
            <p:cNvPr id="4" name="Graphic 4">
              <a:extLst>
                <a:ext uri="{FF2B5EF4-FFF2-40B4-BE49-F238E27FC236}">
                  <a16:creationId xmlns:a16="http://schemas.microsoft.com/office/drawing/2014/main" id="{1A610718-FC3D-5BCE-6350-261B74B5218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8327571" y="2925601"/>
              <a:ext cx="2038284" cy="2038284"/>
            </a:xfrm>
            <a:prstGeom prst="rect">
              <a:avLst/>
            </a:prstGeom>
          </p:spPr>
        </p:pic>
        <p:pic>
          <p:nvPicPr>
            <p:cNvPr id="5" name="Graphic 4" descr="Flip calendar with solid fill">
              <a:extLst>
                <a:ext uri="{FF2B5EF4-FFF2-40B4-BE49-F238E27FC236}">
                  <a16:creationId xmlns:a16="http://schemas.microsoft.com/office/drawing/2014/main" id="{0A28B28C-6712-B41A-A4AB-69EC0EC2821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6096000" y="0"/>
              <a:ext cx="6319609" cy="63196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525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8181E-0E36-852D-4A71-2765F67CA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CC1D-B8A6-C656-DA85-CA2E9AE3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544762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Overtime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0AB3-F3AF-30CC-00E1-9F4BA9D3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kern="0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Extra hours worked beyond your regular schedule, usually paid at a higher rate. </a:t>
            </a:r>
            <a:r>
              <a:rPr lang="en-US" dirty="0">
                <a:effectLst/>
                <a:latin typeface="Avenir Book" panose="02000503020000020003" pitchFamily="2" charset="0"/>
              </a:rPr>
              <a:t> </a:t>
            </a:r>
            <a:endParaRPr lang="en-US" dirty="0">
              <a:latin typeface="Avenir Book" panose="02000503020000020003" pitchFamily="2" charset="0"/>
            </a:endParaRPr>
          </a:p>
        </p:txBody>
      </p:sp>
      <p:pic>
        <p:nvPicPr>
          <p:cNvPr id="4" name="Graphic 3" descr="Stopwatch icon to convey overtime.">
            <a:extLst>
              <a:ext uri="{FF2B5EF4-FFF2-40B4-BE49-F238E27FC236}">
                <a16:creationId xmlns:a16="http://schemas.microsoft.com/office/drawing/2014/main" id="{C99E3149-E402-D1F5-F7DB-B1F1AAEE9F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1384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71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1845B-0367-AAEB-16EE-90FCC6AC5A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DC68A-55A9-D10A-3520-413501B4E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8760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Year-to-Date (YTD)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07B0-4064-B337-315A-82A0169AD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total amount of something from the beginning of the year until now.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Graphic 3" descr="Bar graph with upward trend icon.">
            <a:extLst>
              <a:ext uri="{FF2B5EF4-FFF2-40B4-BE49-F238E27FC236}">
                <a16:creationId xmlns:a16="http://schemas.microsoft.com/office/drawing/2014/main" id="{6B76B2CF-0C2A-6FC6-4814-396F35C095C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7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4B9B4-3606-B01D-1997-340A1E711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A201B-A75B-C60B-B437-DC8C2B19A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8760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Taxes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0B1FE-9FAA-54A7-F6A5-7E0BC9DE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364152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Money taken from your paycheck by the government to help pay for public services like schools, roads, and emergency services.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Graphic 3" descr="Money bag with percent sign to convey taxes.">
            <a:extLst>
              <a:ext uri="{FF2B5EF4-FFF2-40B4-BE49-F238E27FC236}">
                <a16:creationId xmlns:a16="http://schemas.microsoft.com/office/drawing/2014/main" id="{5F5CE760-9018-51CD-46FC-37BC283788E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3960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1c3404-7bb1-499b-a6cd-350a3abbcd46">
      <Terms xmlns="http://schemas.microsoft.com/office/infopath/2007/PartnerControls"/>
    </lcf76f155ced4ddcb4097134ff3c332f>
    <WebTeamStatus xmlns="ee1c3404-7bb1-499b-a6cd-350a3abbcd46" xsi:nil="true"/>
    <URL xmlns="ee1c3404-7bb1-499b-a6cd-350a3abbcd46" xsi:nil="true"/>
    <TaxCatchAll xmlns="5cf0b33e-1905-47e5-996b-0077f99af4d6" xsi:nil="true"/>
    <AccessibilityCheck xmlns="ee1c3404-7bb1-499b-a6cd-350a3abbcd4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752FADFD2D124AB4CD54A58BF7E22E" ma:contentTypeVersion="19" ma:contentTypeDescription="Create a new document." ma:contentTypeScope="" ma:versionID="3ddc4f5d2d95026aa1b088f09c93546a">
  <xsd:schema xmlns:xsd="http://www.w3.org/2001/XMLSchema" xmlns:xs="http://www.w3.org/2001/XMLSchema" xmlns:p="http://schemas.microsoft.com/office/2006/metadata/properties" xmlns:ns2="ee1c3404-7bb1-499b-a6cd-350a3abbcd46" xmlns:ns3="5cf0b33e-1905-47e5-996b-0077f99af4d6" targetNamespace="http://schemas.microsoft.com/office/2006/metadata/properties" ma:root="true" ma:fieldsID="74d542876a60a160c852370e2e0b676b" ns2:_="" ns3:_="">
    <xsd:import namespace="ee1c3404-7bb1-499b-a6cd-350a3abbcd46"/>
    <xsd:import namespace="5cf0b33e-1905-47e5-996b-0077f99af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AccessibilityCheck" minOccurs="0"/>
                <xsd:element ref="ns2:WebTeamStatus" minOccurs="0"/>
                <xsd:element ref="ns2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c3404-7bb1-499b-a6cd-350a3abbcd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dddcd57-84d1-4efd-b16d-73b006936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AccessibilityCheck" ma:index="22" nillable="true" ma:displayName="Accessibility Check" ma:description="Where in the process of Accessibility Check " ma:format="Dropdown" ma:internalName="AccessibilityCheck">
      <xsd:simpleType>
        <xsd:restriction base="dms:Choice">
          <xsd:enumeration value="ACC Complete"/>
          <xsd:enumeration value="Ready for ACC"/>
          <xsd:enumeration value="Not Ready for ACC"/>
          <xsd:enumeration value="Sent to ACC"/>
        </xsd:restriction>
      </xsd:simpleType>
    </xsd:element>
    <xsd:element name="WebTeamStatus" ma:index="23" nillable="true" ma:displayName="Web Team Status" ma:format="Dropdown" ma:internalName="WebTeamStatus">
      <xsd:simpleType>
        <xsd:restriction base="dms:Choice">
          <xsd:enumeration value="Loaded"/>
        </xsd:restriction>
      </xsd:simpleType>
    </xsd:element>
    <xsd:element name="URL" ma:index="24" nillable="true" ma:displayName="URL" ma:format="Dropdown" ma:internalName="UR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0b33e-1905-47e5-996b-0077f99af4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aaa2d04-3348-4be5-b415-0c4ba4372c78}" ma:internalName="TaxCatchAll" ma:showField="CatchAllData" ma:web="5cf0b33e-1905-47e5-996b-0077f99af4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D86A8C-8920-4846-8C16-B016A40449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25C78A-1C3F-47FA-99AA-31455194146B}">
  <ds:schemaRefs>
    <ds:schemaRef ds:uri="5cf0b33e-1905-47e5-996b-0077f99af4d6"/>
    <ds:schemaRef ds:uri="ee1c3404-7bb1-499b-a6cd-350a3abbcd46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E79FA43-06DE-45F6-B783-80189D9D4E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1c3404-7bb1-499b-a6cd-350a3abbcd46"/>
    <ds:schemaRef ds:uri="5cf0b33e-1905-47e5-996b-0077f99af4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331</Words>
  <Application>Microsoft Office PowerPoint</Application>
  <PresentationFormat>Widescreen</PresentationFormat>
  <Paragraphs>50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1_Office Theme</vt:lpstr>
      <vt:lpstr>Note to Instructors</vt:lpstr>
      <vt:lpstr>Paycheck Vocabulary</vt:lpstr>
      <vt:lpstr>Hourly Rate</vt:lpstr>
      <vt:lpstr>Paycheck or Pay Stub</vt:lpstr>
      <vt:lpstr>Pay Period</vt:lpstr>
      <vt:lpstr>Pay Date</vt:lpstr>
      <vt:lpstr>Overtime</vt:lpstr>
      <vt:lpstr>Year-to-Date (YTD)</vt:lpstr>
      <vt:lpstr>Taxes</vt:lpstr>
      <vt:lpstr>Deductions</vt:lpstr>
      <vt:lpstr>Gross Pay</vt:lpstr>
      <vt:lpstr>Net Pay or Take-Home Pay</vt:lpstr>
      <vt:lpstr>State Income Tax</vt:lpstr>
      <vt:lpstr>Federal Income Tax</vt:lpstr>
      <vt:lpstr>Medicare Tax</vt:lpstr>
      <vt:lpstr>Social Security Tax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Alissa Otani-Cole</dc:creator>
  <cp:lastModifiedBy>Alissa Otani-Cole</cp:lastModifiedBy>
  <cp:revision>61</cp:revision>
  <dcterms:created xsi:type="dcterms:W3CDTF">2025-02-25T04:43:32Z</dcterms:created>
  <dcterms:modified xsi:type="dcterms:W3CDTF">2025-06-26T19:34:08Z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0x010100E6752FADFD2D124AB4CD54A58BF7E22E</vt:lpwstr>
  </property>
  <property fmtid="{D5CDD505-2E9C-101B-9397-08002B2CF9AE}" pid="3" name="MediaServiceImageTags">
    <vt:lpwstr/>
  </property>
</Properties>
</file>