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1" r:id="rId19"/>
    <p:sldId id="274" r:id="rId20"/>
    <p:sldId id="272" r:id="rId21"/>
    <p:sldId id="273" r:id="rId22"/>
    <p:sldId id="270" r:id="rId23"/>
    <p:sldId id="277" r:id="rId24"/>
    <p:sldId id="27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23" autoAdjust="0"/>
    <p:restoredTop sz="94660"/>
  </p:normalViewPr>
  <p:slideViewPr>
    <p:cSldViewPr snapToGrid="0">
      <p:cViewPr varScale="1">
        <p:scale>
          <a:sx n="101" d="100"/>
          <a:sy n="101" d="100"/>
        </p:scale>
        <p:origin x="216" y="7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C128FA71-3A18-48C0-980F-4B68F7F63042}" type="datetime1">
              <a:rPr lang="en-US" smtClean="0"/>
              <a:t>6/26/2025</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427746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7104EDB3-C0E8-45F8-9E1D-1B6C8D1880C0}" type="datetime1">
              <a:rPr lang="en-US" smtClean="0"/>
              <a:t>6/26/2025</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071232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9CF0EC4B-54ED-4041-B552-9BA760FA3DBA}" type="datetime1">
              <a:rPr lang="en-US" smtClean="0"/>
              <a:t>6/26/2025</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142112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51C1210E-201E-4473-82AC-2466F5386C38}" type="datetime1">
              <a:rPr lang="en-US" smtClean="0"/>
              <a:t>6/26/2025</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815609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B01EA198-6CAB-4B8F-B93F-1F9C8C4B6CE7}" type="datetime1">
              <a:rPr lang="en-US" smtClean="0"/>
              <a:t>6/26/2025</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283846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CA06041F-4525-44D5-AA4F-332294BF1F56}" type="datetime1">
              <a:rPr lang="en-US" smtClean="0"/>
              <a:t>6/26/2025</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782748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F9557091-BBDF-4EB9-BA6B-2BB67AC4FC0F}" type="datetime1">
              <a:rPr lang="en-US" smtClean="0"/>
              <a:t>6/26/2025</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962657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2D6B226B-77A6-410C-9796-083F278E0125}" type="datetime1">
              <a:rPr lang="en-US" smtClean="0"/>
              <a:t>6/26/2025</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579893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A23A578B-D289-4C40-8593-3D356C49DA58}" type="datetime1">
              <a:rPr lang="en-US" smtClean="0"/>
              <a:t>6/26/2025</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520036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713DFAE3-14DB-48A7-A80F-80DDB072CE3D}" type="datetime1">
              <a:rPr lang="en-US" smtClean="0"/>
              <a:t>6/26/2025</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831148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571C769-CEC8-962A-01E6-15B0E056791E}"/>
              </a:ext>
            </a:extLst>
          </p:cNvPr>
          <p:cNvSpPr>
            <a:spLocks noGrp="1"/>
          </p:cNvSpPr>
          <p:nvPr>
            <p:ph type="pic" idx="1"/>
          </p:nvPr>
        </p:nvSpPr>
        <p:spPr>
          <a:xfrm>
            <a:off x="5063319" y="657103"/>
            <a:ext cx="6483687" cy="555590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92C5EAEF-6478-4102-8F5D-A5FE9FC97ACB}" type="datetime1">
              <a:rPr lang="en-US" smtClean="0"/>
              <a:t>6/26/2025</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835474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67F45AC6-C491-4585-A584-9CE2AF7D5500}" type="datetime1">
              <a:rPr lang="en-US" smtClean="0"/>
              <a:t>6/26/2025</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smtClean="0"/>
              <a:t>‹#›</a:t>
            </a:fld>
            <a:endParaRPr lang="en-US"/>
          </a:p>
        </p:txBody>
      </p:sp>
    </p:spTree>
    <p:extLst>
      <p:ext uri="{BB962C8B-B14F-4D97-AF65-F5344CB8AC3E}">
        <p14:creationId xmlns:p14="http://schemas.microsoft.com/office/powerpoint/2010/main" val="4282648879"/>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1" r:id="rId6"/>
    <p:sldLayoutId id="2147483797" r:id="rId7"/>
    <p:sldLayoutId id="2147483798" r:id="rId8"/>
    <p:sldLayoutId id="2147483799" r:id="rId9"/>
    <p:sldLayoutId id="2147483800" r:id="rId10"/>
    <p:sldLayoutId id="2147483802"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4.sv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6.svg"/><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4.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svg"/><Relationship Id="rId18" Type="http://schemas.openxmlformats.org/officeDocument/2006/relationships/image" Target="../media/image27.png"/><Relationship Id="rId3" Type="http://schemas.openxmlformats.org/officeDocument/2006/relationships/image" Target="../media/image12.svg"/><Relationship Id="rId21" Type="http://schemas.openxmlformats.org/officeDocument/2006/relationships/image" Target="../media/image30.svg"/><Relationship Id="rId7" Type="http://schemas.openxmlformats.org/officeDocument/2006/relationships/image" Target="../media/image16.svg"/><Relationship Id="rId12" Type="http://schemas.openxmlformats.org/officeDocument/2006/relationships/image" Target="../media/image21.png"/><Relationship Id="rId17" Type="http://schemas.openxmlformats.org/officeDocument/2006/relationships/image" Target="../media/image26.svg"/><Relationship Id="rId2" Type="http://schemas.openxmlformats.org/officeDocument/2006/relationships/image" Target="../media/image11.png"/><Relationship Id="rId16" Type="http://schemas.openxmlformats.org/officeDocument/2006/relationships/image" Target="../media/image25.png"/><Relationship Id="rId20" Type="http://schemas.openxmlformats.org/officeDocument/2006/relationships/image" Target="../media/image29.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svg"/><Relationship Id="rId5" Type="http://schemas.openxmlformats.org/officeDocument/2006/relationships/image" Target="../media/image14.svg"/><Relationship Id="rId15" Type="http://schemas.openxmlformats.org/officeDocument/2006/relationships/image" Target="../media/image24.svg"/><Relationship Id="rId10" Type="http://schemas.openxmlformats.org/officeDocument/2006/relationships/image" Target="../media/image19.png"/><Relationship Id="rId19" Type="http://schemas.openxmlformats.org/officeDocument/2006/relationships/image" Target="../media/image28.svg"/><Relationship Id="rId4" Type="http://schemas.openxmlformats.org/officeDocument/2006/relationships/image" Target="../media/image13.png"/><Relationship Id="rId9" Type="http://schemas.openxmlformats.org/officeDocument/2006/relationships/image" Target="../media/image18.svg"/><Relationship Id="rId14" Type="http://schemas.openxmlformats.org/officeDocument/2006/relationships/image" Target="../media/image23.png"/></Relationships>
</file>

<file path=ppt/slides/_rels/slide5.xml.rels><?xml version="1.0" encoding="UTF-8" standalone="yes"?>
<Relationships xmlns="http://schemas.openxmlformats.org/package/2006/relationships"><Relationship Id="rId3" Type="http://schemas.openxmlformats.org/officeDocument/2006/relationships/image" Target="../media/image32.sv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6.sv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8.svg"/><Relationship Id="rId2" Type="http://schemas.openxmlformats.org/officeDocument/2006/relationships/image" Target="../media/image37.png"/><Relationship Id="rId1" Type="http://schemas.openxmlformats.org/officeDocument/2006/relationships/slideLayout" Target="../slideLayouts/slideLayout2.xml"/><Relationship Id="rId5" Type="http://schemas.openxmlformats.org/officeDocument/2006/relationships/image" Target="../media/image40.svg"/><Relationship Id="rId4" Type="http://schemas.openxmlformats.org/officeDocument/2006/relationships/image" Target="../media/image39.png"/></Relationships>
</file>

<file path=ppt/slides/_rels/slide9.xml.rels><?xml version="1.0" encoding="UTF-8" standalone="yes"?>
<Relationships xmlns="http://schemas.openxmlformats.org/package/2006/relationships"><Relationship Id="rId3" Type="http://schemas.openxmlformats.org/officeDocument/2006/relationships/image" Target="../media/image42.svg"/><Relationship Id="rId2" Type="http://schemas.openxmlformats.org/officeDocument/2006/relationships/image" Target="../media/image4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D1BA7680-B1FB-4B6B-2155-45DD5D6C4C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9CCD9CD-49AE-3D3E-923B-81ECD3FBF7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32383"/>
            <a:ext cx="12192000" cy="4525617"/>
          </a:xfrm>
          <a:prstGeom prst="rect">
            <a:avLst/>
          </a:prstGeom>
          <a:gradFill>
            <a:gsLst>
              <a:gs pos="0">
                <a:srgbClr val="000000">
                  <a:alpha val="0"/>
                </a:srgbClr>
              </a:gs>
              <a:gs pos="55000">
                <a:srgbClr val="000000">
                  <a:alpha val="35000"/>
                </a:srgbClr>
              </a:gs>
              <a:gs pos="100000">
                <a:srgbClr val="000000">
                  <a:alpha val="4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7821AE-4EBD-F1B0-5E1E-A92B10E3F482}"/>
              </a:ext>
            </a:extLst>
          </p:cNvPr>
          <p:cNvSpPr>
            <a:spLocks noGrp="1"/>
          </p:cNvSpPr>
          <p:nvPr>
            <p:ph type="ctrTitle"/>
          </p:nvPr>
        </p:nvSpPr>
        <p:spPr>
          <a:xfrm>
            <a:off x="624506" y="3991500"/>
            <a:ext cx="8837546" cy="1870483"/>
          </a:xfrm>
        </p:spPr>
        <p:txBody>
          <a:bodyPr>
            <a:normAutofit/>
          </a:bodyPr>
          <a:lstStyle/>
          <a:p>
            <a:pPr algn="l"/>
            <a:r>
              <a:rPr lang="en-US" sz="6000">
                <a:solidFill>
                  <a:srgbClr val="FFFFFF"/>
                </a:solidFill>
              </a:rPr>
              <a:t>Preparing for a Job Interview</a:t>
            </a:r>
          </a:p>
        </p:txBody>
      </p:sp>
    </p:spTree>
    <p:extLst>
      <p:ext uri="{BB962C8B-B14F-4D97-AF65-F5344CB8AC3E}">
        <p14:creationId xmlns:p14="http://schemas.microsoft.com/office/powerpoint/2010/main" val="113138628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41D0825-E7FC-9F51-D6C1-827DCEDAE754}"/>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A7F58D51-81D6-A914-C7EA-7C4F17C846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538C3A-ED2F-424E-96A7-12C303D6B7E2}"/>
              </a:ext>
            </a:extLst>
          </p:cNvPr>
          <p:cNvSpPr>
            <a:spLocks noGrp="1"/>
          </p:cNvSpPr>
          <p:nvPr>
            <p:ph type="title"/>
          </p:nvPr>
        </p:nvSpPr>
        <p:spPr>
          <a:xfrm>
            <a:off x="5048825" y="433002"/>
            <a:ext cx="6898351" cy="1200329"/>
          </a:xfrm>
        </p:spPr>
        <p:txBody>
          <a:bodyPr vert="horz" lIns="91440" tIns="45720" rIns="91440" bIns="45720" rtlCol="0" anchor="ctr">
            <a:noAutofit/>
          </a:bodyPr>
          <a:lstStyle/>
          <a:p>
            <a:pPr algn="ctr"/>
            <a:r>
              <a:rPr lang="en-US" sz="3400" dirty="0">
                <a:latin typeface="Aptos"/>
              </a:rPr>
              <a:t>How to Follow Up After the Interview</a:t>
            </a:r>
            <a:endParaRPr lang="en-US" sz="3400" b="0" dirty="0">
              <a:latin typeface="Aptos"/>
            </a:endParaRPr>
          </a:p>
        </p:txBody>
      </p:sp>
      <p:sp>
        <p:nvSpPr>
          <p:cNvPr id="3" name="TextBox 2">
            <a:extLst>
              <a:ext uri="{FF2B5EF4-FFF2-40B4-BE49-F238E27FC236}">
                <a16:creationId xmlns:a16="http://schemas.microsoft.com/office/drawing/2014/main" id="{2BCFC51E-17B2-F968-1B56-E5AAD5689A1D}"/>
              </a:ext>
            </a:extLst>
          </p:cNvPr>
          <p:cNvSpPr txBox="1"/>
          <p:nvPr/>
        </p:nvSpPr>
        <p:spPr>
          <a:xfrm>
            <a:off x="5787411" y="2046928"/>
            <a:ext cx="5698435" cy="2677656"/>
          </a:xfrm>
          <a:prstGeom prst="rect">
            <a:avLst/>
          </a:prstGeom>
          <a:noFill/>
        </p:spPr>
        <p:txBody>
          <a:bodyPr wrap="square" rtlCol="0">
            <a:spAutoFit/>
          </a:bodyPr>
          <a:lstStyle/>
          <a:p>
            <a:pPr algn="ctr"/>
            <a:r>
              <a:rPr lang="en-US" sz="2800" b="0" dirty="0">
                <a:latin typeface="Aptos"/>
              </a:rPr>
              <a:t>After the interview, I can send a thank-you email to the interviewer. I will thank them for their time and say that I appreciate the opportunity. This shows that I am polite and professional. </a:t>
            </a:r>
            <a:endParaRPr lang="en-US" sz="2800" dirty="0"/>
          </a:p>
        </p:txBody>
      </p:sp>
      <p:pic>
        <p:nvPicPr>
          <p:cNvPr id="4" name="Graphic 3" descr="Icon of a chat bubble with a ‘thumbs-up’ symbol inside.">
            <a:extLst>
              <a:ext uri="{FF2B5EF4-FFF2-40B4-BE49-F238E27FC236}">
                <a16:creationId xmlns:a16="http://schemas.microsoft.com/office/drawing/2014/main" id="{BB5D72AB-040C-F9AA-DBB8-1B79A8665E2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9279" y="794657"/>
            <a:ext cx="5585360" cy="5535880"/>
          </a:xfrm>
          <a:prstGeom prst="rect">
            <a:avLst/>
          </a:prstGeom>
        </p:spPr>
      </p:pic>
    </p:spTree>
    <p:extLst>
      <p:ext uri="{BB962C8B-B14F-4D97-AF65-F5344CB8AC3E}">
        <p14:creationId xmlns:p14="http://schemas.microsoft.com/office/powerpoint/2010/main" val="1674521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8F3EF15-BD21-6B6E-94E4-F3BBC53684AF}"/>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8DE58581-5A08-C660-FE85-FAC6165602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8FFDC4-F2E4-DCF8-44C1-F69283FD4348}"/>
              </a:ext>
            </a:extLst>
          </p:cNvPr>
          <p:cNvSpPr>
            <a:spLocks noGrp="1"/>
          </p:cNvSpPr>
          <p:nvPr>
            <p:ph type="title"/>
          </p:nvPr>
        </p:nvSpPr>
        <p:spPr>
          <a:xfrm>
            <a:off x="4596388" y="433002"/>
            <a:ext cx="6993601" cy="6386101"/>
          </a:xfrm>
        </p:spPr>
        <p:txBody>
          <a:bodyPr vert="horz" lIns="91440" tIns="45720" rIns="91440" bIns="45720" rtlCol="0" anchor="ctr">
            <a:noAutofit/>
          </a:bodyPr>
          <a:lstStyle/>
          <a:p>
            <a:pPr algn="ctr"/>
            <a:r>
              <a:rPr lang="en-US" sz="3400" dirty="0">
                <a:latin typeface="Aptos"/>
              </a:rPr>
              <a:t>I am excited to take these steps to prepare for my job interview. I know that by following this plan, I will feel more confident and ready to succeed!</a:t>
            </a:r>
          </a:p>
          <a:p>
            <a:pPr algn="ctr"/>
            <a:endParaRPr lang="en-US" sz="3400" b="0" dirty="0">
              <a:latin typeface="Aptos"/>
            </a:endParaRPr>
          </a:p>
        </p:txBody>
      </p:sp>
      <p:pic>
        <p:nvPicPr>
          <p:cNvPr id="5" name="Graphic 4" descr="Icon of person jumping towards stars to represent excitement. ">
            <a:extLst>
              <a:ext uri="{FF2B5EF4-FFF2-40B4-BE49-F238E27FC236}">
                <a16:creationId xmlns:a16="http://schemas.microsoft.com/office/drawing/2014/main" id="{73D6EE2C-31B5-3CEA-A53B-04A2AD08337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1" y="778659"/>
            <a:ext cx="5310996" cy="5310996"/>
          </a:xfrm>
          <a:prstGeom prst="rect">
            <a:avLst/>
          </a:prstGeom>
        </p:spPr>
      </p:pic>
    </p:spTree>
    <p:extLst>
      <p:ext uri="{BB962C8B-B14F-4D97-AF65-F5344CB8AC3E}">
        <p14:creationId xmlns:p14="http://schemas.microsoft.com/office/powerpoint/2010/main" val="1570774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2664875-ECE9-6B08-73F7-D217763ED375}"/>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7BB4C5F3-719C-D44F-426A-0F269BC17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0854C2-1FD4-DC4C-5083-3757E31ABCF5}"/>
              </a:ext>
            </a:extLst>
          </p:cNvPr>
          <p:cNvSpPr>
            <a:spLocks noGrp="1"/>
          </p:cNvSpPr>
          <p:nvPr>
            <p:ph type="title"/>
          </p:nvPr>
        </p:nvSpPr>
        <p:spPr>
          <a:xfrm>
            <a:off x="6095807" y="433002"/>
            <a:ext cx="5137763" cy="6422971"/>
          </a:xfrm>
        </p:spPr>
        <p:txBody>
          <a:bodyPr vert="horz" lIns="91440" tIns="45720" rIns="91440" bIns="45720" rtlCol="0" anchor="ctr">
            <a:noAutofit/>
          </a:bodyPr>
          <a:lstStyle/>
          <a:p>
            <a:pPr algn="ctr"/>
            <a:r>
              <a:rPr lang="en-US" sz="3400" dirty="0">
                <a:latin typeface="Aptos"/>
              </a:rPr>
              <a:t>Let's practice some sample mock interview questions.</a:t>
            </a:r>
            <a:endParaRPr lang="en-US" dirty="0"/>
          </a:p>
          <a:p>
            <a:pPr algn="ctr"/>
            <a:endParaRPr lang="en-US" sz="3400" b="0" dirty="0">
              <a:latin typeface="Aptos"/>
            </a:endParaRPr>
          </a:p>
        </p:txBody>
      </p:sp>
      <p:pic>
        <p:nvPicPr>
          <p:cNvPr id="3" name="Graphic 2" descr="Icon of a megaphone.">
            <a:extLst>
              <a:ext uri="{FF2B5EF4-FFF2-40B4-BE49-F238E27FC236}">
                <a16:creationId xmlns:a16="http://schemas.microsoft.com/office/drawing/2014/main" id="{C1FD175C-3FE3-A6EB-69E2-A9AEC5F14CC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7316" y="403123"/>
            <a:ext cx="6100915" cy="6064043"/>
          </a:xfrm>
          <a:prstGeom prst="rect">
            <a:avLst/>
          </a:prstGeom>
        </p:spPr>
      </p:pic>
    </p:spTree>
    <p:extLst>
      <p:ext uri="{BB962C8B-B14F-4D97-AF65-F5344CB8AC3E}">
        <p14:creationId xmlns:p14="http://schemas.microsoft.com/office/powerpoint/2010/main" val="3743467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a:extLst>
              <a:ext uri="{FF2B5EF4-FFF2-40B4-BE49-F238E27FC236}">
                <a16:creationId xmlns:a16="http://schemas.microsoft.com/office/drawing/2014/main" id="{EE2F317E-607F-1D9F-1696-E5AD7B27FEE2}"/>
              </a:ext>
            </a:extLst>
          </p:cNvPr>
          <p:cNvSpPr>
            <a:spLocks noGrp="1"/>
          </p:cNvSpPr>
          <p:nvPr>
            <p:ph type="title"/>
          </p:nvPr>
        </p:nvSpPr>
        <p:spPr>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Question 1</a:t>
            </a:r>
          </a:p>
        </p:txBody>
      </p:sp>
      <p:sp>
        <p:nvSpPr>
          <p:cNvPr id="3" name="Text Placeholder 2">
            <a:extLst>
              <a:ext uri="{FF2B5EF4-FFF2-40B4-BE49-F238E27FC236}">
                <a16:creationId xmlns:a16="http://schemas.microsoft.com/office/drawing/2014/main" id="{869F17B3-C252-DC86-28D0-1F8F76C64522}"/>
              </a:ext>
            </a:extLst>
          </p:cNvPr>
          <p:cNvSpPr>
            <a:spLocks noGrp="1"/>
          </p:cNvSpPr>
          <p:nvPr>
            <p:ph type="body" idx="1"/>
          </p:nvPr>
        </p:nvSpPr>
        <p:spPr/>
        <p:txBody>
          <a:bodyPr/>
          <a:lstStyle/>
          <a:p>
            <a:r>
              <a:rPr lang="en-US" dirty="0"/>
              <a:t>Question:</a:t>
            </a:r>
          </a:p>
        </p:txBody>
      </p:sp>
      <p:sp>
        <p:nvSpPr>
          <p:cNvPr id="2" name="Content Placeholder 1">
            <a:extLst>
              <a:ext uri="{FF2B5EF4-FFF2-40B4-BE49-F238E27FC236}">
                <a16:creationId xmlns:a16="http://schemas.microsoft.com/office/drawing/2014/main" id="{D15E7EB2-55BE-9572-8C2E-92E12BD98E58}"/>
              </a:ext>
            </a:extLst>
          </p:cNvPr>
          <p:cNvSpPr>
            <a:spLocks noGrp="1"/>
          </p:cNvSpPr>
          <p:nvPr>
            <p:ph sz="half" idx="2"/>
          </p:nvPr>
        </p:nvSpPr>
        <p:spPr>
          <a:xfrm>
            <a:off x="609600" y="3383908"/>
            <a:ext cx="5157787" cy="2768075"/>
          </a:xfrm>
        </p:spPr>
        <p:txBody>
          <a:bodyPr/>
          <a:lstStyle/>
          <a:p>
            <a:pPr marL="0" indent="0">
              <a:buNone/>
            </a:pPr>
            <a:r>
              <a:rPr lang="en-US" sz="2400" dirty="0"/>
              <a:t>Tell me about yourself.</a:t>
            </a:r>
          </a:p>
          <a:p>
            <a:endParaRPr lang="en-US" dirty="0"/>
          </a:p>
        </p:txBody>
      </p:sp>
      <p:sp>
        <p:nvSpPr>
          <p:cNvPr id="5" name="Text Placeholder 4">
            <a:extLst>
              <a:ext uri="{FF2B5EF4-FFF2-40B4-BE49-F238E27FC236}">
                <a16:creationId xmlns:a16="http://schemas.microsoft.com/office/drawing/2014/main" id="{AB86C76B-3FD2-78A9-5B1C-82E3DCD5B864}"/>
              </a:ext>
            </a:extLst>
          </p:cNvPr>
          <p:cNvSpPr>
            <a:spLocks noGrp="1"/>
          </p:cNvSpPr>
          <p:nvPr>
            <p:ph type="body" sz="quarter" idx="3"/>
          </p:nvPr>
        </p:nvSpPr>
        <p:spPr/>
        <p:txBody>
          <a:bodyPr/>
          <a:lstStyle/>
          <a:p>
            <a:r>
              <a:rPr lang="en-US" dirty="0"/>
              <a:t>Answer:</a:t>
            </a:r>
          </a:p>
        </p:txBody>
      </p:sp>
      <p:sp>
        <p:nvSpPr>
          <p:cNvPr id="6" name="Content Placeholder 5">
            <a:extLst>
              <a:ext uri="{FF2B5EF4-FFF2-40B4-BE49-F238E27FC236}">
                <a16:creationId xmlns:a16="http://schemas.microsoft.com/office/drawing/2014/main" id="{07D449C0-2D12-A5FD-8ED1-9469814ABE9E}"/>
              </a:ext>
            </a:extLst>
          </p:cNvPr>
          <p:cNvSpPr>
            <a:spLocks noGrp="1"/>
          </p:cNvSpPr>
          <p:nvPr>
            <p:ph sz="quarter" idx="4"/>
          </p:nvPr>
        </p:nvSpPr>
        <p:spPr/>
        <p:txBody>
          <a:bodyPr vert="horz" lIns="91440" tIns="45720" rIns="91440" bIns="45720" rtlCol="0" anchor="ctr">
            <a:normAutofit/>
          </a:bodyPr>
          <a:lstStyle/>
          <a:p>
            <a:r>
              <a:rPr lang="en-US" dirty="0">
                <a:ea typeface="+mn-lt"/>
                <a:cs typeface="+mn-lt"/>
              </a:rPr>
              <a:t>My name is ____, and I am ____ years old.</a:t>
            </a:r>
            <a:endParaRPr lang="en-US" dirty="0"/>
          </a:p>
          <a:p>
            <a:r>
              <a:rPr lang="en-US" dirty="0">
                <a:ea typeface="+mn-lt"/>
                <a:cs typeface="+mn-lt"/>
              </a:rPr>
              <a:t>I go to ____ High School.</a:t>
            </a:r>
            <a:endParaRPr lang="en-US" dirty="0"/>
          </a:p>
          <a:p>
            <a:r>
              <a:rPr lang="en-US" dirty="0">
                <a:ea typeface="+mn-lt"/>
                <a:cs typeface="+mn-lt"/>
              </a:rPr>
              <a:t>I like to ____ (activity/hobby).</a:t>
            </a:r>
            <a:endParaRPr lang="en-US" dirty="0"/>
          </a:p>
          <a:p>
            <a:r>
              <a:rPr lang="en-US" dirty="0">
                <a:ea typeface="+mn-lt"/>
                <a:cs typeface="+mn-lt"/>
              </a:rPr>
              <a:t>I have experience in ____ (job, volunteering, or skills).</a:t>
            </a:r>
            <a:endParaRPr lang="en-US" dirty="0"/>
          </a:p>
          <a:p>
            <a:endParaRPr lang="en-US" dirty="0"/>
          </a:p>
        </p:txBody>
      </p:sp>
    </p:spTree>
    <p:extLst>
      <p:ext uri="{BB962C8B-B14F-4D97-AF65-F5344CB8AC3E}">
        <p14:creationId xmlns:p14="http://schemas.microsoft.com/office/powerpoint/2010/main" val="378048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63D8A8-2FE7-D282-A24E-4AFA123B9127}"/>
            </a:ext>
          </a:extLst>
        </p:cNvPr>
        <p:cNvGrpSpPr/>
        <p:nvPr/>
      </p:nvGrpSpPr>
      <p:grpSpPr>
        <a:xfrm>
          <a:off x="0" y="0"/>
          <a:ext cx="0" cy="0"/>
          <a:chOff x="0" y="0"/>
          <a:chExt cx="0" cy="0"/>
        </a:xfrm>
      </p:grpSpPr>
      <p:sp>
        <p:nvSpPr>
          <p:cNvPr id="4" name="Title">
            <a:extLst>
              <a:ext uri="{FF2B5EF4-FFF2-40B4-BE49-F238E27FC236}">
                <a16:creationId xmlns:a16="http://schemas.microsoft.com/office/drawing/2014/main" id="{DAFED2D0-89F7-A112-BA48-0B49D92361F5}"/>
              </a:ext>
            </a:extLst>
          </p:cNvPr>
          <p:cNvSpPr>
            <a:spLocks noGrp="1"/>
          </p:cNvSpPr>
          <p:nvPr>
            <p:ph type="title"/>
          </p:nvPr>
        </p:nvSpPr>
        <p:spPr>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Question 2</a:t>
            </a:r>
          </a:p>
        </p:txBody>
      </p:sp>
      <p:sp>
        <p:nvSpPr>
          <p:cNvPr id="3" name="Text Placeholder 2">
            <a:extLst>
              <a:ext uri="{FF2B5EF4-FFF2-40B4-BE49-F238E27FC236}">
                <a16:creationId xmlns:a16="http://schemas.microsoft.com/office/drawing/2014/main" id="{19BFFED9-E65B-31EF-D575-7A8DB1CD22DF}"/>
              </a:ext>
            </a:extLst>
          </p:cNvPr>
          <p:cNvSpPr>
            <a:spLocks noGrp="1"/>
          </p:cNvSpPr>
          <p:nvPr>
            <p:ph type="body" idx="1"/>
          </p:nvPr>
        </p:nvSpPr>
        <p:spPr/>
        <p:txBody>
          <a:bodyPr/>
          <a:lstStyle/>
          <a:p>
            <a:r>
              <a:rPr lang="en-US" dirty="0"/>
              <a:t>Question:</a:t>
            </a:r>
          </a:p>
        </p:txBody>
      </p:sp>
      <p:sp>
        <p:nvSpPr>
          <p:cNvPr id="2" name="Content Placeholder 1">
            <a:extLst>
              <a:ext uri="{FF2B5EF4-FFF2-40B4-BE49-F238E27FC236}">
                <a16:creationId xmlns:a16="http://schemas.microsoft.com/office/drawing/2014/main" id="{104A98BE-BCD2-868B-8B50-E84532ED5D1A}"/>
              </a:ext>
            </a:extLst>
          </p:cNvPr>
          <p:cNvSpPr>
            <a:spLocks noGrp="1"/>
          </p:cNvSpPr>
          <p:nvPr>
            <p:ph sz="half" idx="2"/>
          </p:nvPr>
        </p:nvSpPr>
        <p:spPr>
          <a:xfrm>
            <a:off x="609600" y="3383908"/>
            <a:ext cx="5157787" cy="2768075"/>
          </a:xfrm>
        </p:spPr>
        <p:txBody>
          <a:bodyPr/>
          <a:lstStyle/>
          <a:p>
            <a:pPr marL="0" indent="0">
              <a:buNone/>
            </a:pPr>
            <a:r>
              <a:rPr lang="en-US" sz="2400" dirty="0">
                <a:latin typeface="Aptos"/>
              </a:rPr>
              <a:t>W</a:t>
            </a:r>
            <a:r>
              <a:rPr lang="en-US" sz="2400" dirty="0">
                <a:ea typeface="+mn-lt"/>
                <a:cs typeface="+mn-lt"/>
              </a:rPr>
              <a:t>hy are you interested in this company/job?</a:t>
            </a:r>
            <a:r>
              <a:rPr lang="en-US" sz="2400" dirty="0">
                <a:latin typeface="Aptos"/>
              </a:rPr>
              <a:t> </a:t>
            </a:r>
            <a:endParaRPr lang="en-US" sz="2400" dirty="0"/>
          </a:p>
          <a:p>
            <a:endParaRPr lang="en-US" dirty="0"/>
          </a:p>
        </p:txBody>
      </p:sp>
      <p:sp>
        <p:nvSpPr>
          <p:cNvPr id="5" name="Text Placeholder 4">
            <a:extLst>
              <a:ext uri="{FF2B5EF4-FFF2-40B4-BE49-F238E27FC236}">
                <a16:creationId xmlns:a16="http://schemas.microsoft.com/office/drawing/2014/main" id="{8A926129-F439-0509-FBD7-CD5996D30ACE}"/>
              </a:ext>
            </a:extLst>
          </p:cNvPr>
          <p:cNvSpPr>
            <a:spLocks noGrp="1"/>
          </p:cNvSpPr>
          <p:nvPr>
            <p:ph type="body" sz="quarter" idx="3"/>
          </p:nvPr>
        </p:nvSpPr>
        <p:spPr/>
        <p:txBody>
          <a:bodyPr/>
          <a:lstStyle/>
          <a:p>
            <a:r>
              <a:rPr lang="en-US" dirty="0"/>
              <a:t>Answer:</a:t>
            </a:r>
          </a:p>
        </p:txBody>
      </p:sp>
      <p:sp>
        <p:nvSpPr>
          <p:cNvPr id="6" name="Content Placeholder 5">
            <a:extLst>
              <a:ext uri="{FF2B5EF4-FFF2-40B4-BE49-F238E27FC236}">
                <a16:creationId xmlns:a16="http://schemas.microsoft.com/office/drawing/2014/main" id="{4333F083-CC5B-2DE1-881E-D122D5B4F11E}"/>
              </a:ext>
            </a:extLst>
          </p:cNvPr>
          <p:cNvSpPr>
            <a:spLocks noGrp="1"/>
          </p:cNvSpPr>
          <p:nvPr>
            <p:ph sz="quarter" idx="4"/>
          </p:nvPr>
        </p:nvSpPr>
        <p:spPr/>
        <p:txBody>
          <a:bodyPr vert="horz" lIns="91440" tIns="45720" rIns="91440" bIns="45720" rtlCol="0" anchor="ctr">
            <a:normAutofit/>
          </a:bodyPr>
          <a:lstStyle/>
          <a:p>
            <a:r>
              <a:rPr lang="en-US" dirty="0">
                <a:ea typeface="+mn-lt"/>
                <a:cs typeface="+mn-lt"/>
              </a:rPr>
              <a:t>I want to work here because ____.</a:t>
            </a:r>
            <a:endParaRPr lang="en-US" dirty="0"/>
          </a:p>
          <a:p>
            <a:r>
              <a:rPr lang="en-US" dirty="0">
                <a:ea typeface="+mn-lt"/>
                <a:cs typeface="+mn-lt"/>
              </a:rPr>
              <a:t>I think I would be good at this job because ____.</a:t>
            </a:r>
            <a:endParaRPr lang="en-US"/>
          </a:p>
          <a:p>
            <a:pPr marL="0" indent="0">
              <a:buNone/>
            </a:pPr>
            <a:endParaRPr lang="en-US" dirty="0"/>
          </a:p>
        </p:txBody>
      </p:sp>
    </p:spTree>
    <p:extLst>
      <p:ext uri="{BB962C8B-B14F-4D97-AF65-F5344CB8AC3E}">
        <p14:creationId xmlns:p14="http://schemas.microsoft.com/office/powerpoint/2010/main" val="1256613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4BB9FC-541E-888B-D011-11A1E5579E6D}"/>
            </a:ext>
          </a:extLst>
        </p:cNvPr>
        <p:cNvGrpSpPr/>
        <p:nvPr/>
      </p:nvGrpSpPr>
      <p:grpSpPr>
        <a:xfrm>
          <a:off x="0" y="0"/>
          <a:ext cx="0" cy="0"/>
          <a:chOff x="0" y="0"/>
          <a:chExt cx="0" cy="0"/>
        </a:xfrm>
      </p:grpSpPr>
      <p:sp>
        <p:nvSpPr>
          <p:cNvPr id="4" name="Title">
            <a:extLst>
              <a:ext uri="{FF2B5EF4-FFF2-40B4-BE49-F238E27FC236}">
                <a16:creationId xmlns:a16="http://schemas.microsoft.com/office/drawing/2014/main" id="{0D3C4B30-6CB7-3412-DDF4-D165B1FEF045}"/>
              </a:ext>
            </a:extLst>
          </p:cNvPr>
          <p:cNvSpPr>
            <a:spLocks noGrp="1"/>
          </p:cNvSpPr>
          <p:nvPr>
            <p:ph type="title"/>
          </p:nvPr>
        </p:nvSpPr>
        <p:spPr>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lt"/>
                <a:cs typeface="+mn-lt"/>
              </a:rPr>
              <a:t> Question 3</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Text Placeholder 2">
            <a:extLst>
              <a:ext uri="{FF2B5EF4-FFF2-40B4-BE49-F238E27FC236}">
                <a16:creationId xmlns:a16="http://schemas.microsoft.com/office/drawing/2014/main" id="{168FF2AD-7FF6-FEC1-FBD1-808C1D187E9C}"/>
              </a:ext>
            </a:extLst>
          </p:cNvPr>
          <p:cNvSpPr>
            <a:spLocks noGrp="1"/>
          </p:cNvSpPr>
          <p:nvPr>
            <p:ph type="body" idx="1"/>
          </p:nvPr>
        </p:nvSpPr>
        <p:spPr/>
        <p:txBody>
          <a:bodyPr/>
          <a:lstStyle/>
          <a:p>
            <a:r>
              <a:rPr lang="en-US" dirty="0"/>
              <a:t>Question:</a:t>
            </a:r>
          </a:p>
        </p:txBody>
      </p:sp>
      <p:sp>
        <p:nvSpPr>
          <p:cNvPr id="2" name="Content Placeholder 1">
            <a:extLst>
              <a:ext uri="{FF2B5EF4-FFF2-40B4-BE49-F238E27FC236}">
                <a16:creationId xmlns:a16="http://schemas.microsoft.com/office/drawing/2014/main" id="{367FF011-3C7F-272F-4F09-05AFB3774CC7}"/>
              </a:ext>
            </a:extLst>
          </p:cNvPr>
          <p:cNvSpPr>
            <a:spLocks noGrp="1"/>
          </p:cNvSpPr>
          <p:nvPr>
            <p:ph sz="half" idx="2"/>
          </p:nvPr>
        </p:nvSpPr>
        <p:spPr>
          <a:xfrm>
            <a:off x="609600" y="3591339"/>
            <a:ext cx="5157787" cy="2560644"/>
          </a:xfrm>
        </p:spPr>
        <p:txBody>
          <a:bodyPr>
            <a:normAutofit/>
          </a:bodyPr>
          <a:lstStyle/>
          <a:p>
            <a:pPr marL="0" indent="0">
              <a:buNone/>
            </a:pPr>
            <a:r>
              <a:rPr lang="en-US" sz="2400" dirty="0">
                <a:latin typeface="Aptos"/>
              </a:rPr>
              <a:t>What are your strengths? </a:t>
            </a:r>
            <a:endParaRPr lang="en-US" sz="2400" dirty="0"/>
          </a:p>
        </p:txBody>
      </p:sp>
      <p:sp>
        <p:nvSpPr>
          <p:cNvPr id="5" name="Text Placeholder 4">
            <a:extLst>
              <a:ext uri="{FF2B5EF4-FFF2-40B4-BE49-F238E27FC236}">
                <a16:creationId xmlns:a16="http://schemas.microsoft.com/office/drawing/2014/main" id="{8A8FDC4B-0FC0-04C9-DEBD-9BECDAFE0587}"/>
              </a:ext>
            </a:extLst>
          </p:cNvPr>
          <p:cNvSpPr>
            <a:spLocks noGrp="1"/>
          </p:cNvSpPr>
          <p:nvPr>
            <p:ph type="body" sz="quarter" idx="3"/>
          </p:nvPr>
        </p:nvSpPr>
        <p:spPr/>
        <p:txBody>
          <a:bodyPr/>
          <a:lstStyle/>
          <a:p>
            <a:r>
              <a:rPr lang="en-US" dirty="0"/>
              <a:t>Answer:</a:t>
            </a:r>
          </a:p>
        </p:txBody>
      </p:sp>
      <p:sp>
        <p:nvSpPr>
          <p:cNvPr id="6" name="Content Placeholder 5">
            <a:extLst>
              <a:ext uri="{FF2B5EF4-FFF2-40B4-BE49-F238E27FC236}">
                <a16:creationId xmlns:a16="http://schemas.microsoft.com/office/drawing/2014/main" id="{371AE822-12AD-DD1C-22FD-63D69A3B2FFC}"/>
              </a:ext>
            </a:extLst>
          </p:cNvPr>
          <p:cNvSpPr>
            <a:spLocks noGrp="1"/>
          </p:cNvSpPr>
          <p:nvPr>
            <p:ph sz="quarter" idx="4"/>
          </p:nvPr>
        </p:nvSpPr>
        <p:spPr>
          <a:xfrm>
            <a:off x="6172199" y="2386894"/>
            <a:ext cx="5183189" cy="3364549"/>
          </a:xfrm>
        </p:spPr>
        <p:txBody>
          <a:bodyPr vert="horz" lIns="91440" tIns="45720" rIns="91440" bIns="45720" rtlCol="0" anchor="ctr">
            <a:normAutofit/>
          </a:bodyPr>
          <a:lstStyle/>
          <a:p>
            <a:r>
              <a:rPr lang="en-US" dirty="0">
                <a:ea typeface="+mn-lt"/>
                <a:cs typeface="+mn-lt"/>
              </a:rPr>
              <a:t>I am good at ____.</a:t>
            </a:r>
            <a:endParaRPr lang="en-US" dirty="0"/>
          </a:p>
          <a:p>
            <a:r>
              <a:rPr lang="en-US" dirty="0">
                <a:ea typeface="+mn-lt"/>
                <a:cs typeface="+mn-lt"/>
              </a:rPr>
              <a:t>I can ____ (skill or task) very well.</a:t>
            </a:r>
            <a:endParaRPr lang="en-US" dirty="0"/>
          </a:p>
          <a:p>
            <a:r>
              <a:rPr lang="en-US" dirty="0">
                <a:ea typeface="+mn-lt"/>
                <a:cs typeface="+mn-lt"/>
              </a:rPr>
              <a:t>People say I am ____ (positive trait, like helpful or friendly).</a:t>
            </a:r>
            <a:endParaRPr lang="en-US" dirty="0"/>
          </a:p>
        </p:txBody>
      </p:sp>
    </p:spTree>
    <p:extLst>
      <p:ext uri="{BB962C8B-B14F-4D97-AF65-F5344CB8AC3E}">
        <p14:creationId xmlns:p14="http://schemas.microsoft.com/office/powerpoint/2010/main" val="3594614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D50F9B-597B-D543-F1F4-4CD12C44C58F}"/>
            </a:ext>
          </a:extLst>
        </p:cNvPr>
        <p:cNvGrpSpPr/>
        <p:nvPr/>
      </p:nvGrpSpPr>
      <p:grpSpPr>
        <a:xfrm>
          <a:off x="0" y="0"/>
          <a:ext cx="0" cy="0"/>
          <a:chOff x="0" y="0"/>
          <a:chExt cx="0" cy="0"/>
        </a:xfrm>
      </p:grpSpPr>
      <p:sp>
        <p:nvSpPr>
          <p:cNvPr id="4" name="Title">
            <a:extLst>
              <a:ext uri="{FF2B5EF4-FFF2-40B4-BE49-F238E27FC236}">
                <a16:creationId xmlns:a16="http://schemas.microsoft.com/office/drawing/2014/main" id="{BF069222-4300-F03C-B11F-6707678B7C8A}"/>
              </a:ext>
            </a:extLst>
          </p:cNvPr>
          <p:cNvSpPr>
            <a:spLocks noGrp="1"/>
          </p:cNvSpPr>
          <p:nvPr>
            <p:ph type="title"/>
          </p:nvPr>
        </p:nvSpPr>
        <p:spPr>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Question 4</a:t>
            </a:r>
          </a:p>
        </p:txBody>
      </p:sp>
      <p:sp>
        <p:nvSpPr>
          <p:cNvPr id="3" name="Text Placeholder 2">
            <a:extLst>
              <a:ext uri="{FF2B5EF4-FFF2-40B4-BE49-F238E27FC236}">
                <a16:creationId xmlns:a16="http://schemas.microsoft.com/office/drawing/2014/main" id="{7C2E17F8-D8E5-08BA-1774-EA9227E0741F}"/>
              </a:ext>
            </a:extLst>
          </p:cNvPr>
          <p:cNvSpPr>
            <a:spLocks noGrp="1"/>
          </p:cNvSpPr>
          <p:nvPr>
            <p:ph type="body" idx="1"/>
          </p:nvPr>
        </p:nvSpPr>
        <p:spPr/>
        <p:txBody>
          <a:bodyPr/>
          <a:lstStyle/>
          <a:p>
            <a:r>
              <a:rPr lang="en-US" dirty="0"/>
              <a:t>Question:</a:t>
            </a:r>
          </a:p>
        </p:txBody>
      </p:sp>
      <p:sp>
        <p:nvSpPr>
          <p:cNvPr id="2" name="Content Placeholder 1">
            <a:extLst>
              <a:ext uri="{FF2B5EF4-FFF2-40B4-BE49-F238E27FC236}">
                <a16:creationId xmlns:a16="http://schemas.microsoft.com/office/drawing/2014/main" id="{0A8BA01E-3932-AA66-18F7-660A470CA757}"/>
              </a:ext>
            </a:extLst>
          </p:cNvPr>
          <p:cNvSpPr>
            <a:spLocks noGrp="1"/>
          </p:cNvSpPr>
          <p:nvPr>
            <p:ph sz="half" idx="2"/>
          </p:nvPr>
        </p:nvSpPr>
        <p:spPr>
          <a:xfrm>
            <a:off x="609600" y="3776870"/>
            <a:ext cx="5157787" cy="2375113"/>
          </a:xfrm>
        </p:spPr>
        <p:txBody>
          <a:bodyPr>
            <a:normAutofit/>
          </a:bodyPr>
          <a:lstStyle/>
          <a:p>
            <a:pPr marL="0" indent="0">
              <a:buNone/>
            </a:pPr>
            <a:r>
              <a:rPr lang="en-US" sz="2400" dirty="0">
                <a:latin typeface="Aptos"/>
              </a:rPr>
              <a:t>What are your weaknesses? </a:t>
            </a:r>
            <a:endParaRPr lang="en-US" sz="2400" dirty="0"/>
          </a:p>
        </p:txBody>
      </p:sp>
      <p:sp>
        <p:nvSpPr>
          <p:cNvPr id="5" name="Text Placeholder 4">
            <a:extLst>
              <a:ext uri="{FF2B5EF4-FFF2-40B4-BE49-F238E27FC236}">
                <a16:creationId xmlns:a16="http://schemas.microsoft.com/office/drawing/2014/main" id="{72167B53-2474-1664-789A-5A8AB97144C2}"/>
              </a:ext>
            </a:extLst>
          </p:cNvPr>
          <p:cNvSpPr>
            <a:spLocks noGrp="1"/>
          </p:cNvSpPr>
          <p:nvPr>
            <p:ph type="body" sz="quarter" idx="3"/>
          </p:nvPr>
        </p:nvSpPr>
        <p:spPr/>
        <p:txBody>
          <a:bodyPr/>
          <a:lstStyle/>
          <a:p>
            <a:r>
              <a:rPr lang="en-US" dirty="0"/>
              <a:t>Answer:</a:t>
            </a:r>
          </a:p>
        </p:txBody>
      </p:sp>
      <p:sp>
        <p:nvSpPr>
          <p:cNvPr id="6" name="Content Placeholder 5">
            <a:extLst>
              <a:ext uri="{FF2B5EF4-FFF2-40B4-BE49-F238E27FC236}">
                <a16:creationId xmlns:a16="http://schemas.microsoft.com/office/drawing/2014/main" id="{DA85CB77-D824-F9E9-9F9A-7862FFB45E0E}"/>
              </a:ext>
            </a:extLst>
          </p:cNvPr>
          <p:cNvSpPr>
            <a:spLocks noGrp="1"/>
          </p:cNvSpPr>
          <p:nvPr>
            <p:ph sz="quarter" idx="4"/>
          </p:nvPr>
        </p:nvSpPr>
        <p:spPr>
          <a:xfrm>
            <a:off x="6172199" y="2386894"/>
            <a:ext cx="5183189" cy="3470567"/>
          </a:xfrm>
        </p:spPr>
        <p:txBody>
          <a:bodyPr vert="horz" lIns="91440" tIns="45720" rIns="91440" bIns="45720" rtlCol="0" anchor="ctr">
            <a:normAutofit/>
          </a:bodyPr>
          <a:lstStyle/>
          <a:p>
            <a:r>
              <a:rPr lang="en-US" dirty="0">
                <a:ea typeface="+mn-lt"/>
                <a:cs typeface="+mn-lt"/>
              </a:rPr>
              <a:t>Sometimes, I have trouble with ____, but I am working on it.</a:t>
            </a:r>
          </a:p>
          <a:p>
            <a:r>
              <a:rPr lang="en-US" dirty="0">
                <a:ea typeface="+mn-lt"/>
                <a:cs typeface="+mn-lt"/>
              </a:rPr>
              <a:t>I want to get better at ____.</a:t>
            </a:r>
          </a:p>
          <a:p>
            <a:r>
              <a:rPr lang="en-US" dirty="0">
                <a:ea typeface="+mn-lt"/>
                <a:cs typeface="+mn-lt"/>
              </a:rPr>
              <a:t>I ask for help when I need it with ____.</a:t>
            </a:r>
          </a:p>
        </p:txBody>
      </p:sp>
    </p:spTree>
    <p:extLst>
      <p:ext uri="{BB962C8B-B14F-4D97-AF65-F5344CB8AC3E}">
        <p14:creationId xmlns:p14="http://schemas.microsoft.com/office/powerpoint/2010/main" val="2141157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5D54D8-0C81-D643-9E76-8B56C29F4FC2}"/>
            </a:ext>
          </a:extLst>
        </p:cNvPr>
        <p:cNvGrpSpPr/>
        <p:nvPr/>
      </p:nvGrpSpPr>
      <p:grpSpPr>
        <a:xfrm>
          <a:off x="0" y="0"/>
          <a:ext cx="0" cy="0"/>
          <a:chOff x="0" y="0"/>
          <a:chExt cx="0" cy="0"/>
        </a:xfrm>
      </p:grpSpPr>
      <p:sp>
        <p:nvSpPr>
          <p:cNvPr id="4" name="Title">
            <a:extLst>
              <a:ext uri="{FF2B5EF4-FFF2-40B4-BE49-F238E27FC236}">
                <a16:creationId xmlns:a16="http://schemas.microsoft.com/office/drawing/2014/main" id="{C5E5AB7D-704F-8C61-332D-C763D7427DC1}"/>
              </a:ext>
            </a:extLst>
          </p:cNvPr>
          <p:cNvSpPr>
            <a:spLocks noGrp="1"/>
          </p:cNvSpPr>
          <p:nvPr>
            <p:ph type="title"/>
          </p:nvPr>
        </p:nvSpPr>
        <p:spPr>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Question 5</a:t>
            </a:r>
          </a:p>
        </p:txBody>
      </p:sp>
      <p:sp>
        <p:nvSpPr>
          <p:cNvPr id="3" name="Text Placeholder 2">
            <a:extLst>
              <a:ext uri="{FF2B5EF4-FFF2-40B4-BE49-F238E27FC236}">
                <a16:creationId xmlns:a16="http://schemas.microsoft.com/office/drawing/2014/main" id="{B348B3D7-1E22-8175-1169-35549CAF84C0}"/>
              </a:ext>
            </a:extLst>
          </p:cNvPr>
          <p:cNvSpPr>
            <a:spLocks noGrp="1"/>
          </p:cNvSpPr>
          <p:nvPr>
            <p:ph type="body" idx="1"/>
          </p:nvPr>
        </p:nvSpPr>
        <p:spPr/>
        <p:txBody>
          <a:bodyPr/>
          <a:lstStyle/>
          <a:p>
            <a:r>
              <a:rPr lang="en-US" dirty="0"/>
              <a:t>Question:</a:t>
            </a:r>
          </a:p>
        </p:txBody>
      </p:sp>
      <p:sp>
        <p:nvSpPr>
          <p:cNvPr id="2" name="Content Placeholder 1">
            <a:extLst>
              <a:ext uri="{FF2B5EF4-FFF2-40B4-BE49-F238E27FC236}">
                <a16:creationId xmlns:a16="http://schemas.microsoft.com/office/drawing/2014/main" id="{71809648-B7CC-865A-8437-8B54581D549A}"/>
              </a:ext>
            </a:extLst>
          </p:cNvPr>
          <p:cNvSpPr>
            <a:spLocks noGrp="1"/>
          </p:cNvSpPr>
          <p:nvPr>
            <p:ph sz="half" idx="2"/>
          </p:nvPr>
        </p:nvSpPr>
        <p:spPr>
          <a:xfrm>
            <a:off x="609600" y="3670852"/>
            <a:ext cx="5157787" cy="2481131"/>
          </a:xfrm>
        </p:spPr>
        <p:txBody>
          <a:bodyPr>
            <a:normAutofit/>
          </a:bodyPr>
          <a:lstStyle/>
          <a:p>
            <a:pPr marL="0" indent="0">
              <a:buNone/>
            </a:pPr>
            <a:r>
              <a:rPr lang="en-US" sz="2400" dirty="0">
                <a:latin typeface="Aptos"/>
              </a:rPr>
              <a:t>How do you prioritize your work?</a:t>
            </a:r>
            <a:endParaRPr lang="en-US" sz="2400" dirty="0"/>
          </a:p>
          <a:p>
            <a:endParaRPr lang="en-US" sz="2400" dirty="0"/>
          </a:p>
        </p:txBody>
      </p:sp>
      <p:sp>
        <p:nvSpPr>
          <p:cNvPr id="5" name="Text Placeholder 4">
            <a:extLst>
              <a:ext uri="{FF2B5EF4-FFF2-40B4-BE49-F238E27FC236}">
                <a16:creationId xmlns:a16="http://schemas.microsoft.com/office/drawing/2014/main" id="{AAD0A381-B0FD-0A32-B595-853A31CF070A}"/>
              </a:ext>
            </a:extLst>
          </p:cNvPr>
          <p:cNvSpPr>
            <a:spLocks noGrp="1"/>
          </p:cNvSpPr>
          <p:nvPr>
            <p:ph type="body" sz="quarter" idx="3"/>
          </p:nvPr>
        </p:nvSpPr>
        <p:spPr/>
        <p:txBody>
          <a:bodyPr/>
          <a:lstStyle/>
          <a:p>
            <a:r>
              <a:rPr lang="en-US" dirty="0"/>
              <a:t>Answer:</a:t>
            </a:r>
          </a:p>
        </p:txBody>
      </p:sp>
      <p:sp>
        <p:nvSpPr>
          <p:cNvPr id="6" name="Content Placeholder 5">
            <a:extLst>
              <a:ext uri="{FF2B5EF4-FFF2-40B4-BE49-F238E27FC236}">
                <a16:creationId xmlns:a16="http://schemas.microsoft.com/office/drawing/2014/main" id="{3B517D1E-D074-39CA-6F94-0F58A4783B19}"/>
              </a:ext>
            </a:extLst>
          </p:cNvPr>
          <p:cNvSpPr>
            <a:spLocks noGrp="1"/>
          </p:cNvSpPr>
          <p:nvPr>
            <p:ph sz="quarter" idx="4"/>
          </p:nvPr>
        </p:nvSpPr>
        <p:spPr>
          <a:xfrm>
            <a:off x="6172199" y="2386895"/>
            <a:ext cx="5183189" cy="3285036"/>
          </a:xfrm>
        </p:spPr>
        <p:txBody>
          <a:bodyPr vert="horz" lIns="91440" tIns="45720" rIns="91440" bIns="45720" rtlCol="0" anchor="ctr">
            <a:normAutofit/>
          </a:bodyPr>
          <a:lstStyle/>
          <a:p>
            <a:r>
              <a:rPr lang="en-US" dirty="0">
                <a:ea typeface="+mn-lt"/>
                <a:cs typeface="+mn-lt"/>
              </a:rPr>
              <a:t>First, I ____, then I ____.</a:t>
            </a:r>
            <a:endParaRPr lang="en-US" dirty="0"/>
          </a:p>
          <a:p>
            <a:r>
              <a:rPr lang="en-US" dirty="0">
                <a:ea typeface="+mn-lt"/>
                <a:cs typeface="+mn-lt"/>
              </a:rPr>
              <a:t>I make a list of what I need to do.</a:t>
            </a:r>
            <a:endParaRPr lang="en-US" dirty="0"/>
          </a:p>
          <a:p>
            <a:r>
              <a:rPr lang="en-US" dirty="0">
                <a:ea typeface="+mn-lt"/>
                <a:cs typeface="+mn-lt"/>
              </a:rPr>
              <a:t>I finish important tasks first.</a:t>
            </a:r>
            <a:endParaRPr lang="en-US" dirty="0"/>
          </a:p>
        </p:txBody>
      </p:sp>
    </p:spTree>
    <p:extLst>
      <p:ext uri="{BB962C8B-B14F-4D97-AF65-F5344CB8AC3E}">
        <p14:creationId xmlns:p14="http://schemas.microsoft.com/office/powerpoint/2010/main" val="4212985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EDD22E-82E4-0407-7D47-290F41B0ECF1}"/>
            </a:ext>
          </a:extLst>
        </p:cNvPr>
        <p:cNvGrpSpPr/>
        <p:nvPr/>
      </p:nvGrpSpPr>
      <p:grpSpPr>
        <a:xfrm>
          <a:off x="0" y="0"/>
          <a:ext cx="0" cy="0"/>
          <a:chOff x="0" y="0"/>
          <a:chExt cx="0" cy="0"/>
        </a:xfrm>
      </p:grpSpPr>
      <p:sp>
        <p:nvSpPr>
          <p:cNvPr id="4" name="Title">
            <a:extLst>
              <a:ext uri="{FF2B5EF4-FFF2-40B4-BE49-F238E27FC236}">
                <a16:creationId xmlns:a16="http://schemas.microsoft.com/office/drawing/2014/main" id="{448BF407-A7A4-905D-9DAB-7D68893C5156}"/>
              </a:ext>
            </a:extLst>
          </p:cNvPr>
          <p:cNvSpPr>
            <a:spLocks noGrp="1"/>
          </p:cNvSpPr>
          <p:nvPr>
            <p:ph type="title"/>
          </p:nvPr>
        </p:nvSpPr>
        <p:spPr>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lang="en-US" sz="3200" b="0" dirty="0">
                <a:latin typeface="Aptos"/>
                <a:ea typeface="+mn-ea"/>
                <a:cs typeface="+mn-cs"/>
              </a:rPr>
              <a:t>Question 6</a:t>
            </a:r>
          </a:p>
        </p:txBody>
      </p:sp>
      <p:sp>
        <p:nvSpPr>
          <p:cNvPr id="3" name="Text Placeholder 2">
            <a:extLst>
              <a:ext uri="{FF2B5EF4-FFF2-40B4-BE49-F238E27FC236}">
                <a16:creationId xmlns:a16="http://schemas.microsoft.com/office/drawing/2014/main" id="{E2512A9B-984A-1D42-E3C5-47AE210BDA38}"/>
              </a:ext>
            </a:extLst>
          </p:cNvPr>
          <p:cNvSpPr>
            <a:spLocks noGrp="1"/>
          </p:cNvSpPr>
          <p:nvPr>
            <p:ph type="body" idx="1"/>
          </p:nvPr>
        </p:nvSpPr>
        <p:spPr/>
        <p:txBody>
          <a:bodyPr/>
          <a:lstStyle/>
          <a:p>
            <a:r>
              <a:rPr lang="en-US" dirty="0"/>
              <a:t>Question:</a:t>
            </a:r>
          </a:p>
        </p:txBody>
      </p:sp>
      <p:sp>
        <p:nvSpPr>
          <p:cNvPr id="2" name="Content Placeholder 1">
            <a:extLst>
              <a:ext uri="{FF2B5EF4-FFF2-40B4-BE49-F238E27FC236}">
                <a16:creationId xmlns:a16="http://schemas.microsoft.com/office/drawing/2014/main" id="{600B75BB-2DE6-B699-0C8D-CEFB1545F527}"/>
              </a:ext>
            </a:extLst>
          </p:cNvPr>
          <p:cNvSpPr>
            <a:spLocks noGrp="1"/>
          </p:cNvSpPr>
          <p:nvPr>
            <p:ph sz="half" idx="2"/>
          </p:nvPr>
        </p:nvSpPr>
        <p:spPr>
          <a:xfrm>
            <a:off x="609600" y="3429000"/>
            <a:ext cx="5157787" cy="2722983"/>
          </a:xfrm>
        </p:spPr>
        <p:txBody>
          <a:bodyPr>
            <a:normAutofit/>
          </a:bodyPr>
          <a:lstStyle/>
          <a:p>
            <a:pPr marL="0" indent="0">
              <a:buNone/>
            </a:pPr>
            <a:r>
              <a:rPr lang="en-US" sz="2400" dirty="0">
                <a:latin typeface="Aptos"/>
              </a:rPr>
              <a:t>Describe how you deal with conflict in the workplace or at school.</a:t>
            </a:r>
          </a:p>
        </p:txBody>
      </p:sp>
      <p:sp>
        <p:nvSpPr>
          <p:cNvPr id="5" name="Text Placeholder 4">
            <a:extLst>
              <a:ext uri="{FF2B5EF4-FFF2-40B4-BE49-F238E27FC236}">
                <a16:creationId xmlns:a16="http://schemas.microsoft.com/office/drawing/2014/main" id="{39A0A5C3-CA8D-B4C9-95B2-9C1092085DC5}"/>
              </a:ext>
            </a:extLst>
          </p:cNvPr>
          <p:cNvSpPr>
            <a:spLocks noGrp="1"/>
          </p:cNvSpPr>
          <p:nvPr>
            <p:ph type="body" sz="quarter" idx="3"/>
          </p:nvPr>
        </p:nvSpPr>
        <p:spPr/>
        <p:txBody>
          <a:bodyPr/>
          <a:lstStyle/>
          <a:p>
            <a:r>
              <a:rPr lang="en-US" dirty="0"/>
              <a:t>Answer:</a:t>
            </a:r>
          </a:p>
        </p:txBody>
      </p:sp>
      <p:sp>
        <p:nvSpPr>
          <p:cNvPr id="6" name="Content Placeholder 5">
            <a:extLst>
              <a:ext uri="{FF2B5EF4-FFF2-40B4-BE49-F238E27FC236}">
                <a16:creationId xmlns:a16="http://schemas.microsoft.com/office/drawing/2014/main" id="{39A6019D-2A73-3412-29C3-573FEFEA668D}"/>
              </a:ext>
            </a:extLst>
          </p:cNvPr>
          <p:cNvSpPr>
            <a:spLocks noGrp="1"/>
          </p:cNvSpPr>
          <p:nvPr>
            <p:ph sz="quarter" idx="4"/>
          </p:nvPr>
        </p:nvSpPr>
        <p:spPr>
          <a:xfrm>
            <a:off x="6172199" y="2386894"/>
            <a:ext cx="5183189" cy="3112757"/>
          </a:xfrm>
        </p:spPr>
        <p:txBody>
          <a:bodyPr vert="horz" lIns="91440" tIns="45720" rIns="91440" bIns="45720" rtlCol="0" anchor="ctr">
            <a:normAutofit/>
          </a:bodyPr>
          <a:lstStyle/>
          <a:p>
            <a:r>
              <a:rPr lang="en-US" dirty="0">
                <a:ea typeface="+mn-lt"/>
                <a:cs typeface="+mn-lt"/>
              </a:rPr>
              <a:t>If there is a problem, I try to ____.</a:t>
            </a:r>
            <a:endParaRPr lang="en-US" dirty="0"/>
          </a:p>
          <a:p>
            <a:r>
              <a:rPr lang="en-US" dirty="0">
                <a:ea typeface="+mn-lt"/>
                <a:cs typeface="+mn-lt"/>
              </a:rPr>
              <a:t>I talk to the person and ____.</a:t>
            </a:r>
            <a:endParaRPr lang="en-US" dirty="0"/>
          </a:p>
          <a:p>
            <a:r>
              <a:rPr lang="en-US" dirty="0">
                <a:ea typeface="+mn-lt"/>
                <a:cs typeface="+mn-lt"/>
              </a:rPr>
              <a:t>I ask for help from ____.</a:t>
            </a:r>
            <a:endParaRPr lang="en-US" dirty="0"/>
          </a:p>
        </p:txBody>
      </p:sp>
    </p:spTree>
    <p:extLst>
      <p:ext uri="{BB962C8B-B14F-4D97-AF65-F5344CB8AC3E}">
        <p14:creationId xmlns:p14="http://schemas.microsoft.com/office/powerpoint/2010/main" val="598571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F8690-12C0-8A0A-3443-D6FF78EE369B}"/>
            </a:ext>
          </a:extLst>
        </p:cNvPr>
        <p:cNvGrpSpPr/>
        <p:nvPr/>
      </p:nvGrpSpPr>
      <p:grpSpPr>
        <a:xfrm>
          <a:off x="0" y="0"/>
          <a:ext cx="0" cy="0"/>
          <a:chOff x="0" y="0"/>
          <a:chExt cx="0" cy="0"/>
        </a:xfrm>
      </p:grpSpPr>
      <p:sp>
        <p:nvSpPr>
          <p:cNvPr id="4" name="Title">
            <a:extLst>
              <a:ext uri="{FF2B5EF4-FFF2-40B4-BE49-F238E27FC236}">
                <a16:creationId xmlns:a16="http://schemas.microsoft.com/office/drawing/2014/main" id="{3EDC963E-275A-AD84-0BB8-0FF90D6E8F45}"/>
              </a:ext>
            </a:extLst>
          </p:cNvPr>
          <p:cNvSpPr>
            <a:spLocks noGrp="1"/>
          </p:cNvSpPr>
          <p:nvPr>
            <p:ph type="title"/>
          </p:nvPr>
        </p:nvSpPr>
        <p:spPr>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Aptos" panose="020B0004020202020204" pitchFamily="34" charset="0"/>
                <a:ea typeface="+mn-ea"/>
                <a:cs typeface="+mn-cs"/>
              </a:rPr>
              <a:t>Question 7</a:t>
            </a:r>
          </a:p>
        </p:txBody>
      </p:sp>
      <p:sp>
        <p:nvSpPr>
          <p:cNvPr id="3" name="Text Placeholder 2">
            <a:extLst>
              <a:ext uri="{FF2B5EF4-FFF2-40B4-BE49-F238E27FC236}">
                <a16:creationId xmlns:a16="http://schemas.microsoft.com/office/drawing/2014/main" id="{D9A6C3F5-FE38-BA4C-04CC-C8F653BDD988}"/>
              </a:ext>
            </a:extLst>
          </p:cNvPr>
          <p:cNvSpPr>
            <a:spLocks noGrp="1"/>
          </p:cNvSpPr>
          <p:nvPr>
            <p:ph type="body" idx="1"/>
          </p:nvPr>
        </p:nvSpPr>
        <p:spPr/>
        <p:txBody>
          <a:bodyPr/>
          <a:lstStyle/>
          <a:p>
            <a:r>
              <a:rPr lang="en-US" dirty="0"/>
              <a:t>Question:</a:t>
            </a:r>
          </a:p>
        </p:txBody>
      </p:sp>
      <p:sp>
        <p:nvSpPr>
          <p:cNvPr id="2" name="Content Placeholder 1">
            <a:extLst>
              <a:ext uri="{FF2B5EF4-FFF2-40B4-BE49-F238E27FC236}">
                <a16:creationId xmlns:a16="http://schemas.microsoft.com/office/drawing/2014/main" id="{C5E9886B-D1B4-36F8-04A8-7D355D8D3FA5}"/>
              </a:ext>
            </a:extLst>
          </p:cNvPr>
          <p:cNvSpPr>
            <a:spLocks noGrp="1"/>
          </p:cNvSpPr>
          <p:nvPr>
            <p:ph sz="half" idx="2"/>
          </p:nvPr>
        </p:nvSpPr>
        <p:spPr>
          <a:xfrm>
            <a:off x="609600" y="3429000"/>
            <a:ext cx="5157787" cy="2722983"/>
          </a:xfrm>
        </p:spPr>
        <p:txBody>
          <a:bodyPr/>
          <a:lstStyle/>
          <a:p>
            <a:pPr marL="0" indent="0">
              <a:buNone/>
            </a:pPr>
            <a:r>
              <a:rPr lang="en-US" sz="2400" dirty="0">
                <a:latin typeface="Aptos"/>
              </a:rPr>
              <a:t>What is your preferred work environment / leadership style?</a:t>
            </a:r>
            <a:endParaRPr lang="en-US" sz="2400" dirty="0"/>
          </a:p>
          <a:p>
            <a:endParaRPr lang="en-US" dirty="0"/>
          </a:p>
        </p:txBody>
      </p:sp>
      <p:sp>
        <p:nvSpPr>
          <p:cNvPr id="5" name="Text Placeholder 4">
            <a:extLst>
              <a:ext uri="{FF2B5EF4-FFF2-40B4-BE49-F238E27FC236}">
                <a16:creationId xmlns:a16="http://schemas.microsoft.com/office/drawing/2014/main" id="{D7636692-7FDC-523A-754E-3B8E4415A27C}"/>
              </a:ext>
            </a:extLst>
          </p:cNvPr>
          <p:cNvSpPr>
            <a:spLocks noGrp="1"/>
          </p:cNvSpPr>
          <p:nvPr>
            <p:ph type="body" sz="quarter" idx="3"/>
          </p:nvPr>
        </p:nvSpPr>
        <p:spPr/>
        <p:txBody>
          <a:bodyPr/>
          <a:lstStyle/>
          <a:p>
            <a:r>
              <a:rPr lang="en-US" dirty="0"/>
              <a:t>Answer:</a:t>
            </a:r>
          </a:p>
        </p:txBody>
      </p:sp>
      <p:sp>
        <p:nvSpPr>
          <p:cNvPr id="6" name="Content Placeholder 5">
            <a:extLst>
              <a:ext uri="{FF2B5EF4-FFF2-40B4-BE49-F238E27FC236}">
                <a16:creationId xmlns:a16="http://schemas.microsoft.com/office/drawing/2014/main" id="{F1DD6E61-3FE2-F95B-9FD1-B9DDCA44BD89}"/>
              </a:ext>
            </a:extLst>
          </p:cNvPr>
          <p:cNvSpPr>
            <a:spLocks noGrp="1"/>
          </p:cNvSpPr>
          <p:nvPr>
            <p:ph sz="quarter" idx="4"/>
          </p:nvPr>
        </p:nvSpPr>
        <p:spPr>
          <a:xfrm>
            <a:off x="6172199" y="2386894"/>
            <a:ext cx="5183189" cy="3165767"/>
          </a:xfrm>
        </p:spPr>
        <p:txBody>
          <a:bodyPr vert="horz" lIns="91440" tIns="45720" rIns="91440" bIns="45720" rtlCol="0" anchor="ctr">
            <a:normAutofit/>
          </a:bodyPr>
          <a:lstStyle/>
          <a:p>
            <a:r>
              <a:rPr lang="en-US" dirty="0">
                <a:ea typeface="+mn-lt"/>
                <a:cs typeface="+mn-lt"/>
              </a:rPr>
              <a:t>I like to work in a place that is ____.</a:t>
            </a:r>
          </a:p>
          <a:p>
            <a:r>
              <a:rPr lang="en-US" dirty="0">
                <a:ea typeface="+mn-lt"/>
                <a:cs typeface="+mn-lt"/>
              </a:rPr>
              <a:t>I like when my boss is ____.</a:t>
            </a:r>
          </a:p>
          <a:p>
            <a:r>
              <a:rPr lang="en-US" dirty="0">
                <a:ea typeface="+mn-lt"/>
                <a:cs typeface="+mn-lt"/>
              </a:rPr>
              <a:t>I work best when ____.</a:t>
            </a:r>
          </a:p>
        </p:txBody>
      </p:sp>
    </p:spTree>
    <p:extLst>
      <p:ext uri="{BB962C8B-B14F-4D97-AF65-F5344CB8AC3E}">
        <p14:creationId xmlns:p14="http://schemas.microsoft.com/office/powerpoint/2010/main" val="3478942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23B85F9-9CA8-2B5F-4522-0B5D742E72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69FBDA-F320-4E45-D47A-619972E89957}"/>
              </a:ext>
            </a:extLst>
          </p:cNvPr>
          <p:cNvSpPr>
            <a:spLocks noGrp="1"/>
          </p:cNvSpPr>
          <p:nvPr>
            <p:ph type="title"/>
          </p:nvPr>
        </p:nvSpPr>
        <p:spPr>
          <a:xfrm>
            <a:off x="5256643" y="7470"/>
            <a:ext cx="6324377" cy="6852920"/>
          </a:xfrm>
        </p:spPr>
        <p:txBody>
          <a:bodyPr vert="horz" lIns="91440" tIns="45720" rIns="91440" bIns="45720" rtlCol="0" anchor="ctr">
            <a:noAutofit/>
          </a:bodyPr>
          <a:lstStyle/>
          <a:p>
            <a:pPr algn="ctr"/>
            <a:r>
              <a:rPr lang="en-US" sz="3200" dirty="0">
                <a:latin typeface="Aptos"/>
              </a:rPr>
              <a:t>I am excited about my upcoming job interview! This is an important step for me, and I want to do my best. Here are some things I will remember to help me prepare.</a:t>
            </a:r>
            <a:endParaRPr lang="en-US" dirty="0">
              <a:latin typeface="Aptos"/>
            </a:endParaRPr>
          </a:p>
        </p:txBody>
      </p:sp>
      <p:pic>
        <p:nvPicPr>
          <p:cNvPr id="4" name="Graphic 3" descr="Icon of person jumping towards stars to represent excitement. ">
            <a:extLst>
              <a:ext uri="{FF2B5EF4-FFF2-40B4-BE49-F238E27FC236}">
                <a16:creationId xmlns:a16="http://schemas.microsoft.com/office/drawing/2014/main" id="{61632C47-EF14-23A6-07AC-7351B3CB3A3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1" y="778659"/>
            <a:ext cx="5310996" cy="5310996"/>
          </a:xfrm>
          <a:prstGeom prst="rect">
            <a:avLst/>
          </a:prstGeom>
        </p:spPr>
      </p:pic>
    </p:spTree>
    <p:extLst>
      <p:ext uri="{BB962C8B-B14F-4D97-AF65-F5344CB8AC3E}">
        <p14:creationId xmlns:p14="http://schemas.microsoft.com/office/powerpoint/2010/main" val="1166951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BF139-47C0-B97B-57B3-E779BEB993FD}"/>
            </a:ext>
          </a:extLst>
        </p:cNvPr>
        <p:cNvGrpSpPr/>
        <p:nvPr/>
      </p:nvGrpSpPr>
      <p:grpSpPr>
        <a:xfrm>
          <a:off x="0" y="0"/>
          <a:ext cx="0" cy="0"/>
          <a:chOff x="0" y="0"/>
          <a:chExt cx="0" cy="0"/>
        </a:xfrm>
      </p:grpSpPr>
      <p:sp>
        <p:nvSpPr>
          <p:cNvPr id="4" name="Title">
            <a:extLst>
              <a:ext uri="{FF2B5EF4-FFF2-40B4-BE49-F238E27FC236}">
                <a16:creationId xmlns:a16="http://schemas.microsoft.com/office/drawing/2014/main" id="{98D88B84-DF0B-D579-F9D7-425A8F5117B7}"/>
              </a:ext>
            </a:extLst>
          </p:cNvPr>
          <p:cNvSpPr>
            <a:spLocks noGrp="1"/>
          </p:cNvSpPr>
          <p:nvPr>
            <p:ph type="title"/>
          </p:nvPr>
        </p:nvSpPr>
        <p:spPr>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Aptos" panose="020B0004020202020204" pitchFamily="34" charset="0"/>
                <a:ea typeface="+mn-ea"/>
                <a:cs typeface="+mn-cs"/>
              </a:rPr>
              <a:t>Question 8</a:t>
            </a:r>
          </a:p>
        </p:txBody>
      </p:sp>
      <p:sp>
        <p:nvSpPr>
          <p:cNvPr id="3" name="Text Placeholder 2">
            <a:extLst>
              <a:ext uri="{FF2B5EF4-FFF2-40B4-BE49-F238E27FC236}">
                <a16:creationId xmlns:a16="http://schemas.microsoft.com/office/drawing/2014/main" id="{0E0DA947-87E7-6739-F137-3F96754A9C18}"/>
              </a:ext>
            </a:extLst>
          </p:cNvPr>
          <p:cNvSpPr>
            <a:spLocks noGrp="1"/>
          </p:cNvSpPr>
          <p:nvPr>
            <p:ph type="body" idx="1"/>
          </p:nvPr>
        </p:nvSpPr>
        <p:spPr/>
        <p:txBody>
          <a:bodyPr/>
          <a:lstStyle/>
          <a:p>
            <a:r>
              <a:rPr lang="en-US" dirty="0"/>
              <a:t>Question:</a:t>
            </a:r>
          </a:p>
        </p:txBody>
      </p:sp>
      <p:sp>
        <p:nvSpPr>
          <p:cNvPr id="2" name="Content Placeholder 1">
            <a:extLst>
              <a:ext uri="{FF2B5EF4-FFF2-40B4-BE49-F238E27FC236}">
                <a16:creationId xmlns:a16="http://schemas.microsoft.com/office/drawing/2014/main" id="{EE348E9C-D6FE-66FD-019A-0176505F32B7}"/>
              </a:ext>
            </a:extLst>
          </p:cNvPr>
          <p:cNvSpPr>
            <a:spLocks noGrp="1"/>
          </p:cNvSpPr>
          <p:nvPr>
            <p:ph sz="half" idx="2"/>
          </p:nvPr>
        </p:nvSpPr>
        <p:spPr>
          <a:xfrm>
            <a:off x="609600" y="3260035"/>
            <a:ext cx="5157787" cy="2891948"/>
          </a:xfrm>
        </p:spPr>
        <p:txBody>
          <a:bodyPr>
            <a:normAutofit/>
          </a:bodyPr>
          <a:lstStyle/>
          <a:p>
            <a:pPr marL="0" indent="0">
              <a:buNone/>
            </a:pPr>
            <a:r>
              <a:rPr lang="en-US" sz="2400" dirty="0">
                <a:latin typeface="Aptos" panose="020B0004020202020204" pitchFamily="34" charset="0"/>
              </a:rPr>
              <a:t>Tell me about a time that you disagreed with a co-worker or supervisor</a:t>
            </a:r>
            <a:r>
              <a:rPr lang="en-US" sz="2400" dirty="0">
                <a:latin typeface="Aptos" panose="020B0004020202020204" pitchFamily="34" charset="0"/>
                <a:ea typeface="+mn-lt"/>
                <a:cs typeface="+mn-lt"/>
              </a:rPr>
              <a:t>. How did you resolve the situation?</a:t>
            </a:r>
            <a:endParaRPr lang="en-US" sz="2400" dirty="0">
              <a:latin typeface="Aptos" panose="020B0004020202020204" pitchFamily="34" charset="0"/>
            </a:endParaRPr>
          </a:p>
          <a:p>
            <a:endParaRPr lang="en-US" sz="2400" dirty="0">
              <a:latin typeface="Aptos" panose="020B0004020202020204" pitchFamily="34" charset="0"/>
            </a:endParaRPr>
          </a:p>
        </p:txBody>
      </p:sp>
      <p:sp>
        <p:nvSpPr>
          <p:cNvPr id="5" name="Text Placeholder 4">
            <a:extLst>
              <a:ext uri="{FF2B5EF4-FFF2-40B4-BE49-F238E27FC236}">
                <a16:creationId xmlns:a16="http://schemas.microsoft.com/office/drawing/2014/main" id="{1B0A05CD-8517-AA8A-A642-9D8A8B943533}"/>
              </a:ext>
            </a:extLst>
          </p:cNvPr>
          <p:cNvSpPr>
            <a:spLocks noGrp="1"/>
          </p:cNvSpPr>
          <p:nvPr>
            <p:ph type="body" sz="quarter" idx="3"/>
          </p:nvPr>
        </p:nvSpPr>
        <p:spPr/>
        <p:txBody>
          <a:bodyPr/>
          <a:lstStyle/>
          <a:p>
            <a:r>
              <a:rPr lang="en-US" dirty="0"/>
              <a:t>Answer:</a:t>
            </a:r>
          </a:p>
        </p:txBody>
      </p:sp>
      <p:sp>
        <p:nvSpPr>
          <p:cNvPr id="6" name="Content Placeholder 5">
            <a:extLst>
              <a:ext uri="{FF2B5EF4-FFF2-40B4-BE49-F238E27FC236}">
                <a16:creationId xmlns:a16="http://schemas.microsoft.com/office/drawing/2014/main" id="{12A2A177-0B7A-54E4-5C9D-FDDCACB8436E}"/>
              </a:ext>
            </a:extLst>
          </p:cNvPr>
          <p:cNvSpPr>
            <a:spLocks noGrp="1"/>
          </p:cNvSpPr>
          <p:nvPr>
            <p:ph sz="quarter" idx="4"/>
          </p:nvPr>
        </p:nvSpPr>
        <p:spPr/>
        <p:txBody>
          <a:bodyPr vert="horz" lIns="91440" tIns="45720" rIns="91440" bIns="45720" rtlCol="0" anchor="ctr">
            <a:normAutofit/>
          </a:bodyPr>
          <a:lstStyle/>
          <a:p>
            <a:r>
              <a:rPr lang="en-US" dirty="0">
                <a:ea typeface="+mn-lt"/>
                <a:cs typeface="+mn-lt"/>
              </a:rPr>
              <a:t>One time, I disagreed with ____ and I  _____ to resolve the issue.</a:t>
            </a:r>
            <a:endParaRPr lang="en-US" dirty="0"/>
          </a:p>
          <a:p>
            <a:r>
              <a:rPr lang="en-US" dirty="0">
                <a:ea typeface="+mn-lt"/>
                <a:cs typeface="+mn-lt"/>
              </a:rPr>
              <a:t>I listened to the other person and then       I ____ to resolve the issue.</a:t>
            </a:r>
            <a:endParaRPr lang="en-US" dirty="0"/>
          </a:p>
          <a:p>
            <a:r>
              <a:rPr lang="en-US" dirty="0">
                <a:ea typeface="+mn-lt"/>
                <a:cs typeface="+mn-lt"/>
              </a:rPr>
              <a:t>The problem I had with my ____ was ____ and together we worked it out by ____.</a:t>
            </a:r>
            <a:endParaRPr lang="en-US" dirty="0"/>
          </a:p>
          <a:p>
            <a:endParaRPr lang="en-US" dirty="0"/>
          </a:p>
        </p:txBody>
      </p:sp>
    </p:spTree>
    <p:extLst>
      <p:ext uri="{BB962C8B-B14F-4D97-AF65-F5344CB8AC3E}">
        <p14:creationId xmlns:p14="http://schemas.microsoft.com/office/powerpoint/2010/main" val="574724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98ADE4-D1DC-4F49-94DB-7A4B9BFA7141}"/>
            </a:ext>
          </a:extLst>
        </p:cNvPr>
        <p:cNvGrpSpPr/>
        <p:nvPr/>
      </p:nvGrpSpPr>
      <p:grpSpPr>
        <a:xfrm>
          <a:off x="0" y="0"/>
          <a:ext cx="0" cy="0"/>
          <a:chOff x="0" y="0"/>
          <a:chExt cx="0" cy="0"/>
        </a:xfrm>
      </p:grpSpPr>
      <p:sp>
        <p:nvSpPr>
          <p:cNvPr id="4" name="Title">
            <a:extLst>
              <a:ext uri="{FF2B5EF4-FFF2-40B4-BE49-F238E27FC236}">
                <a16:creationId xmlns:a16="http://schemas.microsoft.com/office/drawing/2014/main" id="{AF3845BE-64BC-13C4-939E-C8B4E4CAD3F8}"/>
              </a:ext>
            </a:extLst>
          </p:cNvPr>
          <p:cNvSpPr>
            <a:spLocks noGrp="1"/>
          </p:cNvSpPr>
          <p:nvPr>
            <p:ph type="title"/>
          </p:nvPr>
        </p:nvSpPr>
        <p:spPr>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Aptos" panose="020B0004020202020204" pitchFamily="34" charset="0"/>
                <a:ea typeface="+mn-ea"/>
                <a:cs typeface="+mn-cs"/>
              </a:rPr>
              <a:t>Question 9</a:t>
            </a:r>
          </a:p>
        </p:txBody>
      </p:sp>
      <p:sp>
        <p:nvSpPr>
          <p:cNvPr id="3" name="Text Placeholder 2">
            <a:extLst>
              <a:ext uri="{FF2B5EF4-FFF2-40B4-BE49-F238E27FC236}">
                <a16:creationId xmlns:a16="http://schemas.microsoft.com/office/drawing/2014/main" id="{C8969956-7311-24C2-A624-E572B7DCBB15}"/>
              </a:ext>
            </a:extLst>
          </p:cNvPr>
          <p:cNvSpPr>
            <a:spLocks noGrp="1"/>
          </p:cNvSpPr>
          <p:nvPr>
            <p:ph type="body" idx="1"/>
          </p:nvPr>
        </p:nvSpPr>
        <p:spPr/>
        <p:txBody>
          <a:bodyPr/>
          <a:lstStyle/>
          <a:p>
            <a:r>
              <a:rPr lang="en-US" dirty="0"/>
              <a:t>Question:</a:t>
            </a:r>
          </a:p>
        </p:txBody>
      </p:sp>
      <p:sp>
        <p:nvSpPr>
          <p:cNvPr id="2" name="Content Placeholder 1">
            <a:extLst>
              <a:ext uri="{FF2B5EF4-FFF2-40B4-BE49-F238E27FC236}">
                <a16:creationId xmlns:a16="http://schemas.microsoft.com/office/drawing/2014/main" id="{7B7D3CD1-6702-F836-AB0E-E5ACE759137B}"/>
              </a:ext>
            </a:extLst>
          </p:cNvPr>
          <p:cNvSpPr>
            <a:spLocks noGrp="1"/>
          </p:cNvSpPr>
          <p:nvPr>
            <p:ph sz="half" idx="2"/>
          </p:nvPr>
        </p:nvSpPr>
        <p:spPr>
          <a:xfrm>
            <a:off x="609600" y="3383908"/>
            <a:ext cx="5157787" cy="2768075"/>
          </a:xfrm>
        </p:spPr>
        <p:txBody>
          <a:bodyPr/>
          <a:lstStyle/>
          <a:p>
            <a:pPr marL="0" indent="0">
              <a:buNone/>
            </a:pPr>
            <a:r>
              <a:rPr lang="en-US" sz="2400" dirty="0">
                <a:latin typeface="Aptos"/>
              </a:rPr>
              <a:t>Describe a time that you had to work together with someone.</a:t>
            </a:r>
            <a:endParaRPr lang="en-US" sz="2400" dirty="0"/>
          </a:p>
          <a:p>
            <a:endParaRPr lang="en-US" dirty="0"/>
          </a:p>
        </p:txBody>
      </p:sp>
      <p:sp>
        <p:nvSpPr>
          <p:cNvPr id="5" name="Text Placeholder 4">
            <a:extLst>
              <a:ext uri="{FF2B5EF4-FFF2-40B4-BE49-F238E27FC236}">
                <a16:creationId xmlns:a16="http://schemas.microsoft.com/office/drawing/2014/main" id="{D88F9780-9D32-5D2B-5832-5F939E1BBFCD}"/>
              </a:ext>
            </a:extLst>
          </p:cNvPr>
          <p:cNvSpPr>
            <a:spLocks noGrp="1"/>
          </p:cNvSpPr>
          <p:nvPr>
            <p:ph type="body" sz="quarter" idx="3"/>
          </p:nvPr>
        </p:nvSpPr>
        <p:spPr/>
        <p:txBody>
          <a:bodyPr/>
          <a:lstStyle/>
          <a:p>
            <a:r>
              <a:rPr lang="en-US" dirty="0"/>
              <a:t>Answer:</a:t>
            </a:r>
          </a:p>
        </p:txBody>
      </p:sp>
      <p:sp>
        <p:nvSpPr>
          <p:cNvPr id="6" name="Content Placeholder 5">
            <a:extLst>
              <a:ext uri="{FF2B5EF4-FFF2-40B4-BE49-F238E27FC236}">
                <a16:creationId xmlns:a16="http://schemas.microsoft.com/office/drawing/2014/main" id="{933C0AEE-7A97-51AA-B0FE-AB3C815923CB}"/>
              </a:ext>
            </a:extLst>
          </p:cNvPr>
          <p:cNvSpPr>
            <a:spLocks noGrp="1"/>
          </p:cNvSpPr>
          <p:nvPr>
            <p:ph sz="quarter" idx="4"/>
          </p:nvPr>
        </p:nvSpPr>
        <p:spPr>
          <a:xfrm>
            <a:off x="6172199" y="2386895"/>
            <a:ext cx="5183189" cy="3112758"/>
          </a:xfrm>
        </p:spPr>
        <p:txBody>
          <a:bodyPr vert="horz" lIns="91440" tIns="45720" rIns="91440" bIns="45720" rtlCol="0" anchor="ctr">
            <a:normAutofit/>
          </a:bodyPr>
          <a:lstStyle/>
          <a:p>
            <a:r>
              <a:rPr lang="en-US" dirty="0">
                <a:ea typeface="+mn-lt"/>
                <a:cs typeface="+mn-lt"/>
              </a:rPr>
              <a:t>I worked with ____ on ____.</a:t>
            </a:r>
            <a:endParaRPr lang="en-US" dirty="0"/>
          </a:p>
          <a:p>
            <a:r>
              <a:rPr lang="en-US" dirty="0">
                <a:ea typeface="+mn-lt"/>
                <a:cs typeface="+mn-lt"/>
              </a:rPr>
              <a:t>We helped each other by ____.</a:t>
            </a:r>
            <a:endParaRPr lang="en-US" dirty="0"/>
          </a:p>
          <a:p>
            <a:r>
              <a:rPr lang="en-US" dirty="0">
                <a:ea typeface="+mn-lt"/>
                <a:cs typeface="+mn-lt"/>
              </a:rPr>
              <a:t>Together, we ____.</a:t>
            </a:r>
            <a:endParaRPr lang="en-US" dirty="0"/>
          </a:p>
        </p:txBody>
      </p:sp>
    </p:spTree>
    <p:extLst>
      <p:ext uri="{BB962C8B-B14F-4D97-AF65-F5344CB8AC3E}">
        <p14:creationId xmlns:p14="http://schemas.microsoft.com/office/powerpoint/2010/main" val="2740290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5F19DB9-752D-F306-1021-0048C50EA4AA}"/>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FBC46F91-418E-CEEE-A935-7092BD9BDC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0C5CB0-2F1B-1FDD-48F3-175029250ED3}"/>
              </a:ext>
            </a:extLst>
          </p:cNvPr>
          <p:cNvSpPr>
            <a:spLocks noGrp="1"/>
          </p:cNvSpPr>
          <p:nvPr>
            <p:ph type="title"/>
          </p:nvPr>
        </p:nvSpPr>
        <p:spPr>
          <a:xfrm>
            <a:off x="5454565" y="7470"/>
            <a:ext cx="6126455" cy="1940600"/>
          </a:xfrm>
        </p:spPr>
        <p:txBody>
          <a:bodyPr vert="horz" lIns="91440" tIns="45720" rIns="91440" bIns="45720" rtlCol="0" anchor="ctr">
            <a:noAutofit/>
          </a:bodyPr>
          <a:lstStyle/>
          <a:p>
            <a:pPr algn="ctr"/>
            <a:r>
              <a:rPr lang="en-US" sz="3200" dirty="0">
                <a:latin typeface="Aptos"/>
              </a:rPr>
              <a:t>Importance of Personal Hygiene</a:t>
            </a:r>
            <a:r>
              <a:rPr lang="en-US" sz="3200" b="0" dirty="0">
                <a:latin typeface="Aptos"/>
              </a:rPr>
              <a:t> </a:t>
            </a:r>
            <a:endParaRPr lang="en-US" dirty="0"/>
          </a:p>
        </p:txBody>
      </p:sp>
      <p:sp>
        <p:nvSpPr>
          <p:cNvPr id="4" name="TextBox 3">
            <a:extLst>
              <a:ext uri="{FF2B5EF4-FFF2-40B4-BE49-F238E27FC236}">
                <a16:creationId xmlns:a16="http://schemas.microsoft.com/office/drawing/2014/main" id="{9E6DE579-B2C7-896E-7693-0BFD3AFB3785}"/>
              </a:ext>
            </a:extLst>
          </p:cNvPr>
          <p:cNvSpPr txBox="1"/>
          <p:nvPr/>
        </p:nvSpPr>
        <p:spPr>
          <a:xfrm>
            <a:off x="5500997" y="2090172"/>
            <a:ext cx="6058253" cy="3539430"/>
          </a:xfrm>
          <a:prstGeom prst="rect">
            <a:avLst/>
          </a:prstGeom>
          <a:noFill/>
        </p:spPr>
        <p:txBody>
          <a:bodyPr wrap="square" rtlCol="0">
            <a:spAutoFit/>
          </a:bodyPr>
          <a:lstStyle/>
          <a:p>
            <a:pPr algn="ctr"/>
            <a:r>
              <a:rPr lang="en-US" sz="3200" b="0" dirty="0">
                <a:latin typeface="Aptos"/>
              </a:rPr>
              <a:t>I know that personal hygiene is important. Before my interview, I will take a shower, brush my teeth, comb my hair and use deodorant. It feels good to be clean, and it helps others feel comfortable around me.</a:t>
            </a:r>
            <a:endParaRPr lang="en-US" sz="3200" dirty="0"/>
          </a:p>
        </p:txBody>
      </p:sp>
      <p:pic>
        <p:nvPicPr>
          <p:cNvPr id="6" name="Graphic 5" descr="Icon of a comb.">
            <a:extLst>
              <a:ext uri="{FF2B5EF4-FFF2-40B4-BE49-F238E27FC236}">
                <a16:creationId xmlns:a16="http://schemas.microsoft.com/office/drawing/2014/main" id="{36C94938-45A9-D807-23E6-10BAC155D1A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51" y="343766"/>
            <a:ext cx="2557153" cy="2537361"/>
          </a:xfrm>
          <a:prstGeom prst="rect">
            <a:avLst/>
          </a:prstGeom>
        </p:spPr>
      </p:pic>
      <p:pic>
        <p:nvPicPr>
          <p:cNvPr id="3" name="Graphic 2" descr="Icon of a shower.">
            <a:extLst>
              <a:ext uri="{FF2B5EF4-FFF2-40B4-BE49-F238E27FC236}">
                <a16:creationId xmlns:a16="http://schemas.microsoft.com/office/drawing/2014/main" id="{F617302A-3260-AEF6-785A-BC047589C3D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382982" y="280060"/>
            <a:ext cx="3071751" cy="3081647"/>
          </a:xfrm>
          <a:prstGeom prst="rect">
            <a:avLst/>
          </a:prstGeom>
        </p:spPr>
      </p:pic>
      <p:pic>
        <p:nvPicPr>
          <p:cNvPr id="5" name="Graphic 4" descr="Icon of a bubbling bar of soap.">
            <a:extLst>
              <a:ext uri="{FF2B5EF4-FFF2-40B4-BE49-F238E27FC236}">
                <a16:creationId xmlns:a16="http://schemas.microsoft.com/office/drawing/2014/main" id="{B2CE2C2A-CE0B-B2AF-BD39-0CEA4BC1F2E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79" y="3634839"/>
            <a:ext cx="2755075" cy="2774867"/>
          </a:xfrm>
          <a:prstGeom prst="rect">
            <a:avLst/>
          </a:prstGeom>
        </p:spPr>
      </p:pic>
      <p:pic>
        <p:nvPicPr>
          <p:cNvPr id="7" name="Graphic 6" descr="Icon of a toothbrush with toothpaste.">
            <a:extLst>
              <a:ext uri="{FF2B5EF4-FFF2-40B4-BE49-F238E27FC236}">
                <a16:creationId xmlns:a16="http://schemas.microsoft.com/office/drawing/2014/main" id="{FCE4E083-67B8-4D19-2E0A-2FE0AEC33F9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747901" y="3633603"/>
            <a:ext cx="2774866" cy="2784763"/>
          </a:xfrm>
          <a:prstGeom prst="rect">
            <a:avLst/>
          </a:prstGeom>
        </p:spPr>
      </p:pic>
    </p:spTree>
    <p:extLst>
      <p:ext uri="{BB962C8B-B14F-4D97-AF65-F5344CB8AC3E}">
        <p14:creationId xmlns:p14="http://schemas.microsoft.com/office/powerpoint/2010/main" val="3141865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450E02F-8644-D8EA-9DF8-605F0A47D1BB}"/>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D5C2CC48-8DCB-FE6A-E627-6968CCA41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BB8B06-6FA0-E9CF-C099-AF8680D655BA}"/>
              </a:ext>
            </a:extLst>
          </p:cNvPr>
          <p:cNvSpPr>
            <a:spLocks noGrp="1"/>
          </p:cNvSpPr>
          <p:nvPr>
            <p:ph type="title"/>
          </p:nvPr>
        </p:nvSpPr>
        <p:spPr>
          <a:xfrm>
            <a:off x="5233820" y="7470"/>
            <a:ext cx="6710325" cy="1586298"/>
          </a:xfrm>
        </p:spPr>
        <p:txBody>
          <a:bodyPr vert="horz" lIns="91440" tIns="45720" rIns="91440" bIns="45720" rtlCol="0" anchor="ctr">
            <a:noAutofit/>
          </a:bodyPr>
          <a:lstStyle/>
          <a:p>
            <a:pPr algn="ctr"/>
            <a:r>
              <a:rPr lang="en-US" sz="3200" dirty="0">
                <a:latin typeface="Aptos"/>
              </a:rPr>
              <a:t>Choosing Appropriate Clothing </a:t>
            </a:r>
            <a:br>
              <a:rPr lang="en-US" sz="3200" dirty="0">
                <a:latin typeface="Aptos"/>
              </a:rPr>
            </a:br>
            <a:endParaRPr lang="en-US" sz="3200" b="0" dirty="0">
              <a:latin typeface="Aptos"/>
            </a:endParaRPr>
          </a:p>
        </p:txBody>
      </p:sp>
      <p:sp>
        <p:nvSpPr>
          <p:cNvPr id="3" name="TextBox 2">
            <a:extLst>
              <a:ext uri="{FF2B5EF4-FFF2-40B4-BE49-F238E27FC236}">
                <a16:creationId xmlns:a16="http://schemas.microsoft.com/office/drawing/2014/main" id="{81A3E2A1-3AFA-9D5B-A511-1CE9CA5093DC}"/>
              </a:ext>
            </a:extLst>
          </p:cNvPr>
          <p:cNvSpPr txBox="1"/>
          <p:nvPr/>
        </p:nvSpPr>
        <p:spPr>
          <a:xfrm>
            <a:off x="5150043" y="1593768"/>
            <a:ext cx="6877878" cy="4401205"/>
          </a:xfrm>
          <a:prstGeom prst="rect">
            <a:avLst/>
          </a:prstGeom>
          <a:noFill/>
        </p:spPr>
        <p:txBody>
          <a:bodyPr wrap="square" rtlCol="0">
            <a:spAutoFit/>
          </a:bodyPr>
          <a:lstStyle/>
          <a:p>
            <a:pPr algn="ctr"/>
            <a:r>
              <a:rPr lang="en-US" sz="2800" b="0" dirty="0">
                <a:latin typeface="Aptos"/>
              </a:rPr>
              <a:t>I will wear clothes that are neat and suitable for my interview. I can choose a nice shirt and pants or a dress. I want to look professional because it shows that I care about the job. I will make sure that my clothes do not have wrinkles, holes or stains on them.  Laying out my clothes the night before will help manage my time better the day of the interview and make me feel less rushed. </a:t>
            </a:r>
            <a:endParaRPr lang="en-US" sz="2800" dirty="0"/>
          </a:p>
        </p:txBody>
      </p:sp>
      <p:pic>
        <p:nvPicPr>
          <p:cNvPr id="19" name="Graphic 18" descr="Icon of suit jacket.">
            <a:extLst>
              <a:ext uri="{FF2B5EF4-FFF2-40B4-BE49-F238E27FC236}">
                <a16:creationId xmlns:a16="http://schemas.microsoft.com/office/drawing/2014/main" id="{97628E2A-EF94-7644-6EC2-22524EAA8C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5448" y="164398"/>
            <a:ext cx="1171699" cy="1161802"/>
          </a:xfrm>
          <a:prstGeom prst="rect">
            <a:avLst/>
          </a:prstGeom>
        </p:spPr>
      </p:pic>
      <p:pic>
        <p:nvPicPr>
          <p:cNvPr id="17" name="Graphic 16" descr="Icon of a tie.">
            <a:extLst>
              <a:ext uri="{FF2B5EF4-FFF2-40B4-BE49-F238E27FC236}">
                <a16:creationId xmlns:a16="http://schemas.microsoft.com/office/drawing/2014/main" id="{00A8A273-12A2-8053-64A3-51F7206E73E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639563" y="179862"/>
            <a:ext cx="1161802" cy="1171699"/>
          </a:xfrm>
          <a:prstGeom prst="rect">
            <a:avLst/>
          </a:prstGeom>
        </p:spPr>
      </p:pic>
      <p:pic>
        <p:nvPicPr>
          <p:cNvPr id="20" name="Graphic 19" descr="Icon of a dress.">
            <a:extLst>
              <a:ext uri="{FF2B5EF4-FFF2-40B4-BE49-F238E27FC236}">
                <a16:creationId xmlns:a16="http://schemas.microsoft.com/office/drawing/2014/main" id="{A3D2EE77-91EA-C09C-0804-BF08C4B91F7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20193" y="1593768"/>
            <a:ext cx="1161802" cy="1161802"/>
          </a:xfrm>
          <a:prstGeom prst="rect">
            <a:avLst/>
          </a:prstGeom>
        </p:spPr>
      </p:pic>
      <p:pic>
        <p:nvPicPr>
          <p:cNvPr id="32" name="Graphic 31" descr="Icon of a shirt.">
            <a:extLst>
              <a:ext uri="{FF2B5EF4-FFF2-40B4-BE49-F238E27FC236}">
                <a16:creationId xmlns:a16="http://schemas.microsoft.com/office/drawing/2014/main" id="{E11DD48C-EC43-C571-5720-22732F7B81D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640802" y="1596242"/>
            <a:ext cx="1161802" cy="1171699"/>
          </a:xfrm>
          <a:prstGeom prst="rect">
            <a:avLst/>
          </a:prstGeom>
        </p:spPr>
      </p:pic>
      <p:pic>
        <p:nvPicPr>
          <p:cNvPr id="23" name="Graphic 22" descr="Icon of a skirt.">
            <a:extLst>
              <a:ext uri="{FF2B5EF4-FFF2-40B4-BE49-F238E27FC236}">
                <a16:creationId xmlns:a16="http://schemas.microsoft.com/office/drawing/2014/main" id="{3D9EFE31-FF75-83F1-74A4-DD75719344E2}"/>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23286" y="2932833"/>
            <a:ext cx="1161802" cy="1171699"/>
          </a:xfrm>
          <a:prstGeom prst="rect">
            <a:avLst/>
          </a:prstGeom>
        </p:spPr>
      </p:pic>
      <p:pic>
        <p:nvPicPr>
          <p:cNvPr id="34" name="Graphic 33" descr="Icon of pants.">
            <a:extLst>
              <a:ext uri="{FF2B5EF4-FFF2-40B4-BE49-F238E27FC236}">
                <a16:creationId xmlns:a16="http://schemas.microsoft.com/office/drawing/2014/main" id="{A30F407D-5D11-1B54-2EC3-4BFB40BD50FF}"/>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639565" y="2970563"/>
            <a:ext cx="1161802" cy="1171699"/>
          </a:xfrm>
          <a:prstGeom prst="rect">
            <a:avLst/>
          </a:prstGeom>
        </p:spPr>
      </p:pic>
      <p:pic>
        <p:nvPicPr>
          <p:cNvPr id="29" name="Graphic 28" descr="Icon of a button up shirt.">
            <a:extLst>
              <a:ext uri="{FF2B5EF4-FFF2-40B4-BE49-F238E27FC236}">
                <a16:creationId xmlns:a16="http://schemas.microsoft.com/office/drawing/2014/main" id="{6F79E749-B578-4720-1896-6546293E7F14}"/>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819575" y="4344266"/>
            <a:ext cx="1171699" cy="1161802"/>
          </a:xfrm>
          <a:prstGeom prst="rect">
            <a:avLst/>
          </a:prstGeom>
        </p:spPr>
      </p:pic>
      <p:pic>
        <p:nvPicPr>
          <p:cNvPr id="25" name="Graphic 24" descr="Icon of a long sleeve shirt.">
            <a:extLst>
              <a:ext uri="{FF2B5EF4-FFF2-40B4-BE49-F238E27FC236}">
                <a16:creationId xmlns:a16="http://schemas.microsoft.com/office/drawing/2014/main" id="{2D2C5545-2A03-8BEF-7380-B90064E89FA9}"/>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2640183" y="4326948"/>
            <a:ext cx="1161802" cy="1171699"/>
          </a:xfrm>
          <a:prstGeom prst="rect">
            <a:avLst/>
          </a:prstGeom>
        </p:spPr>
      </p:pic>
      <p:pic>
        <p:nvPicPr>
          <p:cNvPr id="30" name="Graphic 29" descr="Icon of a high heel shoe.">
            <a:extLst>
              <a:ext uri="{FF2B5EF4-FFF2-40B4-BE49-F238E27FC236}">
                <a16:creationId xmlns:a16="http://schemas.microsoft.com/office/drawing/2014/main" id="{80C7ABFD-0E1D-C291-F002-5066F5E7FCBD}"/>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873385" y="5506439"/>
            <a:ext cx="1161802" cy="1171699"/>
          </a:xfrm>
          <a:prstGeom prst="rect">
            <a:avLst/>
          </a:prstGeom>
        </p:spPr>
      </p:pic>
      <p:pic>
        <p:nvPicPr>
          <p:cNvPr id="31" name="Graphic 30" descr="Icon of a shoe.">
            <a:extLst>
              <a:ext uri="{FF2B5EF4-FFF2-40B4-BE49-F238E27FC236}">
                <a16:creationId xmlns:a16="http://schemas.microsoft.com/office/drawing/2014/main" id="{B60595CE-8172-63C3-DDE2-FA97BD9E34CE}"/>
              </a:ext>
            </a:extLst>
          </p:cNvPr>
          <p:cNvPicPr>
            <a:picLocks noChangeAspect="1"/>
          </p:cNvPicPr>
          <p:nvPr/>
        </p:nvPicPr>
        <p:blipFill>
          <a:blip r:embed="rId20">
            <a:extLst>
              <a:ext uri="{96DAC541-7B7A-43D3-8B79-37D633B846F1}">
                <asvg:svgBlip xmlns:asvg="http://schemas.microsoft.com/office/drawing/2016/SVG/main" r:embed="rId21"/>
              </a:ext>
            </a:extLst>
          </a:blip>
          <a:srcRect/>
          <a:stretch/>
        </p:blipFill>
        <p:spPr>
          <a:xfrm>
            <a:off x="2671108" y="5540457"/>
            <a:ext cx="1161802" cy="1161802"/>
          </a:xfrm>
          <a:prstGeom prst="rect">
            <a:avLst/>
          </a:prstGeom>
        </p:spPr>
      </p:pic>
    </p:spTree>
    <p:extLst>
      <p:ext uri="{BB962C8B-B14F-4D97-AF65-F5344CB8AC3E}">
        <p14:creationId xmlns:p14="http://schemas.microsoft.com/office/powerpoint/2010/main" val="3960897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FC69E1A-3F15-1FAE-BFA0-CAB41D499B1A}"/>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CE756EA9-01D6-EFDB-71E0-A974828E6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B095D7-DC0B-1155-1CDE-F6A4CCEC1F06}"/>
              </a:ext>
            </a:extLst>
          </p:cNvPr>
          <p:cNvSpPr>
            <a:spLocks noGrp="1"/>
          </p:cNvSpPr>
          <p:nvPr>
            <p:ph type="title"/>
          </p:nvPr>
        </p:nvSpPr>
        <p:spPr>
          <a:xfrm>
            <a:off x="5108202" y="7470"/>
            <a:ext cx="6670740" cy="1755069"/>
          </a:xfrm>
        </p:spPr>
        <p:txBody>
          <a:bodyPr vert="horz" lIns="91440" tIns="45720" rIns="91440" bIns="45720" rtlCol="0" anchor="ctr">
            <a:noAutofit/>
          </a:bodyPr>
          <a:lstStyle/>
          <a:p>
            <a:pPr algn="ctr"/>
            <a:r>
              <a:rPr lang="en-US" sz="3400" dirty="0">
                <a:latin typeface="Aptos"/>
              </a:rPr>
              <a:t>Practicing the Route to the Company</a:t>
            </a:r>
            <a:r>
              <a:rPr lang="en-US" sz="3400" b="0" dirty="0">
                <a:latin typeface="Aptos"/>
              </a:rPr>
              <a:t> </a:t>
            </a:r>
          </a:p>
        </p:txBody>
      </p:sp>
      <p:sp>
        <p:nvSpPr>
          <p:cNvPr id="4" name="TextBox 3">
            <a:extLst>
              <a:ext uri="{FF2B5EF4-FFF2-40B4-BE49-F238E27FC236}">
                <a16:creationId xmlns:a16="http://schemas.microsoft.com/office/drawing/2014/main" id="{DE250963-F0C2-B2C4-99BF-453D5F6E5F3C}"/>
              </a:ext>
            </a:extLst>
          </p:cNvPr>
          <p:cNvSpPr txBox="1"/>
          <p:nvPr/>
        </p:nvSpPr>
        <p:spPr>
          <a:xfrm>
            <a:off x="5326558" y="1986919"/>
            <a:ext cx="6234027" cy="3108543"/>
          </a:xfrm>
          <a:prstGeom prst="rect">
            <a:avLst/>
          </a:prstGeom>
          <a:noFill/>
        </p:spPr>
        <p:txBody>
          <a:bodyPr wrap="square" rtlCol="0">
            <a:spAutoFit/>
          </a:bodyPr>
          <a:lstStyle/>
          <a:p>
            <a:pPr algn="ctr"/>
            <a:r>
              <a:rPr lang="en-US" sz="2800" b="0" dirty="0">
                <a:latin typeface="Aptos"/>
              </a:rPr>
              <a:t>Before the interview day, I will practice my route to the company. I can use a map or a navigation app to find the best way. If I drive, I will check that my car is ready. If I take public transportation, I will learn the schedule. I want to arrive on time, so I will leave early.</a:t>
            </a:r>
            <a:endParaRPr lang="en-US" sz="2800" dirty="0"/>
          </a:p>
        </p:txBody>
      </p:sp>
      <p:pic>
        <p:nvPicPr>
          <p:cNvPr id="3" name="Graphic 2" descr="Icon of a map.">
            <a:extLst>
              <a:ext uri="{FF2B5EF4-FFF2-40B4-BE49-F238E27FC236}">
                <a16:creationId xmlns:a16="http://schemas.microsoft.com/office/drawing/2014/main" id="{8D879EBD-2F68-7E8A-5472-F326E0495DC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0" y="854034"/>
            <a:ext cx="5140035" cy="5149932"/>
          </a:xfrm>
          <a:prstGeom prst="rect">
            <a:avLst/>
          </a:prstGeom>
        </p:spPr>
      </p:pic>
    </p:spTree>
    <p:extLst>
      <p:ext uri="{BB962C8B-B14F-4D97-AF65-F5344CB8AC3E}">
        <p14:creationId xmlns:p14="http://schemas.microsoft.com/office/powerpoint/2010/main" val="437890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E098BB8-5121-7611-99A2-24811E24AC95}"/>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602421BC-1B3B-E76B-3D75-52F254DCEC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15FB61-1A6F-A8A6-30D8-4616A2541B78}"/>
              </a:ext>
            </a:extLst>
          </p:cNvPr>
          <p:cNvSpPr>
            <a:spLocks noGrp="1"/>
          </p:cNvSpPr>
          <p:nvPr>
            <p:ph type="title"/>
          </p:nvPr>
        </p:nvSpPr>
        <p:spPr>
          <a:xfrm>
            <a:off x="5603007" y="7470"/>
            <a:ext cx="6581675" cy="1543034"/>
          </a:xfrm>
        </p:spPr>
        <p:txBody>
          <a:bodyPr vert="horz" lIns="91440" tIns="45720" rIns="91440" bIns="45720" rtlCol="0" anchor="ctr">
            <a:noAutofit/>
          </a:bodyPr>
          <a:lstStyle/>
          <a:p>
            <a:pPr algn="ctr"/>
            <a:r>
              <a:rPr lang="en-US" sz="3400" dirty="0">
                <a:latin typeface="Aptos"/>
              </a:rPr>
              <a:t>Practicing Interview Questions</a:t>
            </a:r>
            <a:endParaRPr lang="en-US" sz="3400" b="0" dirty="0">
              <a:latin typeface="Aptos"/>
            </a:endParaRPr>
          </a:p>
        </p:txBody>
      </p:sp>
      <p:sp>
        <p:nvSpPr>
          <p:cNvPr id="3" name="TextBox 2">
            <a:extLst>
              <a:ext uri="{FF2B5EF4-FFF2-40B4-BE49-F238E27FC236}">
                <a16:creationId xmlns:a16="http://schemas.microsoft.com/office/drawing/2014/main" id="{9A501456-F100-86D6-9244-B53625210A43}"/>
              </a:ext>
            </a:extLst>
          </p:cNvPr>
          <p:cNvSpPr txBox="1"/>
          <p:nvPr/>
        </p:nvSpPr>
        <p:spPr>
          <a:xfrm>
            <a:off x="6124139" y="1923875"/>
            <a:ext cx="5539409" cy="3108543"/>
          </a:xfrm>
          <a:prstGeom prst="rect">
            <a:avLst/>
          </a:prstGeom>
          <a:noFill/>
        </p:spPr>
        <p:txBody>
          <a:bodyPr wrap="square" rtlCol="0">
            <a:spAutoFit/>
          </a:bodyPr>
          <a:lstStyle/>
          <a:p>
            <a:pPr algn="ctr"/>
            <a:r>
              <a:rPr lang="en-US" sz="2800" b="0" dirty="0">
                <a:latin typeface="Aptos"/>
              </a:rPr>
              <a:t>Before the interview, I will practice answering common interview questions with someone I trust. I can ask them to help me by role-playing the interview. This will help me feel more comfortable when it is my turn.  </a:t>
            </a:r>
            <a:endParaRPr lang="en-US" sz="2800" dirty="0"/>
          </a:p>
        </p:txBody>
      </p:sp>
      <p:pic>
        <p:nvPicPr>
          <p:cNvPr id="4" name="Graphic 3" descr="Icon of two chat bubbles.">
            <a:extLst>
              <a:ext uri="{FF2B5EF4-FFF2-40B4-BE49-F238E27FC236}">
                <a16:creationId xmlns:a16="http://schemas.microsoft.com/office/drawing/2014/main" id="{66F4C8E7-3B54-22A9-CBA9-B55CC0437F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79" y="636320"/>
            <a:ext cx="5476503" cy="5585360"/>
          </a:xfrm>
          <a:prstGeom prst="rect">
            <a:avLst/>
          </a:prstGeom>
        </p:spPr>
      </p:pic>
    </p:spTree>
    <p:extLst>
      <p:ext uri="{BB962C8B-B14F-4D97-AF65-F5344CB8AC3E}">
        <p14:creationId xmlns:p14="http://schemas.microsoft.com/office/powerpoint/2010/main" val="47642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5454A48-5C6D-7E57-DCEC-893AD75141F1}"/>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E050B2BE-8163-4E5F-5CB6-0F4829091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114C1B-ADDD-62FC-BE95-7ADEACAFF22F}"/>
              </a:ext>
            </a:extLst>
          </p:cNvPr>
          <p:cNvSpPr>
            <a:spLocks noGrp="1"/>
          </p:cNvSpPr>
          <p:nvPr>
            <p:ph type="title"/>
          </p:nvPr>
        </p:nvSpPr>
        <p:spPr>
          <a:xfrm>
            <a:off x="5424877" y="7470"/>
            <a:ext cx="6502507" cy="1516530"/>
          </a:xfrm>
        </p:spPr>
        <p:txBody>
          <a:bodyPr vert="horz" lIns="91440" tIns="45720" rIns="91440" bIns="45720" rtlCol="0" anchor="ctr">
            <a:noAutofit/>
          </a:bodyPr>
          <a:lstStyle/>
          <a:p>
            <a:pPr algn="ctr"/>
            <a:r>
              <a:rPr lang="en-US" sz="3400" dirty="0">
                <a:latin typeface="Aptos"/>
              </a:rPr>
              <a:t>What to Expect During the Interview </a:t>
            </a:r>
            <a:endParaRPr lang="en-US" sz="3400" b="0" dirty="0">
              <a:latin typeface="Aptos"/>
            </a:endParaRPr>
          </a:p>
        </p:txBody>
      </p:sp>
      <p:sp>
        <p:nvSpPr>
          <p:cNvPr id="3" name="TextBox 2">
            <a:extLst>
              <a:ext uri="{FF2B5EF4-FFF2-40B4-BE49-F238E27FC236}">
                <a16:creationId xmlns:a16="http://schemas.microsoft.com/office/drawing/2014/main" id="{096D429C-A5B1-BFC8-A21B-C77B71E187EF}"/>
              </a:ext>
            </a:extLst>
          </p:cNvPr>
          <p:cNvSpPr txBox="1"/>
          <p:nvPr/>
        </p:nvSpPr>
        <p:spPr>
          <a:xfrm>
            <a:off x="6096001" y="1789043"/>
            <a:ext cx="5261112" cy="3970318"/>
          </a:xfrm>
          <a:prstGeom prst="rect">
            <a:avLst/>
          </a:prstGeom>
          <a:noFill/>
        </p:spPr>
        <p:txBody>
          <a:bodyPr wrap="square" rtlCol="0">
            <a:spAutoFit/>
          </a:bodyPr>
          <a:lstStyle/>
          <a:p>
            <a:pPr algn="ctr"/>
            <a:r>
              <a:rPr lang="en-US" sz="2800" b="0" dirty="0">
                <a:latin typeface="Aptos"/>
              </a:rPr>
              <a:t>I will walk into the interview room and greet the interviewer with a smile. I will shake hands if it feels comfortable.  During the interview I will try to maintain eye contact, sit up straight, and try not to fidget. This will show them that I am interested and engaged in the conversation.</a:t>
            </a:r>
            <a:endParaRPr lang="en-US" sz="2800" dirty="0"/>
          </a:p>
        </p:txBody>
      </p:sp>
      <p:pic>
        <p:nvPicPr>
          <p:cNvPr id="5" name="Graphic 4" descr="Icon of a head with a lightbulb to represent being engaged.">
            <a:extLst>
              <a:ext uri="{FF2B5EF4-FFF2-40B4-BE49-F238E27FC236}">
                <a16:creationId xmlns:a16="http://schemas.microsoft.com/office/drawing/2014/main" id="{54A8541A-114A-DD47-E546-FFEB5282973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8447" y="576943"/>
            <a:ext cx="5624945" cy="5704113"/>
          </a:xfrm>
          <a:prstGeom prst="rect">
            <a:avLst/>
          </a:prstGeom>
        </p:spPr>
      </p:pic>
    </p:spTree>
    <p:extLst>
      <p:ext uri="{BB962C8B-B14F-4D97-AF65-F5344CB8AC3E}">
        <p14:creationId xmlns:p14="http://schemas.microsoft.com/office/powerpoint/2010/main" val="2864605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64F2ED0-797E-CDA4-1D07-E8673DFAECB3}"/>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27D00BFD-A818-C420-49D7-A8BE682B7A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D308A2-76C8-5791-A85A-917FD7523B2B}"/>
              </a:ext>
            </a:extLst>
          </p:cNvPr>
          <p:cNvSpPr>
            <a:spLocks noGrp="1"/>
          </p:cNvSpPr>
          <p:nvPr>
            <p:ph type="title"/>
          </p:nvPr>
        </p:nvSpPr>
        <p:spPr>
          <a:xfrm>
            <a:off x="4534228" y="433002"/>
            <a:ext cx="7412948" cy="1024737"/>
          </a:xfrm>
        </p:spPr>
        <p:txBody>
          <a:bodyPr vert="horz" lIns="91440" tIns="45720" rIns="91440" bIns="45720" rtlCol="0" anchor="ctr">
            <a:noAutofit/>
          </a:bodyPr>
          <a:lstStyle/>
          <a:p>
            <a:pPr algn="ctr"/>
            <a:r>
              <a:rPr lang="en-US" sz="3400" dirty="0">
                <a:latin typeface="Aptos"/>
              </a:rPr>
              <a:t>When Answering Questions</a:t>
            </a:r>
            <a:endParaRPr lang="en-US" sz="3400" b="0" dirty="0">
              <a:latin typeface="Aptos"/>
            </a:endParaRPr>
          </a:p>
        </p:txBody>
      </p:sp>
      <p:sp>
        <p:nvSpPr>
          <p:cNvPr id="3" name="TextBox 2">
            <a:extLst>
              <a:ext uri="{FF2B5EF4-FFF2-40B4-BE49-F238E27FC236}">
                <a16:creationId xmlns:a16="http://schemas.microsoft.com/office/drawing/2014/main" id="{B67A639E-943C-3369-40CA-F5B076386E77}"/>
              </a:ext>
            </a:extLst>
          </p:cNvPr>
          <p:cNvSpPr txBox="1"/>
          <p:nvPr/>
        </p:nvSpPr>
        <p:spPr>
          <a:xfrm>
            <a:off x="5416272" y="1572546"/>
            <a:ext cx="6073363" cy="4832092"/>
          </a:xfrm>
          <a:prstGeom prst="rect">
            <a:avLst/>
          </a:prstGeom>
          <a:noFill/>
        </p:spPr>
        <p:txBody>
          <a:bodyPr wrap="square" rtlCol="0">
            <a:spAutoFit/>
          </a:bodyPr>
          <a:lstStyle/>
          <a:p>
            <a:r>
              <a:rPr lang="en-US" sz="2800" b="0" dirty="0">
                <a:latin typeface="Aptos"/>
              </a:rPr>
              <a:t>When I am answering questions....</a:t>
            </a:r>
            <a:br>
              <a:rPr lang="en-US" sz="2800" b="0" dirty="0">
                <a:latin typeface="Aptos"/>
              </a:rPr>
            </a:br>
            <a:endParaRPr lang="en-US" sz="2800" b="0" dirty="0">
              <a:latin typeface="Aptos"/>
            </a:endParaRPr>
          </a:p>
          <a:p>
            <a:pPr marL="285750" indent="-285750">
              <a:buFont typeface="Symbol"/>
              <a:buChar char="•"/>
            </a:pPr>
            <a:r>
              <a:rPr lang="en-US" sz="2800" b="0" dirty="0">
                <a:latin typeface="Aptos"/>
              </a:rPr>
              <a:t>I will use a calm and clear voice when answering questions. </a:t>
            </a:r>
            <a:br>
              <a:rPr lang="en-US" sz="2800" b="0" dirty="0">
                <a:latin typeface="Aptos"/>
              </a:rPr>
            </a:br>
            <a:endParaRPr lang="en-US" sz="2800" b="0" dirty="0">
              <a:latin typeface="Aptos"/>
            </a:endParaRPr>
          </a:p>
          <a:p>
            <a:pPr marL="285750" indent="-285750">
              <a:buFont typeface="Symbol"/>
              <a:buChar char="•"/>
            </a:pPr>
            <a:r>
              <a:rPr lang="en-US" sz="2800" b="0" dirty="0">
                <a:latin typeface="Aptos"/>
              </a:rPr>
              <a:t>I will pay attention to the interviewer's body language to understand how they feel. </a:t>
            </a:r>
            <a:br>
              <a:rPr lang="en-US" sz="2800" b="0" dirty="0">
                <a:latin typeface="Aptos"/>
              </a:rPr>
            </a:br>
            <a:endParaRPr lang="en-US" sz="2800" b="0" dirty="0">
              <a:latin typeface="Aptos"/>
            </a:endParaRPr>
          </a:p>
          <a:p>
            <a:pPr marL="285750" indent="-285750">
              <a:buFont typeface="Symbol"/>
              <a:buChar char="•"/>
            </a:pPr>
            <a:r>
              <a:rPr lang="en-US" sz="2800" b="0" dirty="0">
                <a:latin typeface="Aptos"/>
              </a:rPr>
              <a:t>I will keep my phone in my bag. I will only use it after the interview is over.</a:t>
            </a:r>
            <a:endParaRPr lang="en-US" sz="2800" dirty="0"/>
          </a:p>
        </p:txBody>
      </p:sp>
      <p:pic>
        <p:nvPicPr>
          <p:cNvPr id="7" name="Graphic 6" descr="Icon of a chat bubble to represent questions being asked.">
            <a:extLst>
              <a:ext uri="{FF2B5EF4-FFF2-40B4-BE49-F238E27FC236}">
                <a16:creationId xmlns:a16="http://schemas.microsoft.com/office/drawing/2014/main" id="{0D72923A-C624-86D3-93B5-314B951D590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4221" y="126052"/>
            <a:ext cx="4298866" cy="4209802"/>
          </a:xfrm>
          <a:prstGeom prst="rect">
            <a:avLst/>
          </a:prstGeom>
        </p:spPr>
      </p:pic>
      <p:pic>
        <p:nvPicPr>
          <p:cNvPr id="6" name="Graphic 5" descr="Icon of a chat bubble to represent answering questions. ">
            <a:extLst>
              <a:ext uri="{FF2B5EF4-FFF2-40B4-BE49-F238E27FC236}">
                <a16:creationId xmlns:a16="http://schemas.microsoft.com/office/drawing/2014/main" id="{F0672344-0D24-00BD-A9B5-9289ECE4B1E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0800000">
            <a:off x="482931" y="2526476"/>
            <a:ext cx="4130633" cy="4190009"/>
          </a:xfrm>
          <a:prstGeom prst="rect">
            <a:avLst/>
          </a:prstGeom>
        </p:spPr>
      </p:pic>
    </p:spTree>
    <p:extLst>
      <p:ext uri="{BB962C8B-B14F-4D97-AF65-F5344CB8AC3E}">
        <p14:creationId xmlns:p14="http://schemas.microsoft.com/office/powerpoint/2010/main" val="352100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8A817DF-2B63-82B7-435E-A17BBD4FC023}"/>
            </a:ext>
          </a:extLst>
        </p:cNvPr>
        <p:cNvGrpSpPr/>
        <p:nvPr/>
      </p:nvGrpSpPr>
      <p:grpSpPr>
        <a:xfrm>
          <a:off x="0" y="0"/>
          <a:ext cx="0" cy="0"/>
          <a:chOff x="0" y="0"/>
          <a:chExt cx="0" cy="0"/>
        </a:xfrm>
      </p:grpSpPr>
      <p:sp>
        <p:nvSpPr>
          <p:cNvPr id="18" name="Rectangle 17">
            <a:extLst>
              <a:ext uri="{FF2B5EF4-FFF2-40B4-BE49-F238E27FC236}">
                <a16:creationId xmlns:a16="http://schemas.microsoft.com/office/drawing/2014/main" id="{628F17AD-DF02-153A-4B3A-9DCE33F3B5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E56037-89F5-5555-2F2B-6D66216BF36B}"/>
              </a:ext>
            </a:extLst>
          </p:cNvPr>
          <p:cNvSpPr>
            <a:spLocks noGrp="1"/>
          </p:cNvSpPr>
          <p:nvPr>
            <p:ph type="title"/>
          </p:nvPr>
        </p:nvSpPr>
        <p:spPr>
          <a:xfrm>
            <a:off x="5048825" y="433002"/>
            <a:ext cx="6898351" cy="1316285"/>
          </a:xfrm>
        </p:spPr>
        <p:txBody>
          <a:bodyPr vert="horz" lIns="91440" tIns="45720" rIns="91440" bIns="45720" rtlCol="0" anchor="ctr">
            <a:noAutofit/>
          </a:bodyPr>
          <a:lstStyle/>
          <a:p>
            <a:pPr algn="ctr"/>
            <a:r>
              <a:rPr lang="en-US" sz="3400" dirty="0">
                <a:latin typeface="Aptos"/>
              </a:rPr>
              <a:t>Asking Questions After the Interview</a:t>
            </a:r>
            <a:endParaRPr lang="en-US" sz="3400" b="0" dirty="0">
              <a:latin typeface="Aptos"/>
            </a:endParaRPr>
          </a:p>
        </p:txBody>
      </p:sp>
      <p:sp>
        <p:nvSpPr>
          <p:cNvPr id="4" name="TextBox 3">
            <a:extLst>
              <a:ext uri="{FF2B5EF4-FFF2-40B4-BE49-F238E27FC236}">
                <a16:creationId xmlns:a16="http://schemas.microsoft.com/office/drawing/2014/main" id="{0DDEF3A0-5CA9-B0A3-C79C-36BC8C95F432}"/>
              </a:ext>
            </a:extLst>
          </p:cNvPr>
          <p:cNvSpPr txBox="1"/>
          <p:nvPr/>
        </p:nvSpPr>
        <p:spPr>
          <a:xfrm>
            <a:off x="6006591" y="2146849"/>
            <a:ext cx="4982818" cy="2677656"/>
          </a:xfrm>
          <a:prstGeom prst="rect">
            <a:avLst/>
          </a:prstGeom>
          <a:noFill/>
        </p:spPr>
        <p:txBody>
          <a:bodyPr wrap="square" rtlCol="0">
            <a:spAutoFit/>
          </a:bodyPr>
          <a:lstStyle/>
          <a:p>
            <a:pPr algn="ctr"/>
            <a:r>
              <a:rPr lang="en-US" sz="2800" b="0" dirty="0">
                <a:latin typeface="Aptos"/>
              </a:rPr>
              <a:t>At the end of the interview, I will have a few questions ready to ask about the job. This shows that I am interested in the position and want to know more.</a:t>
            </a:r>
            <a:endParaRPr lang="en-US" sz="2800" dirty="0"/>
          </a:p>
        </p:txBody>
      </p:sp>
      <p:pic>
        <p:nvPicPr>
          <p:cNvPr id="3" name="Graphic 2" descr="Icon of a question mark.">
            <a:extLst>
              <a:ext uri="{FF2B5EF4-FFF2-40B4-BE49-F238E27FC236}">
                <a16:creationId xmlns:a16="http://schemas.microsoft.com/office/drawing/2014/main" id="{EE5E29B6-E68E-7958-8F03-02E05DC5B90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2826" y="1141021"/>
            <a:ext cx="4536374" cy="4575958"/>
          </a:xfrm>
          <a:prstGeom prst="rect">
            <a:avLst/>
          </a:prstGeom>
        </p:spPr>
      </p:pic>
    </p:spTree>
    <p:extLst>
      <p:ext uri="{BB962C8B-B14F-4D97-AF65-F5344CB8AC3E}">
        <p14:creationId xmlns:p14="http://schemas.microsoft.com/office/powerpoint/2010/main" val="371737244"/>
      </p:ext>
    </p:extLst>
  </p:cSld>
  <p:clrMapOvr>
    <a:masterClrMapping/>
  </p:clrMapOvr>
</p:sld>
</file>

<file path=ppt/theme/theme1.xml><?xml version="1.0" encoding="utf-8"?>
<a:theme xmlns:a="http://schemas.openxmlformats.org/drawingml/2006/main" name="VanillaVTI">
  <a:themeElements>
    <a:clrScheme name="Vanilla">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54D376C6-1C9B-4C6B-8F3C-483BB307BB05}" vid="{7690D8A9-C071-45EF-BA7A-F7FA9779B11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752FADFD2D124AB4CD54A58BF7E22E" ma:contentTypeVersion="19" ma:contentTypeDescription="Create a new document." ma:contentTypeScope="" ma:versionID="3ddc4f5d2d95026aa1b088f09c93546a">
  <xsd:schema xmlns:xsd="http://www.w3.org/2001/XMLSchema" xmlns:xs="http://www.w3.org/2001/XMLSchema" xmlns:p="http://schemas.microsoft.com/office/2006/metadata/properties" xmlns:ns2="ee1c3404-7bb1-499b-a6cd-350a3abbcd46" xmlns:ns3="5cf0b33e-1905-47e5-996b-0077f99af4d6" targetNamespace="http://schemas.microsoft.com/office/2006/metadata/properties" ma:root="true" ma:fieldsID="74d542876a60a160c852370e2e0b676b" ns2:_="" ns3:_="">
    <xsd:import namespace="ee1c3404-7bb1-499b-a6cd-350a3abbcd46"/>
    <xsd:import namespace="5cf0b33e-1905-47e5-996b-0077f99af4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AccessibilityCheck" minOccurs="0"/>
                <xsd:element ref="ns2:WebTeamStatus" minOccurs="0"/>
                <xsd:element ref="ns2: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1c3404-7bb1-499b-a6cd-350a3abbcd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dddcd57-84d1-4efd-b16d-73b006936c4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AccessibilityCheck" ma:index="22" nillable="true" ma:displayName="Accessibility Check" ma:description="Where in the process of Accessibility Check " ma:format="Dropdown" ma:internalName="AccessibilityCheck">
      <xsd:simpleType>
        <xsd:restriction base="dms:Choice">
          <xsd:enumeration value="ACC Complete"/>
          <xsd:enumeration value="Ready for ACC"/>
          <xsd:enumeration value="Not Ready for ACC"/>
          <xsd:enumeration value="Sent to ACC"/>
        </xsd:restriction>
      </xsd:simpleType>
    </xsd:element>
    <xsd:element name="WebTeamStatus" ma:index="23" nillable="true" ma:displayName="Web Team Status" ma:format="Dropdown" ma:internalName="WebTeamStatus">
      <xsd:simpleType>
        <xsd:restriction base="dms:Choice">
          <xsd:enumeration value="Loaded"/>
        </xsd:restriction>
      </xsd:simpleType>
    </xsd:element>
    <xsd:element name="URL" ma:index="24" nillable="true" ma:displayName="URL" ma:format="Dropdown" ma:internalName="UR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f0b33e-1905-47e5-996b-0077f99af4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aaa2d04-3348-4be5-b415-0c4ba4372c78}" ma:internalName="TaxCatchAll" ma:showField="CatchAllData" ma:web="5cf0b33e-1905-47e5-996b-0077f99af4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e1c3404-7bb1-499b-a6cd-350a3abbcd46">
      <Terms xmlns="http://schemas.microsoft.com/office/infopath/2007/PartnerControls"/>
    </lcf76f155ced4ddcb4097134ff3c332f>
    <WebTeamStatus xmlns="ee1c3404-7bb1-499b-a6cd-350a3abbcd46" xsi:nil="true"/>
    <URL xmlns="ee1c3404-7bb1-499b-a6cd-350a3abbcd46" xsi:nil="true"/>
    <TaxCatchAll xmlns="5cf0b33e-1905-47e5-996b-0077f99af4d6" xsi:nil="true"/>
    <AccessibilityCheck xmlns="ee1c3404-7bb1-499b-a6cd-350a3abbcd46" xsi:nil="true"/>
  </documentManagement>
</p:properties>
</file>

<file path=customXml/itemProps1.xml><?xml version="1.0" encoding="utf-8"?>
<ds:datastoreItem xmlns:ds="http://schemas.openxmlformats.org/officeDocument/2006/customXml" ds:itemID="{9B0824A0-026E-415A-8E3D-1041F54302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1c3404-7bb1-499b-a6cd-350a3abbcd46"/>
    <ds:schemaRef ds:uri="5cf0b33e-1905-47e5-996b-0077f99af4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4D157F-FA35-43D6-8F10-56CA1B37FA68}">
  <ds:schemaRefs>
    <ds:schemaRef ds:uri="http://schemas.microsoft.com/sharepoint/v3/contenttype/forms"/>
  </ds:schemaRefs>
</ds:datastoreItem>
</file>

<file path=customXml/itemProps3.xml><?xml version="1.0" encoding="utf-8"?>
<ds:datastoreItem xmlns:ds="http://schemas.openxmlformats.org/officeDocument/2006/customXml" ds:itemID="{A8E9607A-594B-4380-851E-8AA7BD22AB00}">
  <ds:schemaRefs>
    <ds:schemaRef ds:uri="http://purl.org/dc/terms/"/>
    <ds:schemaRef ds:uri="http://schemas.microsoft.com/office/2006/documentManagement/types"/>
    <ds:schemaRef ds:uri="http://purl.org/dc/dcmitype/"/>
    <ds:schemaRef ds:uri="ee1c3404-7bb1-499b-a6cd-350a3abbcd46"/>
    <ds:schemaRef ds:uri="http://schemas.microsoft.com/office/2006/metadata/properties"/>
    <ds:schemaRef ds:uri="http://purl.org/dc/elements/1.1/"/>
    <ds:schemaRef ds:uri="http://www.w3.org/XML/1998/namespace"/>
    <ds:schemaRef ds:uri="http://schemas.microsoft.com/office/infopath/2007/PartnerControls"/>
    <ds:schemaRef ds:uri="http://schemas.openxmlformats.org/package/2006/metadata/core-properties"/>
    <ds:schemaRef ds:uri="5cf0b33e-1905-47e5-996b-0077f99af4d6"/>
  </ds:schemaRefs>
</ds:datastoreItem>
</file>

<file path=docProps/app.xml><?xml version="1.0" encoding="utf-8"?>
<Properties xmlns="http://schemas.openxmlformats.org/officeDocument/2006/extended-properties" xmlns:vt="http://schemas.openxmlformats.org/officeDocument/2006/docPropsVTypes">
  <Template>office theme</Template>
  <TotalTime>66</TotalTime>
  <Words>938</Words>
  <Application>Microsoft Office PowerPoint</Application>
  <PresentationFormat>Widescreen</PresentationFormat>
  <Paragraphs>86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VanillaVTI</vt:lpstr>
      <vt:lpstr>Preparing for a Job Interview</vt:lpstr>
      <vt:lpstr>I am excited about my upcoming job interview! This is an important step for me, and I want to do my best. Here are some things I will remember to help me prepare.</vt:lpstr>
      <vt:lpstr>Importance of Personal Hygiene </vt:lpstr>
      <vt:lpstr>Choosing Appropriate Clothing  </vt:lpstr>
      <vt:lpstr>Practicing the Route to the Company </vt:lpstr>
      <vt:lpstr>Practicing Interview Questions</vt:lpstr>
      <vt:lpstr>What to Expect During the Interview </vt:lpstr>
      <vt:lpstr>When Answering Questions</vt:lpstr>
      <vt:lpstr>Asking Questions After the Interview</vt:lpstr>
      <vt:lpstr>How to Follow Up After the Interview</vt:lpstr>
      <vt:lpstr>I am excited to take these steps to prepare for my job interview. I know that by following this plan, I will feel more confident and ready to succeed! </vt:lpstr>
      <vt:lpstr>Let's practice some sample mock interview questions. </vt:lpstr>
      <vt:lpstr>Question 1</vt:lpstr>
      <vt:lpstr>Question 2</vt:lpstr>
      <vt:lpstr> Question 3</vt:lpstr>
      <vt:lpstr>Question 4</vt:lpstr>
      <vt:lpstr>Question 5</vt:lpstr>
      <vt:lpstr>Question 6</vt:lpstr>
      <vt:lpstr>Question 7</vt:lpstr>
      <vt:lpstr>Question 8</vt:lpstr>
      <vt:lpstr>Question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Alissa Otani-Cole</cp:lastModifiedBy>
  <cp:revision>290</cp:revision>
  <dcterms:created xsi:type="dcterms:W3CDTF">2025-02-19T12:32:16Z</dcterms:created>
  <dcterms:modified xsi:type="dcterms:W3CDTF">2025-06-26T20:04:39Z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0x010100E6752FADFD2D124AB4CD54A58BF7E22E</vt:lpwstr>
  </property>
  <property fmtid="{D5CDD505-2E9C-101B-9397-08002B2CF9AE}" pid="3" name="MediaServiceImageTags">
    <vt:lpwstr/>
  </property>
</Properties>
</file>