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73" r:id="rId5"/>
    <p:sldId id="267" r:id="rId6"/>
    <p:sldId id="268" r:id="rId7"/>
    <p:sldId id="258" r:id="rId8"/>
    <p:sldId id="275" r:id="rId9"/>
    <p:sldId id="277" r:id="rId10"/>
    <p:sldId id="276" r:id="rId11"/>
    <p:sldId id="278" r:id="rId12"/>
    <p:sldId id="279" r:id="rId13"/>
    <p:sldId id="280" r:id="rId14"/>
    <p:sldId id="281" r:id="rId15"/>
    <p:sldId id="28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E0B8D2-F405-C352-690E-B49BC271C028}" v="2" dt="2025-02-10T21:14:26.4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57"/>
    <p:restoredTop sz="94658"/>
  </p:normalViewPr>
  <p:slideViewPr>
    <p:cSldViewPr snapToGrid="0">
      <p:cViewPr varScale="1">
        <p:scale>
          <a:sx n="91" d="100"/>
          <a:sy n="91" d="100"/>
        </p:scale>
        <p:origin x="208" y="8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6CD555-41FF-4E8D-878E-146EB3B98FB9}" type="datetimeFigureOut">
              <a:t>2/25/2025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9F0B29-A868-4355-81A3-28BBD6AC2F27}" type="slidenum">
              <a:t>‹#›</a:t>
            </a:fld>
            <a:endParaRPr lang="en-US"/>
          </a:p>
        </p:txBody>
      </p:sp>
    </p:spTree>
    <p:extLst>
      <p:ext uri="{BB962C8B-B14F-4D97-AF65-F5344CB8AC3E}">
        <p14:creationId xmlns:p14="http://schemas.microsoft.com/office/powerpoint/2010/main" val="1520694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99F0B29-A868-4355-81A3-28BBD6AC2F27}" type="slidenum">
              <a:t>4</a:t>
            </a:fld>
            <a:endParaRPr lang="en-US"/>
          </a:p>
        </p:txBody>
      </p:sp>
    </p:spTree>
    <p:extLst>
      <p:ext uri="{BB962C8B-B14F-4D97-AF65-F5344CB8AC3E}">
        <p14:creationId xmlns:p14="http://schemas.microsoft.com/office/powerpoint/2010/main" val="3763266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E9AC3-46E5-F204-CAED-FC65F84BAC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CE3C31-DAC1-F21A-372D-8E3D3EEC75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71F77E-4A92-635F-ACB0-22FC1C7C77CB}"/>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7DB1915D-185E-D42E-F1D0-F8D4665C1249}"/>
              </a:ext>
            </a:extLst>
          </p:cNvPr>
          <p:cNvSpPr>
            <a:spLocks noGrp="1"/>
          </p:cNvSpPr>
          <p:nvPr>
            <p:ph type="sldNum" sz="quarter" idx="5"/>
          </p:nvPr>
        </p:nvSpPr>
        <p:spPr/>
        <p:txBody>
          <a:bodyPr/>
          <a:lstStyle/>
          <a:p>
            <a:fld id="{D99F0B29-A868-4355-81A3-28BBD6AC2F27}" type="slidenum">
              <a:t>5</a:t>
            </a:fld>
            <a:endParaRPr lang="en-US"/>
          </a:p>
        </p:txBody>
      </p:sp>
    </p:spTree>
    <p:extLst>
      <p:ext uri="{BB962C8B-B14F-4D97-AF65-F5344CB8AC3E}">
        <p14:creationId xmlns:p14="http://schemas.microsoft.com/office/powerpoint/2010/main" val="2874769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B1CB4-19FA-0B5A-802D-0873046081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9A06B7-C53F-E4B6-CEFC-BB37EB47C2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131C62-94AE-6BB4-B869-D2412A59428D}"/>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52F3B42F-9187-A11F-3121-79DAAA101B88}"/>
              </a:ext>
            </a:extLst>
          </p:cNvPr>
          <p:cNvSpPr>
            <a:spLocks noGrp="1"/>
          </p:cNvSpPr>
          <p:nvPr>
            <p:ph type="sldNum" sz="quarter" idx="5"/>
          </p:nvPr>
        </p:nvSpPr>
        <p:spPr/>
        <p:txBody>
          <a:bodyPr/>
          <a:lstStyle/>
          <a:p>
            <a:fld id="{D99F0B29-A868-4355-81A3-28BBD6AC2F27}" type="slidenum">
              <a:t>6</a:t>
            </a:fld>
            <a:endParaRPr lang="en-US"/>
          </a:p>
        </p:txBody>
      </p:sp>
    </p:spTree>
    <p:extLst>
      <p:ext uri="{BB962C8B-B14F-4D97-AF65-F5344CB8AC3E}">
        <p14:creationId xmlns:p14="http://schemas.microsoft.com/office/powerpoint/2010/main" val="3568418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795BD-CD59-5862-5566-ED63E76BAE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F346C4-5575-CA87-B737-3522D55FB5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85BF9D-D24F-C178-1622-050080579984}"/>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E9015489-8044-6BF7-2EAE-3CBA561717BE}"/>
              </a:ext>
            </a:extLst>
          </p:cNvPr>
          <p:cNvSpPr>
            <a:spLocks noGrp="1"/>
          </p:cNvSpPr>
          <p:nvPr>
            <p:ph type="sldNum" sz="quarter" idx="5"/>
          </p:nvPr>
        </p:nvSpPr>
        <p:spPr/>
        <p:txBody>
          <a:bodyPr/>
          <a:lstStyle/>
          <a:p>
            <a:fld id="{D99F0B29-A868-4355-81A3-28BBD6AC2F27}" type="slidenum">
              <a:t>7</a:t>
            </a:fld>
            <a:endParaRPr lang="en-US"/>
          </a:p>
        </p:txBody>
      </p:sp>
    </p:spTree>
    <p:extLst>
      <p:ext uri="{BB962C8B-B14F-4D97-AF65-F5344CB8AC3E}">
        <p14:creationId xmlns:p14="http://schemas.microsoft.com/office/powerpoint/2010/main" val="2334750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BB8969-81EA-A3F7-3AE9-3357490B2B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0BC254-56CF-DBD3-CB65-8164EFC2BD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5624A1-2566-B139-F38F-00E7E43929A0}"/>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5EA22DDF-950C-0A47-861B-C6DCF0C32BBF}"/>
              </a:ext>
            </a:extLst>
          </p:cNvPr>
          <p:cNvSpPr>
            <a:spLocks noGrp="1"/>
          </p:cNvSpPr>
          <p:nvPr>
            <p:ph type="sldNum" sz="quarter" idx="5"/>
          </p:nvPr>
        </p:nvSpPr>
        <p:spPr/>
        <p:txBody>
          <a:bodyPr/>
          <a:lstStyle/>
          <a:p>
            <a:fld id="{D99F0B29-A868-4355-81A3-28BBD6AC2F27}" type="slidenum">
              <a:t>8</a:t>
            </a:fld>
            <a:endParaRPr lang="en-US"/>
          </a:p>
        </p:txBody>
      </p:sp>
    </p:spTree>
    <p:extLst>
      <p:ext uri="{BB962C8B-B14F-4D97-AF65-F5344CB8AC3E}">
        <p14:creationId xmlns:p14="http://schemas.microsoft.com/office/powerpoint/2010/main" val="831946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B10CE1-1F07-45C1-B8FF-22A5E6A68D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191B02-CC83-192F-BDFB-D828B3112E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740CB2A-D0A9-020F-23C4-950193FB029E}"/>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E8ABF9FF-F305-C166-A928-0BBD807D6575}"/>
              </a:ext>
            </a:extLst>
          </p:cNvPr>
          <p:cNvSpPr>
            <a:spLocks noGrp="1"/>
          </p:cNvSpPr>
          <p:nvPr>
            <p:ph type="sldNum" sz="quarter" idx="5"/>
          </p:nvPr>
        </p:nvSpPr>
        <p:spPr/>
        <p:txBody>
          <a:bodyPr/>
          <a:lstStyle/>
          <a:p>
            <a:fld id="{D99F0B29-A868-4355-81A3-28BBD6AC2F27}" type="slidenum">
              <a:t>9</a:t>
            </a:fld>
            <a:endParaRPr lang="en-US"/>
          </a:p>
        </p:txBody>
      </p:sp>
    </p:spTree>
    <p:extLst>
      <p:ext uri="{BB962C8B-B14F-4D97-AF65-F5344CB8AC3E}">
        <p14:creationId xmlns:p14="http://schemas.microsoft.com/office/powerpoint/2010/main" val="3367021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E436E7-70FA-1250-0FB7-4AA70A6BB4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3B2A78-530E-7119-5EE5-D2ECC64175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344723-3A9D-DECC-AA5A-CD8488DC5005}"/>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41CBF160-C802-C3E7-8AA0-4747EE4FF38E}"/>
              </a:ext>
            </a:extLst>
          </p:cNvPr>
          <p:cNvSpPr>
            <a:spLocks noGrp="1"/>
          </p:cNvSpPr>
          <p:nvPr>
            <p:ph type="sldNum" sz="quarter" idx="5"/>
          </p:nvPr>
        </p:nvSpPr>
        <p:spPr/>
        <p:txBody>
          <a:bodyPr/>
          <a:lstStyle/>
          <a:p>
            <a:fld id="{D99F0B29-A868-4355-81A3-28BBD6AC2F27}" type="slidenum">
              <a:t>10</a:t>
            </a:fld>
            <a:endParaRPr lang="en-US"/>
          </a:p>
        </p:txBody>
      </p:sp>
    </p:spTree>
    <p:extLst>
      <p:ext uri="{BB962C8B-B14F-4D97-AF65-F5344CB8AC3E}">
        <p14:creationId xmlns:p14="http://schemas.microsoft.com/office/powerpoint/2010/main" val="1620146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33B991-9BF1-54A5-8243-D43646ABFF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350492-8E49-276E-75C9-386DB4748D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24778F-DA90-D777-FE9E-A8E3CA4471A4}"/>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6A3B47AA-5E60-9044-CB39-12455F9FC4FF}"/>
              </a:ext>
            </a:extLst>
          </p:cNvPr>
          <p:cNvSpPr>
            <a:spLocks noGrp="1"/>
          </p:cNvSpPr>
          <p:nvPr>
            <p:ph type="sldNum" sz="quarter" idx="5"/>
          </p:nvPr>
        </p:nvSpPr>
        <p:spPr/>
        <p:txBody>
          <a:bodyPr/>
          <a:lstStyle/>
          <a:p>
            <a:fld id="{D99F0B29-A868-4355-81A3-28BBD6AC2F27}" type="slidenum">
              <a:t>11</a:t>
            </a:fld>
            <a:endParaRPr lang="en-US"/>
          </a:p>
        </p:txBody>
      </p:sp>
    </p:spTree>
    <p:extLst>
      <p:ext uri="{BB962C8B-B14F-4D97-AF65-F5344CB8AC3E}">
        <p14:creationId xmlns:p14="http://schemas.microsoft.com/office/powerpoint/2010/main" val="2927777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4CF09-80E9-5786-0CEB-5ABD31D02A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13C8A1-53BD-615C-1BCD-2A867E19C7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42CD06-6134-6914-D587-637F5F335A35}"/>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EAF4C422-B4BB-1D63-600B-E3D2E4BEE65E}"/>
              </a:ext>
            </a:extLst>
          </p:cNvPr>
          <p:cNvSpPr>
            <a:spLocks noGrp="1"/>
          </p:cNvSpPr>
          <p:nvPr>
            <p:ph type="sldNum" sz="quarter" idx="5"/>
          </p:nvPr>
        </p:nvSpPr>
        <p:spPr/>
        <p:txBody>
          <a:bodyPr/>
          <a:lstStyle/>
          <a:p>
            <a:fld id="{D99F0B29-A868-4355-81A3-28BBD6AC2F27}" type="slidenum">
              <a:t>12</a:t>
            </a:fld>
            <a:endParaRPr lang="en-US"/>
          </a:p>
        </p:txBody>
      </p:sp>
    </p:spTree>
    <p:extLst>
      <p:ext uri="{BB962C8B-B14F-4D97-AF65-F5344CB8AC3E}">
        <p14:creationId xmlns:p14="http://schemas.microsoft.com/office/powerpoint/2010/main" val="81634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EC937-0FB1-E3EE-1825-DCAE38D5BE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19EA5B-24CC-796F-B5C1-5942288E09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FA16DA-3B81-B86C-60B0-02C823B05D20}"/>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5" name="Footer Placeholder 4">
            <a:extLst>
              <a:ext uri="{FF2B5EF4-FFF2-40B4-BE49-F238E27FC236}">
                <a16:creationId xmlns:a16="http://schemas.microsoft.com/office/drawing/2014/main" id="{6A0BBCB7-EEBC-C0E9-B21C-E998337D1C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8A4192-5823-8368-0DF9-7DC84F7066F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934672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AF54F-F1CC-1F6A-C369-71876ACF37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474718-93AE-D91D-21FF-B5B830A2C5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282186-29F9-58A3-0ECC-8584E74E7EFD}"/>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5" name="Footer Placeholder 4">
            <a:extLst>
              <a:ext uri="{FF2B5EF4-FFF2-40B4-BE49-F238E27FC236}">
                <a16:creationId xmlns:a16="http://schemas.microsoft.com/office/drawing/2014/main" id="{8146EB43-5A64-37E2-9FD3-05C5D0FF6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C8A432-A716-55B9-18A0-A0D449A20818}"/>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291436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24C092-D278-9448-DDBE-7612245E7B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D07926-F27C-5BD4-C912-C269391CA4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AF244D-6E01-83E5-4341-31C53E5C6DCD}"/>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5" name="Footer Placeholder 4">
            <a:extLst>
              <a:ext uri="{FF2B5EF4-FFF2-40B4-BE49-F238E27FC236}">
                <a16:creationId xmlns:a16="http://schemas.microsoft.com/office/drawing/2014/main" id="{E772648B-A41E-4850-89E5-3683AAAC17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033ABA-AF3D-416A-F395-3568C0EAA460}"/>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696937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240DE-09F6-6168-8D83-988617B54F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603644-4256-F325-875C-D9D9908F88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B5372C-A95C-7939-B796-FBDD5574E416}"/>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5" name="Footer Placeholder 4">
            <a:extLst>
              <a:ext uri="{FF2B5EF4-FFF2-40B4-BE49-F238E27FC236}">
                <a16:creationId xmlns:a16="http://schemas.microsoft.com/office/drawing/2014/main" id="{5850BBE5-832E-CF58-FC9F-FD8E534171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E8CDD0-5D83-7BEA-F21F-4FA9F6ED4DFD}"/>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820389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63792-D4B5-15CD-D04A-8B4D7278FE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A5ABDE-820E-7ECD-CE4F-451665B7A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48A3ED-8F1C-1BE6-25D6-A8984554723E}"/>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5" name="Footer Placeholder 4">
            <a:extLst>
              <a:ext uri="{FF2B5EF4-FFF2-40B4-BE49-F238E27FC236}">
                <a16:creationId xmlns:a16="http://schemas.microsoft.com/office/drawing/2014/main" id="{B338CB45-E554-2B06-181A-5E96736C09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229FFC-FF6D-4F64-C269-930049E54D5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219709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4E244-B275-4514-747D-DE0D8E3C0D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9711D3-5301-370E-8BA6-5C34FAF306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3762D6-88F7-A14C-3E24-B92154D782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590C15-7301-E2F1-899E-5454C16E3716}"/>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6" name="Footer Placeholder 5">
            <a:extLst>
              <a:ext uri="{FF2B5EF4-FFF2-40B4-BE49-F238E27FC236}">
                <a16:creationId xmlns:a16="http://schemas.microsoft.com/office/drawing/2014/main" id="{9D77B00F-B0CE-5191-38AE-42CEF3F6DE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82B9F7-1172-3573-3F89-3F9227A2AA7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36514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A7C5D-88E8-4699-A4DD-FF528FD14E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29E8F2-03D3-09F0-239C-65E3C32413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5C3B2B-B203-ABBB-C179-E30C3DF05A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2D498D-47B9-ACF0-2AD0-D0C029E8D9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147CFF-0CC6-6FCF-909C-9C0694E281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085FAD-5B99-2910-472D-A7778E9D9DD3}"/>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8" name="Footer Placeholder 7">
            <a:extLst>
              <a:ext uri="{FF2B5EF4-FFF2-40B4-BE49-F238E27FC236}">
                <a16:creationId xmlns:a16="http://schemas.microsoft.com/office/drawing/2014/main" id="{93FD3E9A-9934-DC7E-20C4-0239FE71A6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1E4EA9-9074-5F60-41BB-1950E69B39B1}"/>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3730201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D617B-B1C1-1DA0-481C-05FBDD3D0C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2B72A2-700D-28AA-2F07-E2CED906267A}"/>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4" name="Footer Placeholder 3">
            <a:extLst>
              <a:ext uri="{FF2B5EF4-FFF2-40B4-BE49-F238E27FC236}">
                <a16:creationId xmlns:a16="http://schemas.microsoft.com/office/drawing/2014/main" id="{F58EDAC0-1C2F-C95D-FA35-A1876215F9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E2BF6D-1C71-08DD-A683-649353AF3D87}"/>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887404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026432-C755-B4A8-83EB-FB91B9A2043C}"/>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3" name="Footer Placeholder 2">
            <a:extLst>
              <a:ext uri="{FF2B5EF4-FFF2-40B4-BE49-F238E27FC236}">
                <a16:creationId xmlns:a16="http://schemas.microsoft.com/office/drawing/2014/main" id="{5A6FE15C-22B1-094B-F5AA-2DDE010DB2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40EB6A-8FA3-61DA-F65A-B92A30CAF778}"/>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3048830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364C7-7F74-1327-5D5F-2DB1A463F3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8FD171-F205-9C5E-12F4-BED5D0CD7E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C7D3D9-8C73-AF85-F32F-FB0E852141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85EF37-8996-B62E-A86A-93028D772749}"/>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6" name="Footer Placeholder 5">
            <a:extLst>
              <a:ext uri="{FF2B5EF4-FFF2-40B4-BE49-F238E27FC236}">
                <a16:creationId xmlns:a16="http://schemas.microsoft.com/office/drawing/2014/main" id="{1A7D4856-5029-9D00-A8FC-931D5FA2B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1DE7F2-2906-326A-FB50-4548F498ACFE}"/>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3232122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C94E9-83D6-B330-31FD-A044FF900A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B5D30C-5ED9-E804-15E3-1D2CAE1CD1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8A07FF-536F-7B0B-3C5E-1C9A53B9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E1C598-A37A-4DB0-BE57-911A44583CBA}"/>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6" name="Footer Placeholder 5">
            <a:extLst>
              <a:ext uri="{FF2B5EF4-FFF2-40B4-BE49-F238E27FC236}">
                <a16:creationId xmlns:a16="http://schemas.microsoft.com/office/drawing/2014/main" id="{4A6AF043-5858-1746-8AFB-3EEA2D74A4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2BE84F-A581-2780-74EA-8875253E3FEB}"/>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35948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B36F4D-158B-0054-94B7-2DF4979B8B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DFFB52-68F5-6756-3F78-CF9B131300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AA5AC8-661A-1429-9BA8-DF099852C6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E52ED0-BE5B-C245-BA77-29ADD65D19BA}" type="datetimeFigureOut">
              <a:rPr lang="en-US" smtClean="0"/>
              <a:t>2/25/2025</a:t>
            </a:fld>
            <a:endParaRPr lang="en-US"/>
          </a:p>
        </p:txBody>
      </p:sp>
      <p:sp>
        <p:nvSpPr>
          <p:cNvPr id="5" name="Footer Placeholder 4">
            <a:extLst>
              <a:ext uri="{FF2B5EF4-FFF2-40B4-BE49-F238E27FC236}">
                <a16:creationId xmlns:a16="http://schemas.microsoft.com/office/drawing/2014/main" id="{2F93242D-19D1-0182-AED0-69FF666037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B6E8E97-A985-47ED-AD91-54D9045B7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B4171E2-19B9-E247-A00C-FE0EB31DBBAE}" type="slidenum">
              <a:rPr lang="en-US" smtClean="0"/>
              <a:t>‹#›</a:t>
            </a:fld>
            <a:endParaRPr lang="en-US"/>
          </a:p>
        </p:txBody>
      </p:sp>
    </p:spTree>
    <p:extLst>
      <p:ext uri="{BB962C8B-B14F-4D97-AF65-F5344CB8AC3E}">
        <p14:creationId xmlns:p14="http://schemas.microsoft.com/office/powerpoint/2010/main" val="2101220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D9FD4-871E-AC97-2D53-673D0D0F279C}"/>
              </a:ext>
            </a:extLst>
          </p:cNvPr>
          <p:cNvSpPr>
            <a:spLocks noGrp="1"/>
          </p:cNvSpPr>
          <p:nvPr>
            <p:ph type="title"/>
          </p:nvPr>
        </p:nvSpPr>
        <p:spPr/>
        <p:txBody>
          <a:bodyPr/>
          <a:lstStyle/>
          <a:p>
            <a:r>
              <a:rPr lang="en-US"/>
              <a:t>Note to Instructors</a:t>
            </a:r>
          </a:p>
        </p:txBody>
      </p:sp>
      <p:sp>
        <p:nvSpPr>
          <p:cNvPr id="3" name="Content Placeholder 2">
            <a:extLst>
              <a:ext uri="{FF2B5EF4-FFF2-40B4-BE49-F238E27FC236}">
                <a16:creationId xmlns:a16="http://schemas.microsoft.com/office/drawing/2014/main" id="{A3ADA2AC-0C39-DA41-BF2C-B8071A3C56EF}"/>
              </a:ext>
            </a:extLst>
          </p:cNvPr>
          <p:cNvSpPr>
            <a:spLocks noGrp="1"/>
          </p:cNvSpPr>
          <p:nvPr>
            <p:ph idx="1"/>
          </p:nvPr>
        </p:nvSpPr>
        <p:spPr/>
        <p:txBody>
          <a:bodyPr vert="horz" lIns="91440" tIns="45720" rIns="91440" bIns="45720" rtlCol="0" anchor="t">
            <a:normAutofit/>
          </a:bodyPr>
          <a:lstStyle/>
          <a:p>
            <a:pPr marL="0" indent="0">
              <a:buNone/>
            </a:pPr>
            <a:r>
              <a:rPr lang="en-US" dirty="0"/>
              <a:t>Each student has different foundational skills so some students may need more support or instruction than others, while others may need less.</a:t>
            </a:r>
          </a:p>
          <a:p>
            <a:pPr marL="0" indent="0">
              <a:buNone/>
            </a:pPr>
            <a:r>
              <a:rPr lang="en-US" dirty="0"/>
              <a:t>Based on your students, you can choose which slides or information is best suited for them.</a:t>
            </a:r>
          </a:p>
        </p:txBody>
      </p:sp>
    </p:spTree>
    <p:extLst>
      <p:ext uri="{BB962C8B-B14F-4D97-AF65-F5344CB8AC3E}">
        <p14:creationId xmlns:p14="http://schemas.microsoft.com/office/powerpoint/2010/main" val="605357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8456AE7-363B-5128-D787-E5E4C3D907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B1A11B-0B2F-F815-2434-5C25F47AEBE5}"/>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rPr>
              <a:t>Decision-Making</a:t>
            </a:r>
            <a:endParaRPr lang="en-US" sz="4800" dirty="0"/>
          </a:p>
        </p:txBody>
      </p:sp>
      <p:cxnSp>
        <p:nvCxnSpPr>
          <p:cNvPr id="27" name="Straight Connector 26">
            <a:extLst>
              <a:ext uri="{FF2B5EF4-FFF2-40B4-BE49-F238E27FC236}">
                <a16:creationId xmlns:a16="http://schemas.microsoft.com/office/drawing/2014/main" id="{3F168096-6DF4-B4B5-90C7-837F64328D1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BC70D48-EB7A-24CE-CD61-0279DC42F08A}"/>
              </a:ext>
            </a:extLst>
          </p:cNvPr>
          <p:cNvSpPr>
            <a:spLocks noGrp="1"/>
          </p:cNvSpPr>
          <p:nvPr>
            <p:ph idx="1"/>
          </p:nvPr>
        </p:nvSpPr>
        <p:spPr>
          <a:xfrm>
            <a:off x="761840" y="2007220"/>
            <a:ext cx="5511369" cy="4638509"/>
          </a:xfrm>
        </p:spPr>
        <p:txBody>
          <a:bodyPr vert="horz" lIns="91440" tIns="45720" rIns="91440" bIns="45720" rtlCol="0">
            <a:normAutofit/>
          </a:bodyPr>
          <a:lstStyle/>
          <a:p>
            <a:pPr marL="0" indent="0">
              <a:spcAft>
                <a:spcPts val="1200"/>
              </a:spcAft>
              <a:buNone/>
            </a:pPr>
            <a:r>
              <a:rPr lang="en-US" dirty="0">
                <a:highlight>
                  <a:srgbClr val="FFFFFF"/>
                </a:highlight>
              </a:rPr>
              <a:t>Choosing the best choice or action when there are several options. This involves thinking about your options and picking the one that seems best.</a:t>
            </a:r>
          </a:p>
          <a:p>
            <a:pPr marL="0" indent="0">
              <a:buNone/>
            </a:pPr>
            <a:r>
              <a:rPr lang="en-US" dirty="0">
                <a:highlight>
                  <a:srgbClr val="FFFFFF"/>
                </a:highlight>
              </a:rPr>
              <a:t>Think of a time when you had to make a tough decision, what did you think about before deciding? </a:t>
            </a:r>
          </a:p>
        </p:txBody>
      </p:sp>
      <p:pic>
        <p:nvPicPr>
          <p:cNvPr id="6" name="Picture 5" descr="illustration of a signpost">
            <a:extLst>
              <a:ext uri="{FF2B5EF4-FFF2-40B4-BE49-F238E27FC236}">
                <a16:creationId xmlns:a16="http://schemas.microsoft.com/office/drawing/2014/main" id="{DEF6D528-DD44-A5BA-43F3-49DDEE9F8604}"/>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4195846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73E89DF-A5C5-EF72-8E68-0A5A72093F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3E50AF-8769-113D-FC07-4D9586E370D1}"/>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rPr>
              <a:t>Problem-Solving</a:t>
            </a:r>
            <a:endParaRPr lang="en-US" sz="4800" dirty="0"/>
          </a:p>
        </p:txBody>
      </p:sp>
      <p:cxnSp>
        <p:nvCxnSpPr>
          <p:cNvPr id="27" name="Straight Connector 26">
            <a:extLst>
              <a:ext uri="{FF2B5EF4-FFF2-40B4-BE49-F238E27FC236}">
                <a16:creationId xmlns:a16="http://schemas.microsoft.com/office/drawing/2014/main" id="{500E592B-5A45-DDEC-2CC0-2AAB79C982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4B942D7-AA46-87EF-6DCC-3268D9342276}"/>
              </a:ext>
            </a:extLst>
          </p:cNvPr>
          <p:cNvSpPr>
            <a:spLocks noGrp="1"/>
          </p:cNvSpPr>
          <p:nvPr>
            <p:ph idx="1"/>
          </p:nvPr>
        </p:nvSpPr>
        <p:spPr>
          <a:xfrm>
            <a:off x="761840" y="2007220"/>
            <a:ext cx="5511369" cy="4638509"/>
          </a:xfrm>
        </p:spPr>
        <p:txBody>
          <a:bodyPr vert="horz" lIns="91440" tIns="45720" rIns="91440" bIns="45720" rtlCol="0">
            <a:normAutofit/>
          </a:bodyPr>
          <a:lstStyle/>
          <a:p>
            <a:pPr marL="0" indent="0">
              <a:spcAft>
                <a:spcPts val="1800"/>
              </a:spcAft>
              <a:buNone/>
            </a:pPr>
            <a:r>
              <a:rPr lang="en-US" dirty="0">
                <a:highlight>
                  <a:srgbClr val="FFFFFF"/>
                </a:highlight>
              </a:rPr>
              <a:t>Identifying a problem, thinking through different ways to solve it, and choosing the best way to handle it.</a:t>
            </a:r>
          </a:p>
          <a:p>
            <a:pPr marL="0" indent="0">
              <a:buNone/>
            </a:pPr>
            <a:r>
              <a:rPr lang="en-US" dirty="0">
                <a:highlight>
                  <a:srgbClr val="FFFFFF"/>
                </a:highlight>
              </a:rPr>
              <a:t>What tools or supports could help you solve a problem? </a:t>
            </a:r>
          </a:p>
        </p:txBody>
      </p:sp>
      <p:pic>
        <p:nvPicPr>
          <p:cNvPr id="6" name="Picture 5" descr="illustration of a human head with a lightbulb in the center">
            <a:extLst>
              <a:ext uri="{FF2B5EF4-FFF2-40B4-BE49-F238E27FC236}">
                <a16:creationId xmlns:a16="http://schemas.microsoft.com/office/drawing/2014/main" id="{7A29E34B-6EAF-8CF3-2FD6-1A92B7AA34D5}"/>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2311552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1C389C-600F-DE1D-2830-CC6A73CD1F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A153FA-E686-E0B2-86F3-B07414815D23}"/>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rPr>
              <a:t>Leadership</a:t>
            </a:r>
            <a:endParaRPr lang="en-US" sz="4800" dirty="0"/>
          </a:p>
        </p:txBody>
      </p:sp>
      <p:cxnSp>
        <p:nvCxnSpPr>
          <p:cNvPr id="27" name="Straight Connector 26">
            <a:extLst>
              <a:ext uri="{FF2B5EF4-FFF2-40B4-BE49-F238E27FC236}">
                <a16:creationId xmlns:a16="http://schemas.microsoft.com/office/drawing/2014/main" id="{82BFA311-5B12-AD24-8F41-4DFECA6131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D65EC9-F976-C59D-22E9-2408E8581B17}"/>
              </a:ext>
            </a:extLst>
          </p:cNvPr>
          <p:cNvSpPr>
            <a:spLocks noGrp="1"/>
          </p:cNvSpPr>
          <p:nvPr>
            <p:ph idx="1"/>
          </p:nvPr>
        </p:nvSpPr>
        <p:spPr>
          <a:xfrm>
            <a:off x="761840" y="2007220"/>
            <a:ext cx="5511369" cy="4638509"/>
          </a:xfrm>
        </p:spPr>
        <p:txBody>
          <a:bodyPr vert="horz" lIns="91440" tIns="45720" rIns="91440" bIns="45720" rtlCol="0">
            <a:normAutofit/>
          </a:bodyPr>
          <a:lstStyle/>
          <a:p>
            <a:pPr marL="0" indent="0">
              <a:spcAft>
                <a:spcPts val="1800"/>
              </a:spcAft>
              <a:buNone/>
            </a:pPr>
            <a:r>
              <a:rPr lang="en-US" dirty="0">
                <a:highlight>
                  <a:srgbClr val="FFFFFF"/>
                </a:highlight>
              </a:rPr>
              <a:t>Using your skills to guide or inspire others towards a common </a:t>
            </a:r>
            <a:r>
              <a:rPr lang="en-US">
                <a:highlight>
                  <a:srgbClr val="FFFFFF"/>
                </a:highlight>
              </a:rPr>
              <a:t>goal.</a:t>
            </a:r>
            <a:endParaRPr lang="en-US" dirty="0">
              <a:highlight>
                <a:srgbClr val="FFFFFF"/>
              </a:highlight>
            </a:endParaRPr>
          </a:p>
          <a:p>
            <a:pPr marL="0" indent="0">
              <a:buNone/>
            </a:pPr>
            <a:r>
              <a:rPr lang="en-US" dirty="0">
                <a:highlight>
                  <a:srgbClr val="FFFFFF"/>
                </a:highlight>
              </a:rPr>
              <a:t>How can you practice leadership skills everyday?</a:t>
            </a:r>
          </a:p>
        </p:txBody>
      </p:sp>
      <p:pic>
        <p:nvPicPr>
          <p:cNvPr id="6" name="Picture 5" descr="illustration of a human head with a lightbulb in the center">
            <a:extLst>
              <a:ext uri="{FF2B5EF4-FFF2-40B4-BE49-F238E27FC236}">
                <a16:creationId xmlns:a16="http://schemas.microsoft.com/office/drawing/2014/main" id="{0EC991DD-2F5D-1763-D3F8-F1E9605874C1}"/>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4045287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4BD7-3249-255B-1E95-AD1C0837830F}"/>
              </a:ext>
            </a:extLst>
          </p:cNvPr>
          <p:cNvSpPr>
            <a:spLocks noGrp="1"/>
          </p:cNvSpPr>
          <p:nvPr>
            <p:ph type="ctrTitle"/>
          </p:nvPr>
        </p:nvSpPr>
        <p:spPr>
          <a:xfrm>
            <a:off x="1524000" y="1041400"/>
            <a:ext cx="9144000" cy="2387600"/>
          </a:xfrm>
        </p:spPr>
        <p:txBody>
          <a:bodyPr/>
          <a:lstStyle/>
          <a:p>
            <a:r>
              <a:rPr lang="en-US" b="1" dirty="0">
                <a:solidFill>
                  <a:srgbClr val="364152"/>
                </a:solidFill>
                <a:highlight>
                  <a:srgbClr val="FFFFFF"/>
                </a:highlight>
                <a:latin typeface="Calibri"/>
                <a:ea typeface="Calibri"/>
                <a:cs typeface="Calibri"/>
              </a:rPr>
              <a:t>Leadership Language</a:t>
            </a:r>
          </a:p>
        </p:txBody>
      </p:sp>
      <p:sp>
        <p:nvSpPr>
          <p:cNvPr id="3" name="Subtitle 2">
            <a:extLst>
              <a:ext uri="{FF2B5EF4-FFF2-40B4-BE49-F238E27FC236}">
                <a16:creationId xmlns:a16="http://schemas.microsoft.com/office/drawing/2014/main" id="{567C0DC8-E93F-B0CD-AB63-CC4A1CBB2A29}"/>
              </a:ext>
            </a:extLst>
          </p:cNvPr>
          <p:cNvSpPr>
            <a:spLocks noGrp="1"/>
          </p:cNvSpPr>
          <p:nvPr>
            <p:ph type="subTitle" idx="1"/>
          </p:nvPr>
        </p:nvSpPr>
        <p:spPr/>
        <p:txBody>
          <a:bodyPr vert="horz" lIns="91440" tIns="45720" rIns="91440" bIns="45720" rtlCol="0" anchor="t">
            <a:normAutofit/>
          </a:bodyPr>
          <a:lstStyle/>
          <a:p>
            <a:r>
              <a:rPr lang="en-US" dirty="0"/>
              <a:t>Pre-Employment Transition Services</a:t>
            </a:r>
          </a:p>
          <a:p>
            <a:r>
              <a:rPr lang="en-US" dirty="0"/>
              <a:t>Instruction in Self-Advocacy</a:t>
            </a:r>
          </a:p>
          <a:p>
            <a:r>
              <a:rPr lang="en-US">
                <a:cs typeface="Calibri"/>
              </a:rPr>
              <a:t>The Leadership Journey</a:t>
            </a:r>
            <a:endParaRPr lang="en-US" dirty="0">
              <a:cs typeface="Calibri"/>
            </a:endParaRPr>
          </a:p>
        </p:txBody>
      </p:sp>
    </p:spTree>
    <p:extLst>
      <p:ext uri="{BB962C8B-B14F-4D97-AF65-F5344CB8AC3E}">
        <p14:creationId xmlns:p14="http://schemas.microsoft.com/office/powerpoint/2010/main" val="4237456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DB641-34B3-16BE-FD2B-990950B89CF0}"/>
              </a:ext>
            </a:extLst>
          </p:cNvPr>
          <p:cNvSpPr>
            <a:spLocks noGrp="1"/>
          </p:cNvSpPr>
          <p:nvPr>
            <p:ph type="title"/>
          </p:nvPr>
        </p:nvSpPr>
        <p:spPr>
          <a:xfrm>
            <a:off x="838200" y="693372"/>
            <a:ext cx="10515600" cy="1325563"/>
          </a:xfrm>
        </p:spPr>
        <p:txBody>
          <a:bodyPr>
            <a:normAutofit/>
          </a:bodyPr>
          <a:lstStyle/>
          <a:p>
            <a:r>
              <a:rPr lang="en-US" sz="5400" b="1" i="0" dirty="0">
                <a:solidFill>
                  <a:srgbClr val="364152"/>
                </a:solidFill>
                <a:effectLst/>
                <a:highlight>
                  <a:srgbClr val="FFFFFF"/>
                </a:highlight>
              </a:rPr>
              <a:t>What are Leadership Skills?</a:t>
            </a:r>
            <a:endParaRPr lang="en-US" sz="5400" dirty="0"/>
          </a:p>
        </p:txBody>
      </p:sp>
      <p:sp>
        <p:nvSpPr>
          <p:cNvPr id="3" name="Content Placeholder 2">
            <a:extLst>
              <a:ext uri="{FF2B5EF4-FFF2-40B4-BE49-F238E27FC236}">
                <a16:creationId xmlns:a16="http://schemas.microsoft.com/office/drawing/2014/main" id="{14A7F5DD-2D88-CF59-3BDB-19389CB7380E}"/>
              </a:ext>
            </a:extLst>
          </p:cNvPr>
          <p:cNvSpPr>
            <a:spLocks noGrp="1"/>
          </p:cNvSpPr>
          <p:nvPr>
            <p:ph idx="1"/>
          </p:nvPr>
        </p:nvSpPr>
        <p:spPr>
          <a:xfrm>
            <a:off x="838200" y="2341440"/>
            <a:ext cx="9958754" cy="4351338"/>
          </a:xfrm>
        </p:spPr>
        <p:txBody>
          <a:bodyPr>
            <a:noAutofit/>
          </a:bodyPr>
          <a:lstStyle/>
          <a:p>
            <a:pPr marL="0" indent="0">
              <a:spcAft>
                <a:spcPts val="1800"/>
              </a:spcAft>
              <a:buNone/>
            </a:pPr>
            <a:r>
              <a:rPr lang="en-US" dirty="0"/>
              <a:t>Leadership skills are a combination of many skills.</a:t>
            </a:r>
          </a:p>
          <a:p>
            <a:pPr marL="0" indent="0">
              <a:spcAft>
                <a:spcPts val="1800"/>
              </a:spcAft>
              <a:buNone/>
            </a:pPr>
            <a:r>
              <a:rPr lang="en-US" dirty="0"/>
              <a:t>These skills are important in school, work, and life!</a:t>
            </a:r>
          </a:p>
          <a:p>
            <a:pPr marL="0" indent="0">
              <a:buNone/>
            </a:pPr>
            <a:r>
              <a:rPr lang="en-US" dirty="0"/>
              <a:t>You may already know some and some may be new. Let’s take some time to learn about these skills and reflect on times you used these skills. Examples can be from home, school, or work.</a:t>
            </a:r>
          </a:p>
        </p:txBody>
      </p:sp>
    </p:spTree>
    <p:extLst>
      <p:ext uri="{BB962C8B-B14F-4D97-AF65-F5344CB8AC3E}">
        <p14:creationId xmlns:p14="http://schemas.microsoft.com/office/powerpoint/2010/main" val="4117604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EF07E-FCFD-F17C-B012-E78FBA586A80}"/>
              </a:ext>
            </a:extLst>
          </p:cNvPr>
          <p:cNvSpPr>
            <a:spLocks noGrp="1"/>
          </p:cNvSpPr>
          <p:nvPr>
            <p:ph type="title"/>
          </p:nvPr>
        </p:nvSpPr>
        <p:spPr>
          <a:xfrm>
            <a:off x="761840" y="1138266"/>
            <a:ext cx="4544762" cy="868954"/>
          </a:xfrm>
        </p:spPr>
        <p:txBody>
          <a:bodyPr anchor="t">
            <a:normAutofit/>
          </a:bodyPr>
          <a:lstStyle/>
          <a:p>
            <a:r>
              <a:rPr lang="en-US" sz="4800" b="1" dirty="0">
                <a:highlight>
                  <a:srgbClr val="FFFFFF"/>
                </a:highlight>
              </a:rPr>
              <a:t>Active Listening</a:t>
            </a:r>
            <a:endParaRPr lang="en-US" sz="4800" dirty="0"/>
          </a:p>
        </p:txBody>
      </p:sp>
      <p:cxnSp>
        <p:nvCxnSpPr>
          <p:cNvPr id="27" name="Straight Connector 26">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9B3CEDE-CF02-F16C-6330-02D6FC5DC164}"/>
              </a:ext>
            </a:extLst>
          </p:cNvPr>
          <p:cNvSpPr>
            <a:spLocks noGrp="1"/>
          </p:cNvSpPr>
          <p:nvPr>
            <p:ph idx="1"/>
          </p:nvPr>
        </p:nvSpPr>
        <p:spPr>
          <a:xfrm>
            <a:off x="761839" y="2007220"/>
            <a:ext cx="6330337" cy="4850780"/>
          </a:xfrm>
        </p:spPr>
        <p:txBody>
          <a:bodyPr vert="horz" lIns="91440" tIns="45720" rIns="91440" bIns="45720" rtlCol="0">
            <a:normAutofit/>
          </a:bodyPr>
          <a:lstStyle/>
          <a:p>
            <a:pPr marL="0" indent="0">
              <a:spcAft>
                <a:spcPts val="1800"/>
              </a:spcAft>
              <a:buNone/>
            </a:pPr>
            <a:r>
              <a:rPr lang="en-US" b="0" i="0" dirty="0">
                <a:effectLst/>
                <a:highlight>
                  <a:srgbClr val="FFFFFF"/>
                </a:highlight>
              </a:rPr>
              <a:t>Listening and concentrating on whoever is speaking. This includes asking questions if needing more information or not understanding.</a:t>
            </a:r>
            <a:endParaRPr lang="en-US" dirty="0">
              <a:highlight>
                <a:srgbClr val="FFFFFF"/>
              </a:highlight>
            </a:endParaRPr>
          </a:p>
          <a:p>
            <a:pPr marL="0" indent="0">
              <a:spcAft>
                <a:spcPts val="1800"/>
              </a:spcAft>
              <a:buNone/>
            </a:pPr>
            <a:r>
              <a:rPr lang="en-US" b="0" i="0" dirty="0">
                <a:effectLst/>
                <a:highlight>
                  <a:srgbClr val="FFFFFF"/>
                </a:highlight>
              </a:rPr>
              <a:t>When you do this, the person feels heard. </a:t>
            </a:r>
            <a:endParaRPr lang="en-US" dirty="0">
              <a:highlight>
                <a:srgbClr val="FFFFFF"/>
              </a:highlight>
            </a:endParaRPr>
          </a:p>
          <a:p>
            <a:pPr marL="0" indent="0">
              <a:buNone/>
            </a:pPr>
            <a:r>
              <a:rPr lang="en-US" b="0" i="0" dirty="0">
                <a:effectLst/>
                <a:highlight>
                  <a:srgbClr val="FFFFFF"/>
                </a:highlight>
              </a:rPr>
              <a:t>Can you share a time when you knew someone was or was not actively listening? How did you feel?</a:t>
            </a:r>
          </a:p>
        </p:txBody>
      </p:sp>
      <p:pic>
        <p:nvPicPr>
          <p:cNvPr id="6" name="Picture 5" descr="illustration of ear">
            <a:extLst>
              <a:ext uri="{FF2B5EF4-FFF2-40B4-BE49-F238E27FC236}">
                <a16:creationId xmlns:a16="http://schemas.microsoft.com/office/drawing/2014/main" id="{DDC936F4-C42E-9ADA-39B8-E04B66FEF32C}"/>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tretch/>
        </p:blipFill>
        <p:spPr>
          <a:xfrm>
            <a:off x="6609940" y="770952"/>
            <a:ext cx="5316095" cy="5316095"/>
          </a:xfrm>
          <a:prstGeom prst="rect">
            <a:avLst/>
          </a:prstGeom>
        </p:spPr>
      </p:pic>
    </p:spTree>
    <p:extLst>
      <p:ext uri="{BB962C8B-B14F-4D97-AF65-F5344CB8AC3E}">
        <p14:creationId xmlns:p14="http://schemas.microsoft.com/office/powerpoint/2010/main" val="2913515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6D8181E-0E36-852D-4A71-2765F67CAA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73CC1D-B8A6-C656-DA85-CA2E9AE3C2CA}"/>
              </a:ext>
            </a:extLst>
          </p:cNvPr>
          <p:cNvSpPr>
            <a:spLocks noGrp="1"/>
          </p:cNvSpPr>
          <p:nvPr>
            <p:ph type="title"/>
          </p:nvPr>
        </p:nvSpPr>
        <p:spPr>
          <a:xfrm>
            <a:off x="761840" y="1138266"/>
            <a:ext cx="4544762" cy="868954"/>
          </a:xfrm>
        </p:spPr>
        <p:txBody>
          <a:bodyPr anchor="t">
            <a:normAutofit/>
          </a:bodyPr>
          <a:lstStyle/>
          <a:p>
            <a:r>
              <a:rPr lang="en-US" sz="4800" b="1" dirty="0">
                <a:highlight>
                  <a:srgbClr val="FFFFFF"/>
                </a:highlight>
              </a:rPr>
              <a:t>Communication</a:t>
            </a:r>
            <a:endParaRPr lang="en-US" sz="4800" dirty="0"/>
          </a:p>
        </p:txBody>
      </p:sp>
      <p:cxnSp>
        <p:nvCxnSpPr>
          <p:cNvPr id="27" name="Straight Connector 26">
            <a:extLst>
              <a:ext uri="{FF2B5EF4-FFF2-40B4-BE49-F238E27FC236}">
                <a16:creationId xmlns:a16="http://schemas.microsoft.com/office/drawing/2014/main" id="{A75E3D46-CD27-7317-DAED-BFEB09CF84F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4AA0AB3-F3AF-30CC-00E1-9F4BA9D34FAD}"/>
              </a:ext>
            </a:extLst>
          </p:cNvPr>
          <p:cNvSpPr>
            <a:spLocks noGrp="1"/>
          </p:cNvSpPr>
          <p:nvPr>
            <p:ph idx="1"/>
          </p:nvPr>
        </p:nvSpPr>
        <p:spPr>
          <a:xfrm>
            <a:off x="761840" y="2007220"/>
            <a:ext cx="5511369" cy="4347747"/>
          </a:xfrm>
        </p:spPr>
        <p:txBody>
          <a:bodyPr vert="horz" lIns="91440" tIns="45720" rIns="91440" bIns="45720" rtlCol="0">
            <a:normAutofit/>
          </a:bodyPr>
          <a:lstStyle/>
          <a:p>
            <a:pPr marL="0" indent="0">
              <a:spcBef>
                <a:spcPts val="0"/>
              </a:spcBef>
              <a:spcAft>
                <a:spcPts val="1800"/>
              </a:spcAft>
              <a:buNone/>
            </a:pPr>
            <a:r>
              <a:rPr lang="en-US" b="0" i="0" dirty="0">
                <a:effectLst/>
                <a:highlight>
                  <a:srgbClr val="FFFFFF"/>
                </a:highlight>
              </a:rPr>
              <a:t>Sharing information, ideas or feelings with others. This is important for effective leadership and advocacy.</a:t>
            </a:r>
            <a:endParaRPr lang="en-US" dirty="0">
              <a:highlight>
                <a:srgbClr val="FFFFFF"/>
              </a:highlight>
            </a:endParaRPr>
          </a:p>
          <a:p>
            <a:pPr marL="0" indent="0">
              <a:buNone/>
            </a:pPr>
            <a:r>
              <a:rPr lang="en-US" b="0" i="0" dirty="0">
                <a:effectLst/>
                <a:highlight>
                  <a:srgbClr val="FFFFFF"/>
                </a:highlight>
              </a:rPr>
              <a:t>Can you share a time when you communicated effectively, and it led to change?</a:t>
            </a:r>
          </a:p>
        </p:txBody>
      </p:sp>
      <p:pic>
        <p:nvPicPr>
          <p:cNvPr id="6" name="Picture 5" descr="illustrated chat boxes">
            <a:extLst>
              <a:ext uri="{FF2B5EF4-FFF2-40B4-BE49-F238E27FC236}">
                <a16:creationId xmlns:a16="http://schemas.microsoft.com/office/drawing/2014/main" id="{98601E04-D7E8-AB46-C05F-CC384314B988}"/>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274660" y="771753"/>
            <a:ext cx="5316095" cy="5316095"/>
          </a:xfrm>
          <a:prstGeom prst="rect">
            <a:avLst/>
          </a:prstGeom>
        </p:spPr>
      </p:pic>
    </p:spTree>
    <p:extLst>
      <p:ext uri="{BB962C8B-B14F-4D97-AF65-F5344CB8AC3E}">
        <p14:creationId xmlns:p14="http://schemas.microsoft.com/office/powerpoint/2010/main" val="271697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34F2E0D-912F-2844-E34C-B9E9488201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AFB2F2-22C9-E9BD-7B02-740F88886AAC}"/>
              </a:ext>
            </a:extLst>
          </p:cNvPr>
          <p:cNvSpPr>
            <a:spLocks noGrp="1"/>
          </p:cNvSpPr>
          <p:nvPr>
            <p:ph type="title"/>
          </p:nvPr>
        </p:nvSpPr>
        <p:spPr>
          <a:xfrm>
            <a:off x="761840" y="1138266"/>
            <a:ext cx="4544762" cy="868954"/>
          </a:xfrm>
        </p:spPr>
        <p:txBody>
          <a:bodyPr anchor="t">
            <a:normAutofit/>
          </a:bodyPr>
          <a:lstStyle/>
          <a:p>
            <a:r>
              <a:rPr lang="en-US" sz="4800" b="1" dirty="0">
                <a:highlight>
                  <a:srgbClr val="FFFFFF"/>
                </a:highlight>
              </a:rPr>
              <a:t>Responsibility</a:t>
            </a:r>
            <a:endParaRPr lang="en-US" sz="4800" dirty="0"/>
          </a:p>
        </p:txBody>
      </p:sp>
      <p:cxnSp>
        <p:nvCxnSpPr>
          <p:cNvPr id="27" name="Straight Connector 26">
            <a:extLst>
              <a:ext uri="{FF2B5EF4-FFF2-40B4-BE49-F238E27FC236}">
                <a16:creationId xmlns:a16="http://schemas.microsoft.com/office/drawing/2014/main" id="{A1A45C6A-7D20-8CCB-842E-8EFC4BF311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BB1F5D3-8151-BFF3-53D2-0220FC0EF22E}"/>
              </a:ext>
            </a:extLst>
          </p:cNvPr>
          <p:cNvSpPr>
            <a:spLocks noGrp="1"/>
          </p:cNvSpPr>
          <p:nvPr>
            <p:ph idx="1"/>
          </p:nvPr>
        </p:nvSpPr>
        <p:spPr>
          <a:xfrm>
            <a:off x="761840" y="2007220"/>
            <a:ext cx="5511369" cy="4347747"/>
          </a:xfrm>
        </p:spPr>
        <p:txBody>
          <a:bodyPr vert="horz" lIns="91440" tIns="45720" rIns="91440" bIns="45720" rtlCol="0">
            <a:normAutofit/>
          </a:bodyPr>
          <a:lstStyle/>
          <a:p>
            <a:pPr marL="0" indent="0">
              <a:spcAft>
                <a:spcPts val="1800"/>
              </a:spcAft>
              <a:buNone/>
            </a:pPr>
            <a:r>
              <a:rPr lang="en-US" dirty="0">
                <a:highlight>
                  <a:srgbClr val="FFFFFF"/>
                </a:highlight>
              </a:rPr>
              <a:t>A duty or task that a person is expected to take care of. It means doing what you are supposed to do.</a:t>
            </a:r>
          </a:p>
          <a:p>
            <a:pPr marL="0" indent="0">
              <a:buNone/>
            </a:pPr>
            <a:r>
              <a:rPr lang="en-US" b="0" i="0" dirty="0">
                <a:effectLst/>
                <a:highlight>
                  <a:srgbClr val="FFFFFF"/>
                </a:highlight>
              </a:rPr>
              <a:t>What are some of your responsibilities? When is a time you took responsibility for something you did?</a:t>
            </a:r>
          </a:p>
        </p:txBody>
      </p:sp>
      <p:pic>
        <p:nvPicPr>
          <p:cNvPr id="6" name="Picture 5" descr="illustration of badge with checkmark in center">
            <a:extLst>
              <a:ext uri="{FF2B5EF4-FFF2-40B4-BE49-F238E27FC236}">
                <a16:creationId xmlns:a16="http://schemas.microsoft.com/office/drawing/2014/main" id="{02C0EC4D-81FA-3218-310C-E9BACC57FABF}"/>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274660" y="771753"/>
            <a:ext cx="5316095" cy="5316095"/>
          </a:xfrm>
          <a:prstGeom prst="rect">
            <a:avLst/>
          </a:prstGeom>
        </p:spPr>
      </p:pic>
    </p:spTree>
    <p:extLst>
      <p:ext uri="{BB962C8B-B14F-4D97-AF65-F5344CB8AC3E}">
        <p14:creationId xmlns:p14="http://schemas.microsoft.com/office/powerpoint/2010/main" val="884843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EE716C6-72C1-351D-1B52-5BBBB4DFC3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C86A0-3BBF-FD01-E2A9-C2599DCDAC2E}"/>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rPr>
              <a:t>Collaboration</a:t>
            </a:r>
            <a:endParaRPr lang="en-US" sz="4800" dirty="0"/>
          </a:p>
        </p:txBody>
      </p:sp>
      <p:cxnSp>
        <p:nvCxnSpPr>
          <p:cNvPr id="27" name="Straight Connector 26">
            <a:extLst>
              <a:ext uri="{FF2B5EF4-FFF2-40B4-BE49-F238E27FC236}">
                <a16:creationId xmlns:a16="http://schemas.microsoft.com/office/drawing/2014/main" id="{E0E15006-9F34-692D-4BC2-E87F855DD0E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80D5405-DB7E-B883-AA14-C3CD09DA2957}"/>
              </a:ext>
            </a:extLst>
          </p:cNvPr>
          <p:cNvSpPr>
            <a:spLocks noGrp="1"/>
          </p:cNvSpPr>
          <p:nvPr>
            <p:ph idx="1"/>
          </p:nvPr>
        </p:nvSpPr>
        <p:spPr>
          <a:xfrm>
            <a:off x="761840" y="2007220"/>
            <a:ext cx="5511369" cy="4850780"/>
          </a:xfrm>
        </p:spPr>
        <p:txBody>
          <a:bodyPr vert="horz" lIns="91440" tIns="45720" rIns="91440" bIns="45720" rtlCol="0">
            <a:normAutofit/>
          </a:bodyPr>
          <a:lstStyle/>
          <a:p>
            <a:pPr marL="0" indent="0">
              <a:spcAft>
                <a:spcPts val="1800"/>
              </a:spcAft>
              <a:buNone/>
            </a:pPr>
            <a:r>
              <a:rPr lang="en-US" b="0" i="0" dirty="0">
                <a:effectLst/>
                <a:highlight>
                  <a:srgbClr val="FFFFFF"/>
                </a:highlight>
              </a:rPr>
              <a:t>Working together with others on a common goal. This usually </a:t>
            </a:r>
            <a:r>
              <a:rPr lang="en-US" dirty="0">
                <a:highlight>
                  <a:srgbClr val="FFFFFF"/>
                </a:highlight>
              </a:rPr>
              <a:t>involves teamwork and sharing responsibility.</a:t>
            </a:r>
          </a:p>
          <a:p>
            <a:pPr marL="0" indent="0">
              <a:buNone/>
            </a:pPr>
            <a:r>
              <a:rPr lang="en-US" dirty="0">
                <a:highlight>
                  <a:srgbClr val="FFFFFF"/>
                </a:highlight>
              </a:rPr>
              <a:t>Think of a time when you had to collaborate with others. What made it helpful? What made it difficult?</a:t>
            </a:r>
            <a:endParaRPr lang="en-US" b="0" i="0" dirty="0">
              <a:effectLst/>
              <a:highlight>
                <a:srgbClr val="FFFFFF"/>
              </a:highlight>
            </a:endParaRPr>
          </a:p>
        </p:txBody>
      </p:sp>
      <p:pic>
        <p:nvPicPr>
          <p:cNvPr id="6" name="Picture 5" descr="illustration of 3 people in a group">
            <a:extLst>
              <a:ext uri="{FF2B5EF4-FFF2-40B4-BE49-F238E27FC236}">
                <a16:creationId xmlns:a16="http://schemas.microsoft.com/office/drawing/2014/main" id="{3DCA25CA-4D6A-4E56-37AF-DB6ECDD6F641}"/>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091780" y="771753"/>
            <a:ext cx="5316095" cy="5316095"/>
          </a:xfrm>
          <a:prstGeom prst="rect">
            <a:avLst/>
          </a:prstGeom>
        </p:spPr>
      </p:pic>
    </p:spTree>
    <p:extLst>
      <p:ext uri="{BB962C8B-B14F-4D97-AF65-F5344CB8AC3E}">
        <p14:creationId xmlns:p14="http://schemas.microsoft.com/office/powerpoint/2010/main" val="118892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9D7CB18-1221-E749-DB12-E28C4541EA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A53B84-2866-FFD4-757D-9AD8D6F36B43}"/>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rPr>
              <a:t>Self-Advocacy</a:t>
            </a:r>
            <a:endParaRPr lang="en-US" sz="4800" dirty="0"/>
          </a:p>
        </p:txBody>
      </p:sp>
      <p:cxnSp>
        <p:nvCxnSpPr>
          <p:cNvPr id="27" name="Straight Connector 26">
            <a:extLst>
              <a:ext uri="{FF2B5EF4-FFF2-40B4-BE49-F238E27FC236}">
                <a16:creationId xmlns:a16="http://schemas.microsoft.com/office/drawing/2014/main" id="{124B11BE-0022-CC18-8C58-2D6AF139E7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92ACC79-D536-67D6-1EE8-220AF5BE7CD9}"/>
              </a:ext>
            </a:extLst>
          </p:cNvPr>
          <p:cNvSpPr>
            <a:spLocks noGrp="1"/>
          </p:cNvSpPr>
          <p:nvPr>
            <p:ph idx="1"/>
          </p:nvPr>
        </p:nvSpPr>
        <p:spPr>
          <a:xfrm>
            <a:off x="761840" y="2007220"/>
            <a:ext cx="5511369" cy="4638509"/>
          </a:xfrm>
        </p:spPr>
        <p:txBody>
          <a:bodyPr vert="horz" lIns="91440" tIns="45720" rIns="91440" bIns="45720" rtlCol="0">
            <a:normAutofit/>
          </a:bodyPr>
          <a:lstStyle/>
          <a:p>
            <a:pPr marL="0" indent="0">
              <a:spcAft>
                <a:spcPts val="1800"/>
              </a:spcAft>
              <a:buNone/>
            </a:pPr>
            <a:r>
              <a:rPr lang="en-US" dirty="0">
                <a:highlight>
                  <a:srgbClr val="FFFFFF"/>
                </a:highlight>
              </a:rPr>
              <a:t>Speaking up for yourself and your own needs. It means asking for what you want and explaining why you need it.</a:t>
            </a:r>
          </a:p>
          <a:p>
            <a:pPr marL="0" indent="0">
              <a:buNone/>
            </a:pPr>
            <a:r>
              <a:rPr lang="en-US" dirty="0">
                <a:highlight>
                  <a:srgbClr val="FFFFFF"/>
                </a:highlight>
              </a:rPr>
              <a:t>What are ways you can communicate something you need or your preferences at home, school, or work?</a:t>
            </a:r>
            <a:endParaRPr lang="en-US" b="0" i="0" dirty="0">
              <a:effectLst/>
              <a:highlight>
                <a:srgbClr val="FFFFFF"/>
              </a:highlight>
            </a:endParaRPr>
          </a:p>
        </p:txBody>
      </p:sp>
      <p:pic>
        <p:nvPicPr>
          <p:cNvPr id="6" name="Picture 5" descr="illustration of a megaphone">
            <a:extLst>
              <a:ext uri="{FF2B5EF4-FFF2-40B4-BE49-F238E27FC236}">
                <a16:creationId xmlns:a16="http://schemas.microsoft.com/office/drawing/2014/main" id="{D3E975FF-432C-0E3E-F841-DE84C719D447}"/>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261488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556C63D-9CFC-5797-6A28-F1CF31EBEA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9FBF1F-8037-FBDA-EB5F-5C6E82782CF6}"/>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rPr>
              <a:t>Time Management</a:t>
            </a:r>
            <a:endParaRPr lang="en-US" sz="4800" dirty="0"/>
          </a:p>
        </p:txBody>
      </p:sp>
      <p:cxnSp>
        <p:nvCxnSpPr>
          <p:cNvPr id="27" name="Straight Connector 26">
            <a:extLst>
              <a:ext uri="{FF2B5EF4-FFF2-40B4-BE49-F238E27FC236}">
                <a16:creationId xmlns:a16="http://schemas.microsoft.com/office/drawing/2014/main" id="{5D4CA07C-09E8-53B2-1BFC-E1F06722B02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5DEF65B-9414-C5C7-C327-D48FBF478FAA}"/>
              </a:ext>
            </a:extLst>
          </p:cNvPr>
          <p:cNvSpPr>
            <a:spLocks noGrp="1"/>
          </p:cNvSpPr>
          <p:nvPr>
            <p:ph idx="1"/>
          </p:nvPr>
        </p:nvSpPr>
        <p:spPr>
          <a:xfrm>
            <a:off x="761840" y="2007220"/>
            <a:ext cx="5511369" cy="4638509"/>
          </a:xfrm>
        </p:spPr>
        <p:txBody>
          <a:bodyPr vert="horz" lIns="91440" tIns="45720" rIns="91440" bIns="45720" rtlCol="0">
            <a:normAutofit/>
          </a:bodyPr>
          <a:lstStyle/>
          <a:p>
            <a:pPr marL="0" indent="0">
              <a:spcAft>
                <a:spcPts val="1800"/>
              </a:spcAft>
              <a:buNone/>
            </a:pPr>
            <a:r>
              <a:rPr lang="en-US" dirty="0">
                <a:highlight>
                  <a:srgbClr val="FFFFFF"/>
                </a:highlight>
              </a:rPr>
              <a:t>Organizing and planning your time to be able to do what you need to do. This includes setting goals and being able to decide what tasks are most important.</a:t>
            </a:r>
          </a:p>
          <a:p>
            <a:pPr marL="0" indent="0">
              <a:buNone/>
            </a:pPr>
            <a:r>
              <a:rPr lang="en-US" dirty="0">
                <a:highlight>
                  <a:srgbClr val="FFFFFF"/>
                </a:highlight>
              </a:rPr>
              <a:t>What can you do if you have too many tasks to finish in a day?</a:t>
            </a:r>
          </a:p>
        </p:txBody>
      </p:sp>
      <p:pic>
        <p:nvPicPr>
          <p:cNvPr id="6" name="Picture 5" descr="illustration of a simple clock">
            <a:extLst>
              <a:ext uri="{FF2B5EF4-FFF2-40B4-BE49-F238E27FC236}">
                <a16:creationId xmlns:a16="http://schemas.microsoft.com/office/drawing/2014/main" id="{D7D7D62C-2A93-149A-08DA-89A18860C276}"/>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2459975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Reasons to Get A Job" id="{F08A53B3-F4EA-CE46-BA4A-46D6D7055494}" vid="{AD67C8BF-A0E4-BF4C-B281-A83FA640BE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752FADFD2D124AB4CD54A58BF7E22E" ma:contentTypeVersion="19" ma:contentTypeDescription="Create a new document." ma:contentTypeScope="" ma:versionID="3ddc4f5d2d95026aa1b088f09c93546a">
  <xsd:schema xmlns:xsd="http://www.w3.org/2001/XMLSchema" xmlns:xs="http://www.w3.org/2001/XMLSchema" xmlns:p="http://schemas.microsoft.com/office/2006/metadata/properties" xmlns:ns2="ee1c3404-7bb1-499b-a6cd-350a3abbcd46" xmlns:ns3="5cf0b33e-1905-47e5-996b-0077f99af4d6" targetNamespace="http://schemas.microsoft.com/office/2006/metadata/properties" ma:root="true" ma:fieldsID="74d542876a60a160c852370e2e0b676b" ns2:_="" ns3:_="">
    <xsd:import namespace="ee1c3404-7bb1-499b-a6cd-350a3abbcd46"/>
    <xsd:import namespace="5cf0b33e-1905-47e5-996b-0077f99af4d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AccessibilityCheck" minOccurs="0"/>
                <xsd:element ref="ns2:WebTeamStatus" minOccurs="0"/>
                <xsd:element ref="ns2: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1c3404-7bb1-499b-a6cd-350a3abbcd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dddcd57-84d1-4efd-b16d-73b006936c4b"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AccessibilityCheck" ma:index="22" nillable="true" ma:displayName="Accessibility Check" ma:description="Where in the process of Accessibility Check " ma:format="Dropdown" ma:internalName="AccessibilityCheck">
      <xsd:simpleType>
        <xsd:restriction base="dms:Choice">
          <xsd:enumeration value="ACC Complete"/>
          <xsd:enumeration value="Ready for ACC"/>
          <xsd:enumeration value="Not Ready for ACC"/>
          <xsd:enumeration value="Sent to ACC"/>
        </xsd:restriction>
      </xsd:simpleType>
    </xsd:element>
    <xsd:element name="WebTeamStatus" ma:index="23" nillable="true" ma:displayName="Web Team Status" ma:format="Dropdown" ma:internalName="WebTeamStatus">
      <xsd:simpleType>
        <xsd:restriction base="dms:Choice">
          <xsd:enumeration value="Loaded"/>
        </xsd:restriction>
      </xsd:simpleType>
    </xsd:element>
    <xsd:element name="URL" ma:index="24" nillable="true" ma:displayName="URL" ma:format="Dropdown" ma:internalName="UR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f0b33e-1905-47e5-996b-0077f99af4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6aaa2d04-3348-4be5-b415-0c4ba4372c78}" ma:internalName="TaxCatchAll" ma:showField="CatchAllData" ma:web="5cf0b33e-1905-47e5-996b-0077f99af4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e1c3404-7bb1-499b-a6cd-350a3abbcd46">
      <Terms xmlns="http://schemas.microsoft.com/office/infopath/2007/PartnerControls"/>
    </lcf76f155ced4ddcb4097134ff3c332f>
    <TaxCatchAll xmlns="5cf0b33e-1905-47e5-996b-0077f99af4d6" xsi:nil="true"/>
    <AccessibilityCheck xmlns="ee1c3404-7bb1-499b-a6cd-350a3abbcd46" xsi:nil="true"/>
    <WebTeamStatus xmlns="ee1c3404-7bb1-499b-a6cd-350a3abbcd46" xsi:nil="true"/>
    <URL xmlns="ee1c3404-7bb1-499b-a6cd-350a3abbcd4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E3611D-6BFE-4681-ABE1-137DEB3156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1c3404-7bb1-499b-a6cd-350a3abbcd46"/>
    <ds:schemaRef ds:uri="5cf0b33e-1905-47e5-996b-0077f99af4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8235F6-1B32-4E2A-A1DE-7DBB6CBA83E3}">
  <ds:schemaRefs>
    <ds:schemaRef ds:uri="ee1c3404-7bb1-499b-a6cd-350a3abbcd46"/>
    <ds:schemaRef ds:uri="http://purl.org/dc/dcmitype/"/>
    <ds:schemaRef ds:uri="http://schemas.microsoft.com/office/2006/documentManagement/types"/>
    <ds:schemaRef ds:uri="http://schemas.microsoft.com/office/2006/metadata/properties"/>
    <ds:schemaRef ds:uri="http://purl.org/dc/terms/"/>
    <ds:schemaRef ds:uri="http://purl.org/dc/elements/1.1/"/>
    <ds:schemaRef ds:uri="http://www.w3.org/XML/1998/namespace"/>
    <ds:schemaRef ds:uri="http://schemas.microsoft.com/office/infopath/2007/PartnerControls"/>
    <ds:schemaRef ds:uri="http://schemas.openxmlformats.org/package/2006/metadata/core-properties"/>
    <ds:schemaRef ds:uri="5cf0b33e-1905-47e5-996b-0077f99af4d6"/>
  </ds:schemaRefs>
</ds:datastoreItem>
</file>

<file path=customXml/itemProps3.xml><?xml version="1.0" encoding="utf-8"?>
<ds:datastoreItem xmlns:ds="http://schemas.openxmlformats.org/officeDocument/2006/customXml" ds:itemID="{EEBC545C-4F2F-4C0E-9960-CFAC69D12D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337</TotalTime>
  <Words>499</Words>
  <Application>Microsoft Office PowerPoint</Application>
  <PresentationFormat>Widescreen</PresentationFormat>
  <Paragraphs>48</Paragraphs>
  <Slides>12</Slides>
  <Notes>9</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Note to Instructors</vt:lpstr>
      <vt:lpstr>Leadership Language</vt:lpstr>
      <vt:lpstr>What are Leadership Skills?</vt:lpstr>
      <vt:lpstr>Active Listening</vt:lpstr>
      <vt:lpstr>Communication</vt:lpstr>
      <vt:lpstr>Responsibility</vt:lpstr>
      <vt:lpstr>Collaboration</vt:lpstr>
      <vt:lpstr>Self-Advocacy</vt:lpstr>
      <vt:lpstr>Time Management</vt:lpstr>
      <vt:lpstr>Decision-Making</vt:lpstr>
      <vt:lpstr>Problem-Solving</vt:lpstr>
      <vt:lpstr>Leadership</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Alissa Otani-Cole</dc:creator>
  <cp:keywords/>
  <dc:description/>
  <cp:lastModifiedBy>Rachel Schultz</cp:lastModifiedBy>
  <cp:revision>10</cp:revision>
  <dcterms:created xsi:type="dcterms:W3CDTF">2024-09-20T15:12:12Z</dcterms:created>
  <dcterms:modified xsi:type="dcterms:W3CDTF">2025-02-25T21:46:14Z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0x010100E6752FADFD2D124AB4CD54A58BF7E22E</vt:lpwstr>
  </property>
  <property fmtid="{D5CDD505-2E9C-101B-9397-08002B2CF9AE}" pid="3" name="MediaServiceImageTags">
    <vt:lpwstr/>
  </property>
</Properties>
</file>