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9"/>
  </p:notesMasterIdLst>
  <p:sldIdLst>
    <p:sldId id="270"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93"/>
    <p:restoredTop sz="94665"/>
  </p:normalViewPr>
  <p:slideViewPr>
    <p:cSldViewPr snapToGrid="0">
      <p:cViewPr varScale="1">
        <p:scale>
          <a:sx n="95" d="100"/>
          <a:sy n="95" d="100"/>
        </p:scale>
        <p:origin x="216" y="7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C3989-11AC-AF4B-928B-58F80EB3399E}" type="datetimeFigureOut">
              <a:rPr lang="en-US" smtClean="0"/>
              <a:t>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3B3BC-DBA5-D544-BD23-8E059446B9BB}" type="slidenum">
              <a:rPr lang="en-US" smtClean="0"/>
              <a:t>‹#›</a:t>
            </a:fld>
            <a:endParaRPr lang="en-US"/>
          </a:p>
        </p:txBody>
      </p:sp>
    </p:spTree>
    <p:extLst>
      <p:ext uri="{BB962C8B-B14F-4D97-AF65-F5344CB8AC3E}">
        <p14:creationId xmlns:p14="http://schemas.microsoft.com/office/powerpoint/2010/main" val="4200115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53B3BC-DBA5-D544-BD23-8E059446B9BB}" type="slidenum">
              <a:rPr lang="en-US" smtClean="0"/>
              <a:t>7</a:t>
            </a:fld>
            <a:endParaRPr lang="en-US"/>
          </a:p>
        </p:txBody>
      </p:sp>
    </p:spTree>
    <p:extLst>
      <p:ext uri="{BB962C8B-B14F-4D97-AF65-F5344CB8AC3E}">
        <p14:creationId xmlns:p14="http://schemas.microsoft.com/office/powerpoint/2010/main" val="138810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53B3BC-DBA5-D544-BD23-8E059446B9BB}" type="slidenum">
              <a:rPr lang="en-US" smtClean="0"/>
              <a:t>8</a:t>
            </a:fld>
            <a:endParaRPr lang="en-US"/>
          </a:p>
        </p:txBody>
      </p:sp>
    </p:spTree>
    <p:extLst>
      <p:ext uri="{BB962C8B-B14F-4D97-AF65-F5344CB8AC3E}">
        <p14:creationId xmlns:p14="http://schemas.microsoft.com/office/powerpoint/2010/main" val="123761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53B3BC-DBA5-D544-BD23-8E059446B9BB}" type="slidenum">
              <a:rPr lang="en-US" smtClean="0"/>
              <a:t>14</a:t>
            </a:fld>
            <a:endParaRPr lang="en-US"/>
          </a:p>
        </p:txBody>
      </p:sp>
    </p:spTree>
    <p:extLst>
      <p:ext uri="{BB962C8B-B14F-4D97-AF65-F5344CB8AC3E}">
        <p14:creationId xmlns:p14="http://schemas.microsoft.com/office/powerpoint/2010/main" val="180255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46CE7D5-CF57-46EF-B807-FDD0502418D4}" type="datetimeFigureOut">
              <a:rPr lang="en-US" smtClean="0"/>
              <a:t>6/3/2025</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30EA680-D336-4FF7-8B7A-9848BB0A1C32}"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a:extLst>
              <a:ext uri="{FF2B5EF4-FFF2-40B4-BE49-F238E27FC236}">
                <a16:creationId xmlns:a16="http://schemas.microsoft.com/office/drawing/2014/main" id="{F2B4080D-31D5-FA65-E1BD-DD33EF285C16}"/>
              </a:ext>
            </a:extLst>
          </p:cNvPr>
          <p:cNvSpPr>
            <a:spLocks noGrp="1"/>
          </p:cNvSpPr>
          <p:nvPr>
            <p:ph type="title"/>
          </p:nvPr>
        </p:nvSpPr>
        <p:spPr/>
        <p:txBody>
          <a:bodyPr/>
          <a:lstStyle>
            <a:lvl1pPr>
              <a:defRPr cap="none" baseline="0"/>
            </a:lvl1pPr>
          </a:lstStyle>
          <a:p>
            <a:r>
              <a:rPr lang="en-US" dirty="0"/>
              <a:t>Click to edit Master title style</a:t>
            </a:r>
          </a:p>
        </p:txBody>
      </p:sp>
    </p:spTree>
    <p:extLst>
      <p:ext uri="{BB962C8B-B14F-4D97-AF65-F5344CB8AC3E}">
        <p14:creationId xmlns:p14="http://schemas.microsoft.com/office/powerpoint/2010/main" val="343484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0494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lvl1pPr>
              <a:defRPr cap="none" baseline="0"/>
            </a:lvl1pPr>
          </a:lstStyle>
          <a:p>
            <a:r>
              <a:rPr lang="en-US" dirty="0"/>
              <a:t>Click to edit Master title style</a:t>
            </a:r>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9575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0401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cap="none" spc="800" baseline="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46CE7D5-CF57-46EF-B807-FDD0502418D4}" type="datetimeFigureOut">
              <a:rPr lang="en-US" smtClean="0"/>
              <a:t>6/3/2025</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30EA680-D336-4FF7-8B7A-9848BB0A1C32}"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823339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51813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lvl1pPr>
              <a:defRPr cap="none" baseline="0"/>
            </a:lvl1pPr>
          </a:lstStyle>
          <a:p>
            <a:r>
              <a:rPr lang="en-US" dirty="0"/>
              <a:t>Click to edit Master title style</a:t>
            </a:r>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446042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9672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1786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none" spc="300" baseline="0">
                <a:solidFill>
                  <a:schemeClr val="accent1"/>
                </a:solidFill>
                <a:latin typeface="+mn-lt"/>
              </a:defRPr>
            </a:lvl1pPr>
          </a:lstStyle>
          <a:p>
            <a:r>
              <a:rPr lang="en-US" dirty="0"/>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846CE7D5-CF57-46EF-B807-FDD0502418D4}" type="datetimeFigureOut">
              <a:rPr lang="en-US" smtClean="0"/>
              <a:t>6/3/2025</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330EA680-D336-4FF7-8B7A-9848BB0A1C32}"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316828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cap="none" spc="300" baseline="0">
                <a:solidFill>
                  <a:schemeClr val="accent1"/>
                </a:solidFill>
                <a:latin typeface="+mn-lt"/>
              </a:defRPr>
            </a:lvl1pPr>
          </a:lstStyle>
          <a:p>
            <a:r>
              <a:rPr lang="en-US" dirty="0"/>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846CE7D5-CF57-46EF-B807-FDD0502418D4}" type="datetimeFigureOut">
              <a:rPr lang="en-US" smtClean="0"/>
              <a:t>6/3/2025</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4611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6CE7D5-CF57-46EF-B807-FDD0502418D4}" type="datetimeFigureOut">
              <a:rPr lang="en-US" smtClean="0"/>
              <a:t>6/3/2025</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30EA680-D336-4FF7-8B7A-9848BB0A1C32}"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95274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odfreephotos.com/business-and-technology/people-collaborating-on-a-project.jpg.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iris.peabody.vanderbilt.edu/module/iep01/cresource/q3/p05/"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8E9EA-35D8-CF0D-F3FA-15FABFA03E38}"/>
              </a:ext>
            </a:extLst>
          </p:cNvPr>
          <p:cNvSpPr>
            <a:spLocks noGrp="1"/>
          </p:cNvSpPr>
          <p:nvPr>
            <p:ph type="ctrTitle"/>
          </p:nvPr>
        </p:nvSpPr>
        <p:spPr>
          <a:xfrm>
            <a:off x="2014416" y="1339020"/>
            <a:ext cx="8380868" cy="4516348"/>
          </a:xfrm>
        </p:spPr>
        <p:txBody>
          <a:bodyPr>
            <a:normAutofit/>
          </a:bodyPr>
          <a:lstStyle/>
          <a:p>
            <a:pPr algn="ctr"/>
            <a:r>
              <a:rPr lang="en-US" sz="10000" dirty="0"/>
              <a:t>Parts and Pieces</a:t>
            </a:r>
            <a:br>
              <a:rPr lang="en-US" sz="10000" dirty="0"/>
            </a:br>
            <a:r>
              <a:rPr lang="en-US" sz="10000" dirty="0"/>
              <a:t>of the IEP</a:t>
            </a:r>
          </a:p>
        </p:txBody>
      </p:sp>
      <p:sp>
        <p:nvSpPr>
          <p:cNvPr id="3" name="Content Placeholder 2">
            <a:extLst>
              <a:ext uri="{FF2B5EF4-FFF2-40B4-BE49-F238E27FC236}">
                <a16:creationId xmlns:a16="http://schemas.microsoft.com/office/drawing/2014/main" id="{D2636A3A-B694-64CF-A11B-7261E7716EAE}"/>
              </a:ext>
            </a:extLst>
          </p:cNvPr>
          <p:cNvSpPr>
            <a:spLocks noGrp="1"/>
          </p:cNvSpPr>
          <p:nvPr>
            <p:ph type="subTitle" idx="1"/>
          </p:nvPr>
        </p:nvSpPr>
        <p:spPr>
          <a:xfrm>
            <a:off x="2073313" y="6115721"/>
            <a:ext cx="8045373" cy="742279"/>
          </a:xfrm>
        </p:spPr>
        <p:txBody>
          <a:bodyPr vert="horz" lIns="91440" tIns="45720" rIns="91440" bIns="45720" rtlCol="0" anchor="t">
            <a:normAutofit/>
          </a:bodyPr>
          <a:lstStyle/>
          <a:p>
            <a:r>
              <a:rPr lang="en-US" sz="2800" cap="none" dirty="0"/>
              <a:t>Vocabulary Review</a:t>
            </a:r>
          </a:p>
        </p:txBody>
      </p:sp>
    </p:spTree>
    <p:extLst>
      <p:ext uri="{BB962C8B-B14F-4D97-AF65-F5344CB8AC3E}">
        <p14:creationId xmlns:p14="http://schemas.microsoft.com/office/powerpoint/2010/main" val="285234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13E6-25F8-5A4C-4D5D-902B536C2940}"/>
              </a:ext>
            </a:extLst>
          </p:cNvPr>
          <p:cNvSpPr>
            <a:spLocks noGrp="1"/>
          </p:cNvSpPr>
          <p:nvPr>
            <p:ph type="title"/>
          </p:nvPr>
        </p:nvSpPr>
        <p:spPr/>
        <p:txBody>
          <a:bodyPr>
            <a:normAutofit/>
          </a:bodyPr>
          <a:lstStyle/>
          <a:p>
            <a:r>
              <a:rPr lang="en-US" b="1">
                <a:latin typeface="Aptos"/>
              </a:rPr>
              <a:t>Annual Goals</a:t>
            </a:r>
            <a:endParaRPr lang="en-US"/>
          </a:p>
        </p:txBody>
      </p:sp>
      <p:sp>
        <p:nvSpPr>
          <p:cNvPr id="3" name="Content Placeholder 2">
            <a:extLst>
              <a:ext uri="{FF2B5EF4-FFF2-40B4-BE49-F238E27FC236}">
                <a16:creationId xmlns:a16="http://schemas.microsoft.com/office/drawing/2014/main" id="{CF5D862F-D292-62F6-1195-E235F9C003CE}"/>
              </a:ext>
            </a:extLst>
          </p:cNvPr>
          <p:cNvSpPr>
            <a:spLocks noGrp="1"/>
          </p:cNvSpPr>
          <p:nvPr>
            <p:ph idx="1"/>
          </p:nvPr>
        </p:nvSpPr>
        <p:spPr>
          <a:xfrm>
            <a:off x="1251678" y="1874517"/>
            <a:ext cx="4844322" cy="4005075"/>
          </a:xfrm>
        </p:spPr>
        <p:txBody>
          <a:bodyPr vert="horz" lIns="91440" tIns="45720" rIns="91440" bIns="45720" rtlCol="0" anchor="ctr">
            <a:normAutofit/>
          </a:bodyPr>
          <a:lstStyle/>
          <a:p>
            <a:pPr marL="0" indent="0">
              <a:buNone/>
            </a:pPr>
            <a:r>
              <a:rPr lang="en-US" sz="2800" dirty="0"/>
              <a:t>There are academic areas you want to learn or get better at during the school year.  Annual goals should be developed based on your present level of perforce in the academic category and should build off previous year's goals. </a:t>
            </a:r>
          </a:p>
        </p:txBody>
      </p:sp>
      <p:pic>
        <p:nvPicPr>
          <p:cNvPr id="5" name="Picture 4" descr="Two people in conversation focus on an open laptop, with a textbook also open on the desk. One of the people points out something on screen.">
            <a:extLst>
              <a:ext uri="{FF2B5EF4-FFF2-40B4-BE49-F238E27FC236}">
                <a16:creationId xmlns:a16="http://schemas.microsoft.com/office/drawing/2014/main" id="{87F4082D-9F0C-0E3A-618A-A5EAF0A8A473}"/>
              </a:ext>
            </a:extLst>
          </p:cNvPr>
          <p:cNvPicPr>
            <a:picLocks noChangeAspect="1"/>
          </p:cNvPicPr>
          <p:nvPr/>
        </p:nvPicPr>
        <p:blipFill>
          <a:blip r:embed="rId2"/>
          <a:srcRect l="172" t="14318" b="39863"/>
          <a:stretch>
            <a:fillRect/>
          </a:stretch>
        </p:blipFill>
        <p:spPr>
          <a:xfrm>
            <a:off x="6583052" y="2128887"/>
            <a:ext cx="4564123" cy="3142263"/>
          </a:xfrm>
          <a:prstGeom prst="rect">
            <a:avLst/>
          </a:prstGeom>
        </p:spPr>
      </p:pic>
    </p:spTree>
    <p:extLst>
      <p:ext uri="{BB962C8B-B14F-4D97-AF65-F5344CB8AC3E}">
        <p14:creationId xmlns:p14="http://schemas.microsoft.com/office/powerpoint/2010/main" val="260593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13E6-25F8-5A4C-4D5D-902B536C2940}"/>
              </a:ext>
            </a:extLst>
          </p:cNvPr>
          <p:cNvSpPr>
            <a:spLocks noGrp="1"/>
          </p:cNvSpPr>
          <p:nvPr>
            <p:ph type="title"/>
          </p:nvPr>
        </p:nvSpPr>
        <p:spPr/>
        <p:txBody>
          <a:bodyPr>
            <a:normAutofit/>
          </a:bodyPr>
          <a:lstStyle/>
          <a:p>
            <a:r>
              <a:rPr lang="en-US" b="1">
                <a:latin typeface="Aptos"/>
              </a:rPr>
              <a:t>Accommodations</a:t>
            </a:r>
            <a:endParaRPr lang="en-US"/>
          </a:p>
        </p:txBody>
      </p:sp>
      <p:sp>
        <p:nvSpPr>
          <p:cNvPr id="3" name="Content Placeholder 2">
            <a:extLst>
              <a:ext uri="{FF2B5EF4-FFF2-40B4-BE49-F238E27FC236}">
                <a16:creationId xmlns:a16="http://schemas.microsoft.com/office/drawing/2014/main" id="{CF5D862F-D292-62F6-1195-E235F9C003CE}"/>
              </a:ext>
            </a:extLst>
          </p:cNvPr>
          <p:cNvSpPr>
            <a:spLocks noGrp="1"/>
          </p:cNvSpPr>
          <p:nvPr>
            <p:ph idx="1"/>
          </p:nvPr>
        </p:nvSpPr>
        <p:spPr>
          <a:xfrm>
            <a:off x="1251678" y="1874517"/>
            <a:ext cx="4844322" cy="4005075"/>
          </a:xfrm>
        </p:spPr>
        <p:txBody>
          <a:bodyPr vert="horz" lIns="91440" tIns="45720" rIns="91440" bIns="45720" rtlCol="0" anchor="ctr">
            <a:normAutofit/>
          </a:bodyPr>
          <a:lstStyle/>
          <a:p>
            <a:pPr marL="0" indent="0">
              <a:buNone/>
            </a:pPr>
            <a:r>
              <a:rPr lang="en-US" sz="2800" dirty="0"/>
              <a:t>These are special types of help that make it easier for you to learn. They might include things like having extra time on tests or using a computer to write instead of using a pencil.</a:t>
            </a:r>
          </a:p>
        </p:txBody>
      </p:sp>
      <p:pic>
        <p:nvPicPr>
          <p:cNvPr id="4" name="Picture 3" descr="A notepad reads “Reasonable Accommodation.” A drawing includes a stick figure and a realistic line drawing of two open palms supporting it.">
            <a:extLst>
              <a:ext uri="{FF2B5EF4-FFF2-40B4-BE49-F238E27FC236}">
                <a16:creationId xmlns:a16="http://schemas.microsoft.com/office/drawing/2014/main" id="{8F13A395-2EF6-EA9C-D357-10522BB51287}"/>
              </a:ext>
            </a:extLst>
          </p:cNvPr>
          <p:cNvPicPr>
            <a:picLocks noChangeAspect="1"/>
          </p:cNvPicPr>
          <p:nvPr/>
        </p:nvPicPr>
        <p:blipFill>
          <a:blip r:embed="rId2"/>
          <a:stretch>
            <a:fillRect/>
          </a:stretch>
        </p:blipFill>
        <p:spPr>
          <a:xfrm>
            <a:off x="7049861" y="2302329"/>
            <a:ext cx="3712029" cy="2450647"/>
          </a:xfrm>
          <a:prstGeom prst="rect">
            <a:avLst/>
          </a:prstGeom>
        </p:spPr>
      </p:pic>
    </p:spTree>
    <p:extLst>
      <p:ext uri="{BB962C8B-B14F-4D97-AF65-F5344CB8AC3E}">
        <p14:creationId xmlns:p14="http://schemas.microsoft.com/office/powerpoint/2010/main" val="287637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13E6-25F8-5A4C-4D5D-902B536C2940}"/>
              </a:ext>
            </a:extLst>
          </p:cNvPr>
          <p:cNvSpPr>
            <a:spLocks noGrp="1"/>
          </p:cNvSpPr>
          <p:nvPr>
            <p:ph type="title"/>
          </p:nvPr>
        </p:nvSpPr>
        <p:spPr/>
        <p:txBody>
          <a:bodyPr>
            <a:normAutofit/>
          </a:bodyPr>
          <a:lstStyle/>
          <a:p>
            <a:r>
              <a:rPr lang="en-US" b="1">
                <a:latin typeface="Aptos"/>
              </a:rPr>
              <a:t>Modifications</a:t>
            </a:r>
            <a:endParaRPr lang="en-US"/>
          </a:p>
        </p:txBody>
      </p:sp>
      <p:sp>
        <p:nvSpPr>
          <p:cNvPr id="3" name="Content Placeholder 2">
            <a:extLst>
              <a:ext uri="{FF2B5EF4-FFF2-40B4-BE49-F238E27FC236}">
                <a16:creationId xmlns:a16="http://schemas.microsoft.com/office/drawing/2014/main" id="{CF5D862F-D292-62F6-1195-E235F9C003CE}"/>
              </a:ext>
            </a:extLst>
          </p:cNvPr>
          <p:cNvSpPr>
            <a:spLocks noGrp="1"/>
          </p:cNvSpPr>
          <p:nvPr>
            <p:ph idx="1"/>
          </p:nvPr>
        </p:nvSpPr>
        <p:spPr>
          <a:xfrm>
            <a:off x="1251678" y="2286001"/>
            <a:ext cx="4844322" cy="3593591"/>
          </a:xfrm>
        </p:spPr>
        <p:txBody>
          <a:bodyPr vert="horz" lIns="91440" tIns="45720" rIns="91440" bIns="45720" rtlCol="0" anchor="ctr">
            <a:normAutofit/>
          </a:bodyPr>
          <a:lstStyle/>
          <a:p>
            <a:pPr marL="0" indent="0">
              <a:buNone/>
            </a:pPr>
            <a:r>
              <a:rPr lang="en-US" sz="2800" dirty="0"/>
              <a:t>These are changes made to what you're learning to help you succeed. It might mean learning different things or in different ways than other students in your class.</a:t>
            </a:r>
          </a:p>
        </p:txBody>
      </p:sp>
      <p:pic>
        <p:nvPicPr>
          <p:cNvPr id="4" name="Picture 3" descr="An adult and a young person are seated in a room with bookshelves as they discuss something on the adult’s clipboard.">
            <a:extLst>
              <a:ext uri="{FF2B5EF4-FFF2-40B4-BE49-F238E27FC236}">
                <a16:creationId xmlns:a16="http://schemas.microsoft.com/office/drawing/2014/main" id="{AE33B290-808E-F144-BC3F-7A5FA2A78C3E}"/>
              </a:ext>
            </a:extLst>
          </p:cNvPr>
          <p:cNvPicPr>
            <a:picLocks noChangeAspect="1"/>
          </p:cNvPicPr>
          <p:nvPr/>
        </p:nvPicPr>
        <p:blipFill>
          <a:blip r:embed="rId2"/>
          <a:stretch>
            <a:fillRect/>
          </a:stretch>
        </p:blipFill>
        <p:spPr>
          <a:xfrm>
            <a:off x="6440260" y="2175782"/>
            <a:ext cx="4897211" cy="3159579"/>
          </a:xfrm>
          <a:prstGeom prst="rect">
            <a:avLst/>
          </a:prstGeom>
        </p:spPr>
      </p:pic>
    </p:spTree>
    <p:extLst>
      <p:ext uri="{BB962C8B-B14F-4D97-AF65-F5344CB8AC3E}">
        <p14:creationId xmlns:p14="http://schemas.microsoft.com/office/powerpoint/2010/main" val="2994605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13E6-25F8-5A4C-4D5D-902B536C2940}"/>
              </a:ext>
            </a:extLst>
          </p:cNvPr>
          <p:cNvSpPr>
            <a:spLocks noGrp="1"/>
          </p:cNvSpPr>
          <p:nvPr>
            <p:ph type="title"/>
          </p:nvPr>
        </p:nvSpPr>
        <p:spPr/>
        <p:txBody>
          <a:bodyPr>
            <a:normAutofit/>
          </a:bodyPr>
          <a:lstStyle/>
          <a:p>
            <a:r>
              <a:rPr lang="en-US" b="1">
                <a:latin typeface="Aptos"/>
              </a:rPr>
              <a:t>Related Services</a:t>
            </a:r>
            <a:endParaRPr lang="en-US"/>
          </a:p>
        </p:txBody>
      </p:sp>
      <p:sp>
        <p:nvSpPr>
          <p:cNvPr id="3" name="Content Placeholder 2">
            <a:extLst>
              <a:ext uri="{FF2B5EF4-FFF2-40B4-BE49-F238E27FC236}">
                <a16:creationId xmlns:a16="http://schemas.microsoft.com/office/drawing/2014/main" id="{CF5D862F-D292-62F6-1195-E235F9C003CE}"/>
              </a:ext>
            </a:extLst>
          </p:cNvPr>
          <p:cNvSpPr>
            <a:spLocks noGrp="1"/>
          </p:cNvSpPr>
          <p:nvPr>
            <p:ph idx="1"/>
          </p:nvPr>
        </p:nvSpPr>
        <p:spPr>
          <a:xfrm>
            <a:off x="1251678" y="1688123"/>
            <a:ext cx="5088832" cy="4191469"/>
          </a:xfrm>
        </p:spPr>
        <p:txBody>
          <a:bodyPr vert="horz" lIns="91440" tIns="45720" rIns="91440" bIns="45720" rtlCol="0" anchor="ctr">
            <a:normAutofit/>
          </a:bodyPr>
          <a:lstStyle/>
          <a:p>
            <a:pPr marL="0" indent="0">
              <a:buNone/>
            </a:pPr>
            <a:r>
              <a:rPr lang="en-US" sz="2800" dirty="0"/>
              <a:t>These are professional staff that help you at school to achieve your transition and annual goals.  These professionals could be a speech therapist, occupational therapist, behavior support professional, or physical therapist to name a few.</a:t>
            </a:r>
          </a:p>
        </p:txBody>
      </p:sp>
      <p:pic>
        <p:nvPicPr>
          <p:cNvPr id="4" name="Picture 3" descr="Two seated people smile together and clap their hands.">
            <a:extLst>
              <a:ext uri="{FF2B5EF4-FFF2-40B4-BE49-F238E27FC236}">
                <a16:creationId xmlns:a16="http://schemas.microsoft.com/office/drawing/2014/main" id="{D56D8F40-DACD-0EA6-8113-61F142B49D08}"/>
              </a:ext>
            </a:extLst>
          </p:cNvPr>
          <p:cNvPicPr>
            <a:picLocks noChangeAspect="1"/>
          </p:cNvPicPr>
          <p:nvPr/>
        </p:nvPicPr>
        <p:blipFill>
          <a:blip r:embed="rId2"/>
          <a:stretch>
            <a:fillRect/>
          </a:stretch>
        </p:blipFill>
        <p:spPr>
          <a:xfrm>
            <a:off x="6523264" y="1968953"/>
            <a:ext cx="4908097" cy="3328308"/>
          </a:xfrm>
          <a:prstGeom prst="rect">
            <a:avLst/>
          </a:prstGeom>
        </p:spPr>
      </p:pic>
    </p:spTree>
    <p:extLst>
      <p:ext uri="{BB962C8B-B14F-4D97-AF65-F5344CB8AC3E}">
        <p14:creationId xmlns:p14="http://schemas.microsoft.com/office/powerpoint/2010/main" val="582692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13E6-25F8-5A4C-4D5D-902B536C2940}"/>
              </a:ext>
            </a:extLst>
          </p:cNvPr>
          <p:cNvSpPr>
            <a:spLocks noGrp="1"/>
          </p:cNvSpPr>
          <p:nvPr>
            <p:ph type="title"/>
          </p:nvPr>
        </p:nvSpPr>
        <p:spPr/>
        <p:txBody>
          <a:bodyPr>
            <a:normAutofit/>
          </a:bodyPr>
          <a:lstStyle/>
          <a:p>
            <a:r>
              <a:rPr lang="en-US" b="1" dirty="0">
                <a:latin typeface="Aptos"/>
              </a:rPr>
              <a:t>Meeting Participants</a:t>
            </a:r>
            <a:endParaRPr lang="en-US" dirty="0"/>
          </a:p>
        </p:txBody>
      </p:sp>
      <p:sp>
        <p:nvSpPr>
          <p:cNvPr id="3" name="Content Placeholder 2">
            <a:extLst>
              <a:ext uri="{FF2B5EF4-FFF2-40B4-BE49-F238E27FC236}">
                <a16:creationId xmlns:a16="http://schemas.microsoft.com/office/drawing/2014/main" id="{CF5D862F-D292-62F6-1195-E235F9C003CE}"/>
              </a:ext>
            </a:extLst>
          </p:cNvPr>
          <p:cNvSpPr>
            <a:spLocks noGrp="1"/>
          </p:cNvSpPr>
          <p:nvPr>
            <p:ph idx="1"/>
          </p:nvPr>
        </p:nvSpPr>
        <p:spPr>
          <a:xfrm>
            <a:off x="1251678" y="2009671"/>
            <a:ext cx="4844322" cy="3869922"/>
          </a:xfrm>
        </p:spPr>
        <p:txBody>
          <a:bodyPr vert="horz" lIns="91440" tIns="45720" rIns="91440" bIns="45720" rtlCol="0" anchor="ctr">
            <a:normAutofit/>
          </a:bodyPr>
          <a:lstStyle/>
          <a:p>
            <a:pPr marL="0" indent="0">
              <a:buNone/>
            </a:pPr>
            <a:r>
              <a:rPr lang="en-US" sz="2800" dirty="0"/>
              <a:t>These are the people who come to your IEP meeting. They might include your caregivers, teachers, advocates and other professionals who help plan your education.</a:t>
            </a:r>
          </a:p>
        </p:txBody>
      </p:sp>
      <p:pic>
        <p:nvPicPr>
          <p:cNvPr id="6" name="Picture 5" descr="A group of people sitting and standing around a table looking at a computer">
            <a:extLst>
              <a:ext uri="{FF2B5EF4-FFF2-40B4-BE49-F238E27FC236}">
                <a16:creationId xmlns:a16="http://schemas.microsoft.com/office/drawing/2014/main" id="{308F3EC2-148F-790B-3309-239E31F4FFD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4121" y="2677147"/>
            <a:ext cx="4805879" cy="2534969"/>
          </a:xfrm>
          <a:prstGeom prst="rect">
            <a:avLst/>
          </a:prstGeom>
        </p:spPr>
      </p:pic>
    </p:spTree>
    <p:extLst>
      <p:ext uri="{BB962C8B-B14F-4D97-AF65-F5344CB8AC3E}">
        <p14:creationId xmlns:p14="http://schemas.microsoft.com/office/powerpoint/2010/main" val="407763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4636-2A57-EA5D-9716-3BB248B026C2}"/>
              </a:ext>
            </a:extLst>
          </p:cNvPr>
          <p:cNvSpPr>
            <a:spLocks noGrp="1"/>
          </p:cNvSpPr>
          <p:nvPr>
            <p:ph type="title"/>
          </p:nvPr>
        </p:nvSpPr>
        <p:spPr/>
        <p:txBody>
          <a:bodyPr>
            <a:noAutofit/>
          </a:bodyPr>
          <a:lstStyle/>
          <a:p>
            <a:r>
              <a:rPr lang="en-US" b="1">
                <a:latin typeface="Aptos"/>
              </a:rPr>
              <a:t>Individualized Education Program (IEP)</a:t>
            </a:r>
            <a:endParaRPr lang="en-US"/>
          </a:p>
        </p:txBody>
      </p:sp>
      <p:sp>
        <p:nvSpPr>
          <p:cNvPr id="3" name="Content Placeholder 2">
            <a:extLst>
              <a:ext uri="{FF2B5EF4-FFF2-40B4-BE49-F238E27FC236}">
                <a16:creationId xmlns:a16="http://schemas.microsoft.com/office/drawing/2014/main" id="{9E9D109A-6F64-AB73-A3B6-E970D97F0580}"/>
              </a:ext>
            </a:extLst>
          </p:cNvPr>
          <p:cNvSpPr>
            <a:spLocks noGrp="1"/>
          </p:cNvSpPr>
          <p:nvPr>
            <p:ph idx="1"/>
          </p:nvPr>
        </p:nvSpPr>
        <p:spPr>
          <a:xfrm>
            <a:off x="1251677" y="2286001"/>
            <a:ext cx="5486007" cy="3970420"/>
          </a:xfrm>
        </p:spPr>
        <p:txBody>
          <a:bodyPr vert="horz" lIns="91440" tIns="45720" rIns="91440" bIns="45720" rtlCol="0" anchor="ctr">
            <a:normAutofit/>
          </a:bodyPr>
          <a:lstStyle/>
          <a:p>
            <a:pPr marL="0" indent="0">
              <a:buNone/>
            </a:pPr>
            <a:r>
              <a:rPr lang="en-US" sz="2800" dirty="0"/>
              <a:t>This is an individualized plan created by a team of educational professionals, caregivers and the student that outlines what a student needs to learn and what help and supports they need to have in place to learn the skills and goals listed. </a:t>
            </a:r>
          </a:p>
        </p:txBody>
      </p:sp>
      <p:pic>
        <p:nvPicPr>
          <p:cNvPr id="6" name="Picture 5" descr="A purple spiral bound notebook with Individualized Education Program written on the cover and a pen on top.">
            <a:extLst>
              <a:ext uri="{FF2B5EF4-FFF2-40B4-BE49-F238E27FC236}">
                <a16:creationId xmlns:a16="http://schemas.microsoft.com/office/drawing/2014/main" id="{EC959C67-E34F-5084-8B23-B9BF722E46E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81783" y="2202533"/>
            <a:ext cx="4361956" cy="3236571"/>
          </a:xfrm>
          <a:prstGeom prst="rect">
            <a:avLst/>
          </a:prstGeom>
        </p:spPr>
      </p:pic>
    </p:spTree>
    <p:extLst>
      <p:ext uri="{BB962C8B-B14F-4D97-AF65-F5344CB8AC3E}">
        <p14:creationId xmlns:p14="http://schemas.microsoft.com/office/powerpoint/2010/main" val="290764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4636-2A57-EA5D-9716-3BB248B026C2}"/>
              </a:ext>
            </a:extLst>
          </p:cNvPr>
          <p:cNvSpPr>
            <a:spLocks noGrp="1"/>
          </p:cNvSpPr>
          <p:nvPr>
            <p:ph type="title"/>
          </p:nvPr>
        </p:nvSpPr>
        <p:spPr/>
        <p:txBody>
          <a:bodyPr>
            <a:noAutofit/>
          </a:bodyPr>
          <a:lstStyle/>
          <a:p>
            <a:r>
              <a:rPr lang="en-US" b="1" dirty="0">
                <a:latin typeface="Aptos"/>
              </a:rPr>
              <a:t>Future Planning</a:t>
            </a:r>
            <a:endParaRPr lang="en-US" dirty="0"/>
          </a:p>
        </p:txBody>
      </p:sp>
      <p:sp>
        <p:nvSpPr>
          <p:cNvPr id="3" name="Content Placeholder 2">
            <a:extLst>
              <a:ext uri="{FF2B5EF4-FFF2-40B4-BE49-F238E27FC236}">
                <a16:creationId xmlns:a16="http://schemas.microsoft.com/office/drawing/2014/main" id="{9E9D109A-6F64-AB73-A3B6-E970D97F0580}"/>
              </a:ext>
            </a:extLst>
          </p:cNvPr>
          <p:cNvSpPr>
            <a:spLocks noGrp="1"/>
          </p:cNvSpPr>
          <p:nvPr>
            <p:ph idx="1"/>
          </p:nvPr>
        </p:nvSpPr>
        <p:spPr>
          <a:xfrm>
            <a:off x="1251678" y="1125415"/>
            <a:ext cx="4844322" cy="5732585"/>
          </a:xfrm>
        </p:spPr>
        <p:txBody>
          <a:bodyPr vert="horz" lIns="91440" tIns="45720" rIns="91440" bIns="45720" rtlCol="0" anchor="ctr">
            <a:normAutofit/>
          </a:bodyPr>
          <a:lstStyle/>
          <a:p>
            <a:pPr marL="0" indent="0">
              <a:buNone/>
            </a:pPr>
            <a:r>
              <a:rPr lang="en-US" sz="2800" dirty="0"/>
              <a:t>A statement that can be made by you, your staff, and/or your caregivers about what you want to do as you grow up and prepare to graduate high school. This can include future plans for employment, school, and life.   </a:t>
            </a:r>
          </a:p>
        </p:txBody>
      </p:sp>
      <p:pic>
        <p:nvPicPr>
          <p:cNvPr id="5" name="Picture 4" descr="A child with thought bubbles of herself in different career outfits: architect, chef, doctor, artist">
            <a:extLst>
              <a:ext uri="{FF2B5EF4-FFF2-40B4-BE49-F238E27FC236}">
                <a16:creationId xmlns:a16="http://schemas.microsoft.com/office/drawing/2014/main" id="{1E07DDD9-89AE-6E6D-F480-7EACFEE46C28}"/>
              </a:ext>
            </a:extLst>
          </p:cNvPr>
          <p:cNvPicPr>
            <a:picLocks noChangeAspect="1"/>
          </p:cNvPicPr>
          <p:nvPr/>
        </p:nvPicPr>
        <p:blipFill>
          <a:blip r:embed="rId2"/>
          <a:stretch>
            <a:fillRect/>
          </a:stretch>
        </p:blipFill>
        <p:spPr>
          <a:xfrm>
            <a:off x="6996793" y="1828800"/>
            <a:ext cx="3961040" cy="4016829"/>
          </a:xfrm>
          <a:prstGeom prst="rect">
            <a:avLst/>
          </a:prstGeom>
        </p:spPr>
      </p:pic>
    </p:spTree>
    <p:extLst>
      <p:ext uri="{BB962C8B-B14F-4D97-AF65-F5344CB8AC3E}">
        <p14:creationId xmlns:p14="http://schemas.microsoft.com/office/powerpoint/2010/main" val="324053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4636-2A57-EA5D-9716-3BB248B026C2}"/>
              </a:ext>
            </a:extLst>
          </p:cNvPr>
          <p:cNvSpPr>
            <a:spLocks noGrp="1"/>
          </p:cNvSpPr>
          <p:nvPr>
            <p:ph type="title"/>
          </p:nvPr>
        </p:nvSpPr>
        <p:spPr/>
        <p:txBody>
          <a:bodyPr>
            <a:noAutofit/>
          </a:bodyPr>
          <a:lstStyle/>
          <a:p>
            <a:r>
              <a:rPr lang="en-US" b="1" dirty="0">
                <a:latin typeface="Aptos"/>
              </a:rPr>
              <a:t>Profile</a:t>
            </a:r>
            <a:endParaRPr lang="en-US" dirty="0"/>
          </a:p>
        </p:txBody>
      </p:sp>
      <p:sp>
        <p:nvSpPr>
          <p:cNvPr id="3" name="Content Placeholder 2">
            <a:extLst>
              <a:ext uri="{FF2B5EF4-FFF2-40B4-BE49-F238E27FC236}">
                <a16:creationId xmlns:a16="http://schemas.microsoft.com/office/drawing/2014/main" id="{9E9D109A-6F64-AB73-A3B6-E970D97F0580}"/>
              </a:ext>
            </a:extLst>
          </p:cNvPr>
          <p:cNvSpPr>
            <a:spLocks noGrp="1"/>
          </p:cNvSpPr>
          <p:nvPr>
            <p:ph idx="1"/>
          </p:nvPr>
        </p:nvSpPr>
        <p:spPr>
          <a:xfrm>
            <a:off x="1251678" y="1125416"/>
            <a:ext cx="4844322" cy="4994030"/>
          </a:xfrm>
        </p:spPr>
        <p:txBody>
          <a:bodyPr vert="horz" lIns="91440" tIns="45720" rIns="91440" bIns="45720" rtlCol="0" anchor="ctr">
            <a:normAutofit/>
          </a:bodyPr>
          <a:lstStyle/>
          <a:p>
            <a:pPr marL="0" indent="0">
              <a:buNone/>
            </a:pPr>
            <a:r>
              <a:rPr lang="en-US" sz="2800" dirty="0"/>
              <a:t>A summary of who you are, your preferences, interests, needs and strengths (PINS).</a:t>
            </a:r>
          </a:p>
        </p:txBody>
      </p:sp>
      <p:pic>
        <p:nvPicPr>
          <p:cNvPr id="5" name="Picture 4" descr="A person holds up a white piece of paper, obscuring their face.">
            <a:extLst>
              <a:ext uri="{FF2B5EF4-FFF2-40B4-BE49-F238E27FC236}">
                <a16:creationId xmlns:a16="http://schemas.microsoft.com/office/drawing/2014/main" id="{1AC9CC6A-8515-212B-6BF3-39C6F4F569AC}"/>
              </a:ext>
            </a:extLst>
          </p:cNvPr>
          <p:cNvPicPr>
            <a:picLocks noChangeAspect="1"/>
          </p:cNvPicPr>
          <p:nvPr/>
        </p:nvPicPr>
        <p:blipFill>
          <a:blip r:embed="rId2"/>
          <a:stretch>
            <a:fillRect/>
          </a:stretch>
        </p:blipFill>
        <p:spPr>
          <a:xfrm>
            <a:off x="6687139" y="1759670"/>
            <a:ext cx="4112445" cy="2788764"/>
          </a:xfrm>
          <a:prstGeom prst="rect">
            <a:avLst/>
          </a:prstGeom>
        </p:spPr>
      </p:pic>
    </p:spTree>
    <p:extLst>
      <p:ext uri="{BB962C8B-B14F-4D97-AF65-F5344CB8AC3E}">
        <p14:creationId xmlns:p14="http://schemas.microsoft.com/office/powerpoint/2010/main" val="1417235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13E6-25F8-5A4C-4D5D-902B536C2940}"/>
              </a:ext>
            </a:extLst>
          </p:cNvPr>
          <p:cNvSpPr>
            <a:spLocks noGrp="1"/>
          </p:cNvSpPr>
          <p:nvPr>
            <p:ph type="title"/>
          </p:nvPr>
        </p:nvSpPr>
        <p:spPr/>
        <p:txBody>
          <a:bodyPr>
            <a:normAutofit/>
          </a:bodyPr>
          <a:lstStyle/>
          <a:p>
            <a:r>
              <a:rPr lang="en-US" b="1">
                <a:latin typeface="Aptos"/>
              </a:rPr>
              <a:t>Transition Planning</a:t>
            </a:r>
            <a:endParaRPr lang="en-US"/>
          </a:p>
        </p:txBody>
      </p:sp>
      <p:sp>
        <p:nvSpPr>
          <p:cNvPr id="3" name="Content Placeholder 2">
            <a:extLst>
              <a:ext uri="{FF2B5EF4-FFF2-40B4-BE49-F238E27FC236}">
                <a16:creationId xmlns:a16="http://schemas.microsoft.com/office/drawing/2014/main" id="{CF5D862F-D292-62F6-1195-E235F9C003CE}"/>
              </a:ext>
            </a:extLst>
          </p:cNvPr>
          <p:cNvSpPr>
            <a:spLocks noGrp="1"/>
          </p:cNvSpPr>
          <p:nvPr>
            <p:ph idx="1"/>
          </p:nvPr>
        </p:nvSpPr>
        <p:spPr>
          <a:xfrm>
            <a:off x="1251678" y="1125416"/>
            <a:ext cx="4844322" cy="5024176"/>
          </a:xfrm>
        </p:spPr>
        <p:txBody>
          <a:bodyPr vert="horz" lIns="91440" tIns="45720" rIns="91440" bIns="45720" rtlCol="0" anchor="ctr">
            <a:normAutofit/>
          </a:bodyPr>
          <a:lstStyle/>
          <a:p>
            <a:pPr marL="0" indent="0">
              <a:buNone/>
            </a:pPr>
            <a:r>
              <a:rPr lang="en-US" sz="2800" dirty="0"/>
              <a:t>A plan that will help outline what you will do when you graduate high school.  This plan should include goals around education, employment and independent living.</a:t>
            </a:r>
          </a:p>
        </p:txBody>
      </p:sp>
      <p:pic>
        <p:nvPicPr>
          <p:cNvPr id="4" name="Picture 3" descr="Two people looking at a piece of paper">
            <a:extLst>
              <a:ext uri="{FF2B5EF4-FFF2-40B4-BE49-F238E27FC236}">
                <a16:creationId xmlns:a16="http://schemas.microsoft.com/office/drawing/2014/main" id="{091BA42A-EE1F-EFC7-041D-A72F96E4ACF4}"/>
              </a:ext>
            </a:extLst>
          </p:cNvPr>
          <p:cNvPicPr>
            <a:picLocks noChangeAspect="1"/>
          </p:cNvPicPr>
          <p:nvPr/>
        </p:nvPicPr>
        <p:blipFill>
          <a:blip r:embed="rId2"/>
          <a:stretch>
            <a:fillRect/>
          </a:stretch>
        </p:blipFill>
        <p:spPr>
          <a:xfrm>
            <a:off x="6934199" y="2205718"/>
            <a:ext cx="3780065" cy="2446565"/>
          </a:xfrm>
          <a:prstGeom prst="rect">
            <a:avLst/>
          </a:prstGeom>
        </p:spPr>
      </p:pic>
    </p:spTree>
    <p:extLst>
      <p:ext uri="{BB962C8B-B14F-4D97-AF65-F5344CB8AC3E}">
        <p14:creationId xmlns:p14="http://schemas.microsoft.com/office/powerpoint/2010/main" val="545862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13E6-25F8-5A4C-4D5D-902B536C2940}"/>
              </a:ext>
            </a:extLst>
          </p:cNvPr>
          <p:cNvSpPr>
            <a:spLocks noGrp="1"/>
          </p:cNvSpPr>
          <p:nvPr>
            <p:ph type="title"/>
          </p:nvPr>
        </p:nvSpPr>
        <p:spPr/>
        <p:txBody>
          <a:bodyPr>
            <a:normAutofit/>
          </a:bodyPr>
          <a:lstStyle/>
          <a:p>
            <a:r>
              <a:rPr lang="en-US" b="1">
                <a:latin typeface="Aptos"/>
              </a:rPr>
              <a:t>Post-Secondary Education</a:t>
            </a:r>
            <a:endParaRPr lang="en-US"/>
          </a:p>
        </p:txBody>
      </p:sp>
      <p:sp>
        <p:nvSpPr>
          <p:cNvPr id="3" name="Content Placeholder 2">
            <a:extLst>
              <a:ext uri="{FF2B5EF4-FFF2-40B4-BE49-F238E27FC236}">
                <a16:creationId xmlns:a16="http://schemas.microsoft.com/office/drawing/2014/main" id="{CF5D862F-D292-62F6-1195-E235F9C003CE}"/>
              </a:ext>
            </a:extLst>
          </p:cNvPr>
          <p:cNvSpPr>
            <a:spLocks noGrp="1"/>
          </p:cNvSpPr>
          <p:nvPr>
            <p:ph idx="1"/>
          </p:nvPr>
        </p:nvSpPr>
        <p:spPr>
          <a:xfrm>
            <a:off x="1251678" y="1567543"/>
            <a:ext cx="4844322" cy="4551903"/>
          </a:xfrm>
        </p:spPr>
        <p:txBody>
          <a:bodyPr vert="horz" lIns="91440" tIns="45720" rIns="91440" bIns="45720" rtlCol="0" anchor="ctr">
            <a:normAutofit/>
          </a:bodyPr>
          <a:lstStyle/>
          <a:p>
            <a:pPr marL="0" indent="0">
              <a:buNone/>
            </a:pPr>
            <a:r>
              <a:rPr lang="en-US" sz="2800" dirty="0"/>
              <a:t>Learning that happens after high school, like college, a trade school, adult enrichment, or vocational training. </a:t>
            </a:r>
          </a:p>
        </p:txBody>
      </p:sp>
      <p:pic>
        <p:nvPicPr>
          <p:cNvPr id="4" name="Picture 3" descr="A standing person in a library or computer lab points out something on a computer screen to the seated user.">
            <a:extLst>
              <a:ext uri="{FF2B5EF4-FFF2-40B4-BE49-F238E27FC236}">
                <a16:creationId xmlns:a16="http://schemas.microsoft.com/office/drawing/2014/main" id="{924C5A9A-C2A3-E358-CBA0-B338D23BCBF1}"/>
              </a:ext>
            </a:extLst>
          </p:cNvPr>
          <p:cNvPicPr>
            <a:picLocks noChangeAspect="1"/>
          </p:cNvPicPr>
          <p:nvPr/>
        </p:nvPicPr>
        <p:blipFill>
          <a:blip r:embed="rId2"/>
          <a:stretch>
            <a:fillRect/>
          </a:stretch>
        </p:blipFill>
        <p:spPr>
          <a:xfrm>
            <a:off x="6271532" y="2085975"/>
            <a:ext cx="4574722" cy="3019425"/>
          </a:xfrm>
          <a:prstGeom prst="rect">
            <a:avLst/>
          </a:prstGeom>
        </p:spPr>
      </p:pic>
    </p:spTree>
    <p:extLst>
      <p:ext uri="{BB962C8B-B14F-4D97-AF65-F5344CB8AC3E}">
        <p14:creationId xmlns:p14="http://schemas.microsoft.com/office/powerpoint/2010/main" val="91957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13E6-25F8-5A4C-4D5D-902B536C2940}"/>
              </a:ext>
            </a:extLst>
          </p:cNvPr>
          <p:cNvSpPr>
            <a:spLocks noGrp="1"/>
          </p:cNvSpPr>
          <p:nvPr>
            <p:ph type="title"/>
          </p:nvPr>
        </p:nvSpPr>
        <p:spPr/>
        <p:txBody>
          <a:bodyPr>
            <a:normAutofit/>
          </a:bodyPr>
          <a:lstStyle/>
          <a:p>
            <a:r>
              <a:rPr lang="en-US" b="1">
                <a:latin typeface="Aptos"/>
              </a:rPr>
              <a:t>Competitive Integrated Employment</a:t>
            </a:r>
            <a:endParaRPr lang="en-US"/>
          </a:p>
        </p:txBody>
      </p:sp>
      <p:sp>
        <p:nvSpPr>
          <p:cNvPr id="3" name="Content Placeholder 2">
            <a:extLst>
              <a:ext uri="{FF2B5EF4-FFF2-40B4-BE49-F238E27FC236}">
                <a16:creationId xmlns:a16="http://schemas.microsoft.com/office/drawing/2014/main" id="{CF5D862F-D292-62F6-1195-E235F9C003CE}"/>
              </a:ext>
            </a:extLst>
          </p:cNvPr>
          <p:cNvSpPr>
            <a:spLocks noGrp="1"/>
          </p:cNvSpPr>
          <p:nvPr>
            <p:ph idx="1"/>
          </p:nvPr>
        </p:nvSpPr>
        <p:spPr>
          <a:xfrm>
            <a:off x="1251678" y="1849896"/>
            <a:ext cx="4844322" cy="4365509"/>
          </a:xfrm>
        </p:spPr>
        <p:txBody>
          <a:bodyPr vert="horz" lIns="91440" tIns="45720" rIns="91440" bIns="45720" rtlCol="0" anchor="ctr">
            <a:normAutofit/>
          </a:bodyPr>
          <a:lstStyle/>
          <a:p>
            <a:pPr marL="0" indent="0">
              <a:buNone/>
            </a:pPr>
            <a:r>
              <a:rPr lang="en-US" sz="2800" dirty="0"/>
              <a:t>A job where you work alongside people without disabilities, do the same job tasks, and earn a comparable wage for your work.</a:t>
            </a:r>
          </a:p>
        </p:txBody>
      </p:sp>
      <p:pic>
        <p:nvPicPr>
          <p:cNvPr id="4" name="Picture 3" descr="Two people closely examine the inner workings of an electronic device.">
            <a:extLst>
              <a:ext uri="{FF2B5EF4-FFF2-40B4-BE49-F238E27FC236}">
                <a16:creationId xmlns:a16="http://schemas.microsoft.com/office/drawing/2014/main" id="{229FB5AB-8696-1DB4-9841-3885080B3586}"/>
              </a:ext>
            </a:extLst>
          </p:cNvPr>
          <p:cNvPicPr>
            <a:picLocks noChangeAspect="1"/>
          </p:cNvPicPr>
          <p:nvPr/>
        </p:nvPicPr>
        <p:blipFill>
          <a:blip r:embed="rId3"/>
          <a:stretch>
            <a:fillRect/>
          </a:stretch>
        </p:blipFill>
        <p:spPr>
          <a:xfrm>
            <a:off x="6532789" y="1997528"/>
            <a:ext cx="4501243" cy="2999015"/>
          </a:xfrm>
          <a:prstGeom prst="rect">
            <a:avLst/>
          </a:prstGeom>
        </p:spPr>
      </p:pic>
    </p:spTree>
    <p:extLst>
      <p:ext uri="{BB962C8B-B14F-4D97-AF65-F5344CB8AC3E}">
        <p14:creationId xmlns:p14="http://schemas.microsoft.com/office/powerpoint/2010/main" val="108458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13E6-25F8-5A4C-4D5D-902B536C2940}"/>
              </a:ext>
            </a:extLst>
          </p:cNvPr>
          <p:cNvSpPr>
            <a:spLocks noGrp="1"/>
          </p:cNvSpPr>
          <p:nvPr>
            <p:ph type="title"/>
          </p:nvPr>
        </p:nvSpPr>
        <p:spPr/>
        <p:txBody>
          <a:bodyPr>
            <a:normAutofit/>
          </a:bodyPr>
          <a:lstStyle/>
          <a:p>
            <a:r>
              <a:rPr lang="en-US" b="1">
                <a:latin typeface="Aptos"/>
              </a:rPr>
              <a:t>Independent Living</a:t>
            </a:r>
            <a:endParaRPr lang="en-US"/>
          </a:p>
        </p:txBody>
      </p:sp>
      <p:sp>
        <p:nvSpPr>
          <p:cNvPr id="3" name="Content Placeholder 2">
            <a:extLst>
              <a:ext uri="{FF2B5EF4-FFF2-40B4-BE49-F238E27FC236}">
                <a16:creationId xmlns:a16="http://schemas.microsoft.com/office/drawing/2014/main" id="{CF5D862F-D292-62F6-1195-E235F9C003CE}"/>
              </a:ext>
            </a:extLst>
          </p:cNvPr>
          <p:cNvSpPr>
            <a:spLocks noGrp="1"/>
          </p:cNvSpPr>
          <p:nvPr>
            <p:ph idx="1"/>
          </p:nvPr>
        </p:nvSpPr>
        <p:spPr>
          <a:xfrm>
            <a:off x="1251678" y="1874517"/>
            <a:ext cx="4844322" cy="4005075"/>
          </a:xfrm>
        </p:spPr>
        <p:txBody>
          <a:bodyPr vert="horz" lIns="91440" tIns="45720" rIns="91440" bIns="45720" rtlCol="0" anchor="ctr">
            <a:normAutofit/>
          </a:bodyPr>
          <a:lstStyle/>
          <a:p>
            <a:pPr marL="0" indent="0">
              <a:buNone/>
            </a:pPr>
            <a:r>
              <a:rPr lang="en-US" sz="2800" dirty="0"/>
              <a:t>Being able to take care of yourself, with or without supports, which includes things like cooking your own meals, cleaning your home, and managing your money.</a:t>
            </a:r>
          </a:p>
        </p:txBody>
      </p:sp>
      <p:pic>
        <p:nvPicPr>
          <p:cNvPr id="4" name="Picture 3" descr="A smiling person in a wheelchair wearing an apron holds a baking sheet with a dozen small pies. A tablet is propped on the kitchen countertop by his stove.">
            <a:extLst>
              <a:ext uri="{FF2B5EF4-FFF2-40B4-BE49-F238E27FC236}">
                <a16:creationId xmlns:a16="http://schemas.microsoft.com/office/drawing/2014/main" id="{602E757C-579F-0215-00AB-C2D44D9B7162}"/>
              </a:ext>
            </a:extLst>
          </p:cNvPr>
          <p:cNvPicPr>
            <a:picLocks noChangeAspect="1"/>
          </p:cNvPicPr>
          <p:nvPr/>
        </p:nvPicPr>
        <p:blipFill>
          <a:blip r:embed="rId3"/>
          <a:stretch>
            <a:fillRect/>
          </a:stretch>
        </p:blipFill>
        <p:spPr>
          <a:xfrm>
            <a:off x="6294664" y="2446564"/>
            <a:ext cx="4303940" cy="2298247"/>
          </a:xfrm>
          <a:prstGeom prst="rect">
            <a:avLst/>
          </a:prstGeom>
        </p:spPr>
      </p:pic>
    </p:spTree>
    <p:extLst>
      <p:ext uri="{BB962C8B-B14F-4D97-AF65-F5344CB8AC3E}">
        <p14:creationId xmlns:p14="http://schemas.microsoft.com/office/powerpoint/2010/main" val="120794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13E6-25F8-5A4C-4D5D-902B536C2940}"/>
              </a:ext>
            </a:extLst>
          </p:cNvPr>
          <p:cNvSpPr>
            <a:spLocks noGrp="1"/>
          </p:cNvSpPr>
          <p:nvPr>
            <p:ph type="title"/>
          </p:nvPr>
        </p:nvSpPr>
        <p:spPr/>
        <p:txBody>
          <a:bodyPr>
            <a:normAutofit/>
          </a:bodyPr>
          <a:lstStyle/>
          <a:p>
            <a:r>
              <a:rPr lang="en-US" b="1">
                <a:latin typeface="Aptos"/>
              </a:rPr>
              <a:t>Present Level of Performance</a:t>
            </a:r>
            <a:endParaRPr lang="en-US"/>
          </a:p>
        </p:txBody>
      </p:sp>
      <p:sp>
        <p:nvSpPr>
          <p:cNvPr id="3" name="Content Placeholder 2">
            <a:extLst>
              <a:ext uri="{FF2B5EF4-FFF2-40B4-BE49-F238E27FC236}">
                <a16:creationId xmlns:a16="http://schemas.microsoft.com/office/drawing/2014/main" id="{CF5D862F-D292-62F6-1195-E235F9C003CE}"/>
              </a:ext>
            </a:extLst>
          </p:cNvPr>
          <p:cNvSpPr>
            <a:spLocks noGrp="1"/>
          </p:cNvSpPr>
          <p:nvPr>
            <p:ph idx="1"/>
          </p:nvPr>
        </p:nvSpPr>
        <p:spPr>
          <a:xfrm>
            <a:off x="1251678" y="2286001"/>
            <a:ext cx="4844322" cy="3593591"/>
          </a:xfrm>
        </p:spPr>
        <p:txBody>
          <a:bodyPr vert="horz" lIns="91440" tIns="45720" rIns="91440" bIns="45720" rtlCol="0" anchor="ctr">
            <a:noAutofit/>
          </a:bodyPr>
          <a:lstStyle/>
          <a:p>
            <a:pPr marL="0" indent="0">
              <a:buNone/>
            </a:pPr>
            <a:r>
              <a:rPr lang="en-US" sz="2800" dirty="0"/>
              <a:t>This describes how well you are doing in school right now with a particular subject.  This should include what you have been working on, how you are doing with the content, and what supports you may need to do better.</a:t>
            </a:r>
          </a:p>
        </p:txBody>
      </p:sp>
      <p:pic>
        <p:nvPicPr>
          <p:cNvPr id="4" name="Picture 3" descr="A person wearing glasses smiles directly into the camera, while cradling notebooks in one hand and a red backpack slung over the other shoulder.">
            <a:extLst>
              <a:ext uri="{FF2B5EF4-FFF2-40B4-BE49-F238E27FC236}">
                <a16:creationId xmlns:a16="http://schemas.microsoft.com/office/drawing/2014/main" id="{D7FA49BA-F573-BB76-6648-8D8F19B76FE5}"/>
              </a:ext>
            </a:extLst>
          </p:cNvPr>
          <p:cNvPicPr>
            <a:picLocks noChangeAspect="1"/>
          </p:cNvPicPr>
          <p:nvPr/>
        </p:nvPicPr>
        <p:blipFill>
          <a:blip r:embed="rId2"/>
          <a:stretch>
            <a:fillRect/>
          </a:stretch>
        </p:blipFill>
        <p:spPr>
          <a:xfrm>
            <a:off x="6900182" y="1982561"/>
            <a:ext cx="4426404" cy="3226254"/>
          </a:xfrm>
          <a:prstGeom prst="rect">
            <a:avLst/>
          </a:prstGeom>
        </p:spPr>
      </p:pic>
    </p:spTree>
    <p:extLst>
      <p:ext uri="{BB962C8B-B14F-4D97-AF65-F5344CB8AC3E}">
        <p14:creationId xmlns:p14="http://schemas.microsoft.com/office/powerpoint/2010/main" val="143403891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E1831465204F4DB895A29006AFE8C7" ma:contentTypeVersion="15" ma:contentTypeDescription="Create a new document." ma:contentTypeScope="" ma:versionID="a43be3b6f5b477ae5c888bce0072ed0a">
  <xsd:schema xmlns:xsd="http://www.w3.org/2001/XMLSchema" xmlns:xs="http://www.w3.org/2001/XMLSchema" xmlns:p="http://schemas.microsoft.com/office/2006/metadata/properties" xmlns:ns2="635b3177-b61c-404f-b326-16cfed8d247f" xmlns:ns3="047bb72d-e234-4d44-93a0-25620591dbf7" targetNamespace="http://schemas.microsoft.com/office/2006/metadata/properties" ma:root="true" ma:fieldsID="ecafbe58c1822f55246293c646578d9a" ns2:_="" ns3:_="">
    <xsd:import namespace="635b3177-b61c-404f-b326-16cfed8d247f"/>
    <xsd:import namespace="047bb72d-e234-4d44-93a0-25620591dbf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5b3177-b61c-404f-b326-16cfed8d2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dddcd57-84d1-4efd-b16d-73b006936c4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7bb72d-e234-4d44-93a0-25620591dbf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128c2b3-882a-4b70-8bc4-624270d8ac9d}" ma:internalName="TaxCatchAll" ma:showField="CatchAllData" ma:web="047bb72d-e234-4d44-93a0-25620591db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35b3177-b61c-404f-b326-16cfed8d247f">
      <Terms xmlns="http://schemas.microsoft.com/office/infopath/2007/PartnerControls"/>
    </lcf76f155ced4ddcb4097134ff3c332f>
    <TaxCatchAll xmlns="047bb72d-e234-4d44-93a0-25620591dbf7" xsi:nil="true"/>
  </documentManagement>
</p:properties>
</file>

<file path=customXml/itemProps1.xml><?xml version="1.0" encoding="utf-8"?>
<ds:datastoreItem xmlns:ds="http://schemas.openxmlformats.org/officeDocument/2006/customXml" ds:itemID="{A409282B-9EC2-4646-82B1-67BC36E21E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5b3177-b61c-404f-b326-16cfed8d247f"/>
    <ds:schemaRef ds:uri="047bb72d-e234-4d44-93a0-25620591db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570CF3-FC22-4785-83FB-95D457787BDD}">
  <ds:schemaRefs>
    <ds:schemaRef ds:uri="http://schemas.microsoft.com/sharepoint/v3/contenttype/forms"/>
  </ds:schemaRefs>
</ds:datastoreItem>
</file>

<file path=customXml/itemProps3.xml><?xml version="1.0" encoding="utf-8"?>
<ds:datastoreItem xmlns:ds="http://schemas.openxmlformats.org/officeDocument/2006/customXml" ds:itemID="{5B9528EB-0E5C-4674-A03C-11A7014299F6}">
  <ds:schemaRefs>
    <ds:schemaRef ds:uri="5cf0b33e-1905-47e5-996b-0077f99af4d6"/>
    <ds:schemaRef ds:uri="ee1c3404-7bb1-499b-a6cd-350a3abbcd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35b3177-b61c-404f-b326-16cfed8d247f"/>
    <ds:schemaRef ds:uri="047bb72d-e234-4d44-93a0-25620591dbf7"/>
  </ds:schemaRefs>
</ds:datastoreItem>
</file>

<file path=docProps/app.xml><?xml version="1.0" encoding="utf-8"?>
<Properties xmlns="http://schemas.openxmlformats.org/officeDocument/2006/extended-properties" xmlns:vt="http://schemas.openxmlformats.org/officeDocument/2006/docPropsVTypes">
  <Template>Badge</Template>
  <TotalTime>67</TotalTime>
  <Words>478</Words>
  <Application>Microsoft Office PowerPoint</Application>
  <PresentationFormat>Widescreen</PresentationFormat>
  <Paragraphs>31</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Badge</vt:lpstr>
      <vt:lpstr>Parts and Pieces of the IEP</vt:lpstr>
      <vt:lpstr>Individualized Education Program (IEP)</vt:lpstr>
      <vt:lpstr>Future Planning</vt:lpstr>
      <vt:lpstr>Profile</vt:lpstr>
      <vt:lpstr>Transition Planning</vt:lpstr>
      <vt:lpstr>Post-Secondary Education</vt:lpstr>
      <vt:lpstr>Competitive Integrated Employment</vt:lpstr>
      <vt:lpstr>Independent Living</vt:lpstr>
      <vt:lpstr>Present Level of Performance</vt:lpstr>
      <vt:lpstr>Annual Goals</vt:lpstr>
      <vt:lpstr>Accommodations</vt:lpstr>
      <vt:lpstr>Modifications</vt:lpstr>
      <vt:lpstr>Related Services</vt:lpstr>
      <vt:lpstr>Meeting Participants</vt:lpstr>
    </vt:vector>
  </TitlesOfParts>
  <Manager/>
  <Company>OCALI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Parts and Pieces of the IEP - Vocabulary Review</dc:title>
  <dc:subject>Parts and Pieces of the IEP</dc:subject>
  <dc:creator>Lifespan Transitions Center</dc:creator>
  <cp:keywords>OCALI, Lifespan Transitions Center, IEP, slides</cp:keywords>
  <dc:description/>
  <cp:lastModifiedBy>Heather Bridgman</cp:lastModifiedBy>
  <cp:revision>41</cp:revision>
  <dcterms:created xsi:type="dcterms:W3CDTF">2024-10-29T14:21:45Z</dcterms:created>
  <dcterms:modified xsi:type="dcterms:W3CDTF">2025-06-03T19:34:12Z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Done?">
    <vt:bool>true</vt:bool>
  </property>
  <property fmtid="{D5CDD505-2E9C-101B-9397-08002B2CF9AE}" pid="4" name="ContentTypeId">
    <vt:lpwstr>0x010100F3E1831465204F4DB895A29006AFE8C7</vt:lpwstr>
  </property>
</Properties>
</file>