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73" r:id="rId5"/>
    <p:sldId id="267" r:id="rId6"/>
    <p:sldId id="286" r:id="rId7"/>
    <p:sldId id="296" r:id="rId8"/>
    <p:sldId id="292" r:id="rId9"/>
    <p:sldId id="293" r:id="rId10"/>
    <p:sldId id="295" r:id="rId11"/>
    <p:sldId id="297" r:id="rId12"/>
    <p:sldId id="298" r:id="rId13"/>
    <p:sldId id="29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609B2D-3AE3-36BB-A5DB-AC495DC6CD95}" v="10" dt="2025-05-13T12:12:53.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68"/>
    <p:restoredTop sz="94658"/>
  </p:normalViewPr>
  <p:slideViewPr>
    <p:cSldViewPr snapToGrid="0">
      <p:cViewPr varScale="1">
        <p:scale>
          <a:sx n="78" d="100"/>
          <a:sy n="78" d="100"/>
        </p:scale>
        <p:origin x="192" y="10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Century Gothic" panose="020B0502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Century Gothic" panose="020B0502020202020204" pitchFamily="34" charset="0"/>
              </a:defRPr>
            </a:lvl1pPr>
          </a:lstStyle>
          <a:p>
            <a:fld id="{F2DC20FC-E4A3-1A44-806B-3697CDCC6F11}" type="datetimeFigureOut">
              <a:rPr lang="en-US" smtClean="0"/>
              <a:pPr/>
              <a:t>5/22/2025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Century Gothic" panose="020B0502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Century Gothic" panose="020B0502020202020204" pitchFamily="34" charset="0"/>
              </a:defRPr>
            </a:lvl1pPr>
          </a:lstStyle>
          <a:p>
            <a:fld id="{D2843CE9-919E-8543-A801-96282D56EF4A}" type="slidenum">
              <a:rPr lang="en-US" smtClean="0"/>
              <a:pPr/>
              <a:t>‹#›</a:t>
            </a:fld>
            <a:endParaRPr lang="en-US" dirty="0"/>
          </a:p>
        </p:txBody>
      </p:sp>
    </p:spTree>
    <p:extLst>
      <p:ext uri="{BB962C8B-B14F-4D97-AF65-F5344CB8AC3E}">
        <p14:creationId xmlns:p14="http://schemas.microsoft.com/office/powerpoint/2010/main" val="151195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entury Gothic" panose="020B0502020202020204" pitchFamily="34" charset="0"/>
        <a:ea typeface="+mn-ea"/>
        <a:cs typeface="+mn-cs"/>
      </a:defRPr>
    </a:lvl1pPr>
    <a:lvl2pPr marL="457200" algn="l" defTabSz="914400" rtl="0" eaLnBrk="1" latinLnBrk="0" hangingPunct="1">
      <a:defRPr sz="1200" b="0" i="0" kern="1200">
        <a:solidFill>
          <a:schemeClr val="tx1"/>
        </a:solidFill>
        <a:latin typeface="Century Gothic" panose="020B0502020202020204" pitchFamily="34" charset="0"/>
        <a:ea typeface="+mn-ea"/>
        <a:cs typeface="+mn-cs"/>
      </a:defRPr>
    </a:lvl2pPr>
    <a:lvl3pPr marL="914400" algn="l" defTabSz="914400" rtl="0" eaLnBrk="1" latinLnBrk="0" hangingPunct="1">
      <a:defRPr sz="1200" b="0" i="0" kern="1200">
        <a:solidFill>
          <a:schemeClr val="tx1"/>
        </a:solidFill>
        <a:latin typeface="Century Gothic" panose="020B0502020202020204" pitchFamily="34" charset="0"/>
        <a:ea typeface="+mn-ea"/>
        <a:cs typeface="+mn-cs"/>
      </a:defRPr>
    </a:lvl3pPr>
    <a:lvl4pPr marL="1371600" algn="l" defTabSz="914400" rtl="0" eaLnBrk="1" latinLnBrk="0" hangingPunct="1">
      <a:defRPr sz="1200" b="0" i="0" kern="1200">
        <a:solidFill>
          <a:schemeClr val="tx1"/>
        </a:solidFill>
        <a:latin typeface="Century Gothic" panose="020B0502020202020204" pitchFamily="34" charset="0"/>
        <a:ea typeface="+mn-ea"/>
        <a:cs typeface="+mn-cs"/>
      </a:defRPr>
    </a:lvl4pPr>
    <a:lvl5pPr marL="1828800" algn="l" defTabSz="914400" rtl="0" eaLnBrk="1" latinLnBrk="0" hangingPunct="1">
      <a:defRPr sz="1200" b="0" i="0" kern="1200">
        <a:solidFill>
          <a:schemeClr val="tx1"/>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E0A02-B3E1-B3FB-05E1-49083CF897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B11695-1BCE-10C6-9CBB-16203F3C21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107696-8C9B-7FEA-6987-35B5AC6F8EAA}"/>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5" name="Footer Placeholder 4">
            <a:extLst>
              <a:ext uri="{FF2B5EF4-FFF2-40B4-BE49-F238E27FC236}">
                <a16:creationId xmlns:a16="http://schemas.microsoft.com/office/drawing/2014/main" id="{B2F2259C-C176-A9FF-7C36-A6566DAA32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AD2429-78C5-7021-36C3-4EBAB0033846}"/>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1960129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CF9CB-BDAD-662D-9626-80CB84DC81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291963-CB8C-D2E3-248A-E7A84BBDF4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8A1FA-FFC9-4422-4E70-D465FF534B66}"/>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5" name="Footer Placeholder 4">
            <a:extLst>
              <a:ext uri="{FF2B5EF4-FFF2-40B4-BE49-F238E27FC236}">
                <a16:creationId xmlns:a16="http://schemas.microsoft.com/office/drawing/2014/main" id="{DF2BAAAA-2B28-676D-0329-1C3BF83BFE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E642E-9814-6536-3FF5-1BE54AA9CB57}"/>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4242446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A19DFB-948C-D948-794E-3D562BFD5A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577C68-BD3B-866C-1EBD-2C27F478EC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3DC401-B962-D653-DA77-3FCD228EB9BC}"/>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5" name="Footer Placeholder 4">
            <a:extLst>
              <a:ext uri="{FF2B5EF4-FFF2-40B4-BE49-F238E27FC236}">
                <a16:creationId xmlns:a16="http://schemas.microsoft.com/office/drawing/2014/main" id="{60BBA2A2-435B-9F55-FBE5-042E0F53AF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EF2CF5-B3EB-F9D1-7D46-ADB9B62754E3}"/>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216203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463-A8F0-F2DF-11F6-852A4301B4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D7A153-880F-DE00-E05F-26C1C0A4EC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3CEEF9-BCEB-C8C5-8DCF-9102A734879E}"/>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5" name="Footer Placeholder 4">
            <a:extLst>
              <a:ext uri="{FF2B5EF4-FFF2-40B4-BE49-F238E27FC236}">
                <a16:creationId xmlns:a16="http://schemas.microsoft.com/office/drawing/2014/main" id="{D809298D-D71B-00C4-F915-32FEA1BFC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577B19-F46C-1DB4-7AB0-CE81BEAF4177}"/>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2403307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6E612-9218-2B59-FD99-721355B4A9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2BABEC-3E89-C9B0-3E1A-6A6351483F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B5E568-BAC3-22C8-B547-B3E2C8D82153}"/>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5" name="Footer Placeholder 4">
            <a:extLst>
              <a:ext uri="{FF2B5EF4-FFF2-40B4-BE49-F238E27FC236}">
                <a16:creationId xmlns:a16="http://schemas.microsoft.com/office/drawing/2014/main" id="{4ADC39AF-708B-6228-F46B-5896F57D0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7268C0-D10B-A3B3-DBD1-BC5AF662BA93}"/>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247122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7CB48-28F1-699A-2519-966EDD1C77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2D1FB7-008E-FC8B-2DDE-2088D59D3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0935D3-EC48-B865-22A5-9388A31DC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E7B661-BAE5-288A-4A99-69936D945CE4}"/>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6" name="Footer Placeholder 5">
            <a:extLst>
              <a:ext uri="{FF2B5EF4-FFF2-40B4-BE49-F238E27FC236}">
                <a16:creationId xmlns:a16="http://schemas.microsoft.com/office/drawing/2014/main" id="{1EFB0D65-5BF8-6CC4-D419-EEACB4EC90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601A9-6F31-2ADE-A339-BD269326C558}"/>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24853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96FC0-8B69-085C-7A89-8B5FC4ADF3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DD186F-33F8-99C3-9E28-E46E52A669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5A48BE-5737-B178-AA63-0E5D7927C7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809D84-7625-D4FD-4A9E-8771F2E912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1820AF-876B-9486-C934-3118264DD9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B9AB9-7C58-8CCA-1E74-8943653BAB7A}"/>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8" name="Footer Placeholder 7">
            <a:extLst>
              <a:ext uri="{FF2B5EF4-FFF2-40B4-BE49-F238E27FC236}">
                <a16:creationId xmlns:a16="http://schemas.microsoft.com/office/drawing/2014/main" id="{0891AF04-E646-90F9-93C6-250D13BB1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C270A3-4C49-5E44-A3F0-B0C40DAF7A58}"/>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299640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4E79A-D373-DDC0-8620-2560677CFB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199018-75D9-141E-3B50-8FD190B61C70}"/>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4" name="Footer Placeholder 3">
            <a:extLst>
              <a:ext uri="{FF2B5EF4-FFF2-40B4-BE49-F238E27FC236}">
                <a16:creationId xmlns:a16="http://schemas.microsoft.com/office/drawing/2014/main" id="{64225FB2-99D8-E1D3-3870-E8ADF73D6E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82E010-F86D-57CC-5BAC-5258BA9E3433}"/>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321105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85DF2A-2937-1308-EC1F-C94FFBF8BB54}"/>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3" name="Footer Placeholder 2">
            <a:extLst>
              <a:ext uri="{FF2B5EF4-FFF2-40B4-BE49-F238E27FC236}">
                <a16:creationId xmlns:a16="http://schemas.microsoft.com/office/drawing/2014/main" id="{B476D350-14D1-BDC5-FE54-2F31BD7DFC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6C05A2-13E6-BCC0-EA5D-6D89FD173E55}"/>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3726580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282F0-12BC-922E-402F-2DDF569024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CBBF83-000F-2246-02CE-DEFB8CBF6B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9D8CE-BB8F-9819-B4F6-7E8D380BBB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1B5C8C-3FBB-42AC-82D2-2AE74C9F3724}"/>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6" name="Footer Placeholder 5">
            <a:extLst>
              <a:ext uri="{FF2B5EF4-FFF2-40B4-BE49-F238E27FC236}">
                <a16:creationId xmlns:a16="http://schemas.microsoft.com/office/drawing/2014/main" id="{54B52E3A-10A8-3074-05EC-E01451C819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B37220-050E-55CF-41E1-BFCF2733DA28}"/>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3737056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955C9-E957-9FA4-94DA-E9E71F4ED0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4F21C9-63E9-B589-5582-41EEFFB6A1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78CE85-6650-8D2E-E792-3C41807E35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4B4815-85E2-A93C-2827-85BC0E75DFED}"/>
              </a:ext>
            </a:extLst>
          </p:cNvPr>
          <p:cNvSpPr>
            <a:spLocks noGrp="1"/>
          </p:cNvSpPr>
          <p:nvPr>
            <p:ph type="dt" sz="half" idx="10"/>
          </p:nvPr>
        </p:nvSpPr>
        <p:spPr/>
        <p:txBody>
          <a:bodyPr/>
          <a:lstStyle/>
          <a:p>
            <a:fld id="{96BFFDBE-9330-094B-9157-D67E537B9B30}" type="datetimeFigureOut">
              <a:rPr lang="en-US" smtClean="0"/>
              <a:t>5/22/2025</a:t>
            </a:fld>
            <a:endParaRPr lang="en-US"/>
          </a:p>
        </p:txBody>
      </p:sp>
      <p:sp>
        <p:nvSpPr>
          <p:cNvPr id="6" name="Footer Placeholder 5">
            <a:extLst>
              <a:ext uri="{FF2B5EF4-FFF2-40B4-BE49-F238E27FC236}">
                <a16:creationId xmlns:a16="http://schemas.microsoft.com/office/drawing/2014/main" id="{300917B3-9CBE-36C4-61C7-643A85ED6A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732F5A-D011-D4BB-C644-00CFBA5F0946}"/>
              </a:ext>
            </a:extLst>
          </p:cNvPr>
          <p:cNvSpPr>
            <a:spLocks noGrp="1"/>
          </p:cNvSpPr>
          <p:nvPr>
            <p:ph type="sldNum" sz="quarter" idx="12"/>
          </p:nvPr>
        </p:nvSpPr>
        <p:spPr/>
        <p:txBody>
          <a:bodyPr/>
          <a:lstStyle/>
          <a:p>
            <a:fld id="{25485A9D-6DD3-C54A-98B4-312C1F57AB8B}" type="slidenum">
              <a:rPr lang="en-US" smtClean="0"/>
              <a:t>‹#›</a:t>
            </a:fld>
            <a:endParaRPr lang="en-US"/>
          </a:p>
        </p:txBody>
      </p:sp>
    </p:spTree>
    <p:extLst>
      <p:ext uri="{BB962C8B-B14F-4D97-AF65-F5344CB8AC3E}">
        <p14:creationId xmlns:p14="http://schemas.microsoft.com/office/powerpoint/2010/main" val="380737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0D8BFD-D19A-1E58-53F1-572E334045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76D4AC4-DDDD-59AD-9756-9B8C812912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319CBFF-A795-3AB4-22DD-FA7073340A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82000"/>
                  </a:schemeClr>
                </a:solidFill>
                <a:latin typeface="Century Gothic" panose="020B0502020202020204" pitchFamily="34" charset="0"/>
              </a:defRPr>
            </a:lvl1pPr>
          </a:lstStyle>
          <a:p>
            <a:fld id="{96BFFDBE-9330-094B-9157-D67E537B9B30}" type="datetimeFigureOut">
              <a:rPr lang="en-US" smtClean="0"/>
              <a:pPr/>
              <a:t>5/22/2025</a:t>
            </a:fld>
            <a:endParaRPr lang="en-US" dirty="0"/>
          </a:p>
        </p:txBody>
      </p:sp>
      <p:sp>
        <p:nvSpPr>
          <p:cNvPr id="5" name="Footer Placeholder 4">
            <a:extLst>
              <a:ext uri="{FF2B5EF4-FFF2-40B4-BE49-F238E27FC236}">
                <a16:creationId xmlns:a16="http://schemas.microsoft.com/office/drawing/2014/main" id="{6D9B3F3F-E793-DD50-9C40-6A41124D69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82000"/>
                  </a:schemeClr>
                </a:solidFill>
                <a:latin typeface="Century Gothic" panose="020B0502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DCFCA642-F3BF-826A-41DE-9A5313AA4F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82000"/>
                  </a:schemeClr>
                </a:solidFill>
                <a:latin typeface="Century Gothic" panose="020B0502020202020204" pitchFamily="34" charset="0"/>
              </a:defRPr>
            </a:lvl1pPr>
          </a:lstStyle>
          <a:p>
            <a:fld id="{25485A9D-6DD3-C54A-98B4-312C1F57AB8B}" type="slidenum">
              <a:rPr lang="en-US" smtClean="0"/>
              <a:pPr/>
              <a:t>‹#›</a:t>
            </a:fld>
            <a:endParaRPr lang="en-US" dirty="0"/>
          </a:p>
        </p:txBody>
      </p:sp>
    </p:spTree>
    <p:extLst>
      <p:ext uri="{BB962C8B-B14F-4D97-AF65-F5344CB8AC3E}">
        <p14:creationId xmlns:p14="http://schemas.microsoft.com/office/powerpoint/2010/main" val="508321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dirty="0"/>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a:lstStyle/>
          <a:p>
            <a:pPr marL="0" indent="0">
              <a:spcAft>
                <a:spcPts val="1800"/>
              </a:spcAft>
              <a:buNone/>
            </a:pPr>
            <a:r>
              <a:rPr lang="en-US" dirty="0"/>
              <a:t>Each student has different foundational skills so some students may need more support or instruction than others, while others may need less.</a:t>
            </a:r>
          </a:p>
          <a:p>
            <a:pPr marL="0" indent="0">
              <a:buNone/>
            </a:pPr>
            <a:r>
              <a:rPr lang="en-US" dirty="0"/>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EF73E-492C-1298-9DF8-76C237867F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29852E-A564-984F-F8CA-A74FB914B25A}"/>
              </a:ext>
            </a:extLst>
          </p:cNvPr>
          <p:cNvSpPr>
            <a:spLocks noGrp="1"/>
          </p:cNvSpPr>
          <p:nvPr>
            <p:ph type="title"/>
          </p:nvPr>
        </p:nvSpPr>
        <p:spPr/>
        <p:txBody>
          <a:bodyPr>
            <a:normAutofit/>
          </a:bodyPr>
          <a:lstStyle/>
          <a:p>
            <a:r>
              <a:rPr lang="en-US" sz="5400" b="1" dirty="0">
                <a:solidFill>
                  <a:srgbClr val="364152"/>
                </a:solidFill>
                <a:highlight>
                  <a:srgbClr val="FFFFFF"/>
                </a:highlight>
              </a:rPr>
              <a:t>Self-Advocacy</a:t>
            </a:r>
            <a:endParaRPr lang="en-US" sz="5400" dirty="0"/>
          </a:p>
        </p:txBody>
      </p:sp>
      <p:sp>
        <p:nvSpPr>
          <p:cNvPr id="3" name="Content Placeholder 2">
            <a:extLst>
              <a:ext uri="{FF2B5EF4-FFF2-40B4-BE49-F238E27FC236}">
                <a16:creationId xmlns:a16="http://schemas.microsoft.com/office/drawing/2014/main" id="{66E4D47D-CA75-932E-6C71-33DBDAA12778}"/>
              </a:ext>
            </a:extLst>
          </p:cNvPr>
          <p:cNvSpPr>
            <a:spLocks noGrp="1"/>
          </p:cNvSpPr>
          <p:nvPr>
            <p:ph idx="1"/>
          </p:nvPr>
        </p:nvSpPr>
        <p:spPr>
          <a:xfrm>
            <a:off x="838200" y="1823509"/>
            <a:ext cx="6519530" cy="4351338"/>
          </a:xfrm>
        </p:spPr>
        <p:txBody>
          <a:bodyPr>
            <a:noAutofit/>
          </a:bodyPr>
          <a:lstStyle/>
          <a:p>
            <a:pPr>
              <a:spcAft>
                <a:spcPts val="1200"/>
              </a:spcAft>
            </a:pPr>
            <a:r>
              <a:rPr lang="en-US" dirty="0"/>
              <a:t>Know your rights and what accommodations you can request</a:t>
            </a:r>
            <a:endParaRPr lang="en-US" sz="1050" dirty="0"/>
          </a:p>
          <a:p>
            <a:pPr>
              <a:spcAft>
                <a:spcPts val="1200"/>
              </a:spcAft>
            </a:pPr>
            <a:r>
              <a:rPr lang="en-US" dirty="0"/>
              <a:t>Practice explaining your needs to others</a:t>
            </a:r>
            <a:endParaRPr lang="en-US" sz="1100" dirty="0"/>
          </a:p>
          <a:p>
            <a:pPr>
              <a:spcAft>
                <a:spcPts val="1200"/>
              </a:spcAft>
            </a:pPr>
            <a:r>
              <a:rPr lang="en-US" dirty="0"/>
              <a:t>Have documentation ready (e.g., IEP or 504 Plan, medical records, etc.)</a:t>
            </a:r>
            <a:endParaRPr lang="en-US" sz="1100" dirty="0"/>
          </a:p>
          <a:p>
            <a:r>
              <a:rPr lang="en-US" dirty="0"/>
              <a:t>Ask for help when needed</a:t>
            </a:r>
          </a:p>
          <a:p>
            <a:endParaRPr lang="en-US" dirty="0"/>
          </a:p>
        </p:txBody>
      </p:sp>
      <p:pic>
        <p:nvPicPr>
          <p:cNvPr id="8" name="Graphic 7" descr="Icon of a megaphone.">
            <a:extLst>
              <a:ext uri="{FF2B5EF4-FFF2-40B4-BE49-F238E27FC236}">
                <a16:creationId xmlns:a16="http://schemas.microsoft.com/office/drawing/2014/main" id="{3400034A-8580-C860-B11B-DA0762E2404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82381" y="683153"/>
            <a:ext cx="5009619" cy="5009619"/>
          </a:xfrm>
          <a:prstGeom prst="rect">
            <a:avLst/>
          </a:prstGeom>
        </p:spPr>
      </p:pic>
    </p:spTree>
    <p:extLst>
      <p:ext uri="{BB962C8B-B14F-4D97-AF65-F5344CB8AC3E}">
        <p14:creationId xmlns:p14="http://schemas.microsoft.com/office/powerpoint/2010/main" val="168058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normAutofit fontScale="90000"/>
          </a:bodyPr>
          <a:lstStyle/>
          <a:p>
            <a:r>
              <a:rPr lang="en-US" dirty="0">
                <a:solidFill>
                  <a:srgbClr val="364152"/>
                </a:solidFill>
                <a:highlight>
                  <a:srgbClr val="FFFFFF"/>
                </a:highlight>
                <a:ea typeface="Calibri"/>
                <a:cs typeface="Calibri"/>
              </a:rPr>
              <a:t>High School vs. Postsecondary Accommodations</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a:xfrm>
            <a:off x="1523999" y="3602038"/>
            <a:ext cx="9376611" cy="1715920"/>
          </a:xfrm>
        </p:spPr>
        <p:txBody>
          <a:bodyPr vert="horz" lIns="91440" tIns="45720" rIns="91440" bIns="45720" rtlCol="0" anchor="t">
            <a:noAutofit/>
          </a:bodyPr>
          <a:lstStyle/>
          <a:p>
            <a:r>
              <a:rPr lang="en-US" sz="2800" dirty="0"/>
              <a:t>Pre-Employment Transition Services</a:t>
            </a:r>
          </a:p>
          <a:p>
            <a:r>
              <a:rPr lang="en-US" sz="2800" dirty="0">
                <a:latin typeface="Century Gothic"/>
              </a:rPr>
              <a:t>Counseling on Postsecondary Opportunities</a:t>
            </a:r>
            <a:endParaRPr lang="en-US" sz="2800" dirty="0">
              <a:ea typeface="Calibri"/>
              <a:cs typeface="Calibri"/>
            </a:endParaRPr>
          </a:p>
          <a:p>
            <a:r>
              <a:rPr lang="en-US" sz="2800" dirty="0">
                <a:latin typeface="Century Gothic"/>
                <a:ea typeface="+mn-lt"/>
                <a:cs typeface="+mn-lt"/>
              </a:rPr>
              <a:t>Accommodations and Supports Beyond High School</a:t>
            </a:r>
            <a:endParaRPr lang="en-US" sz="2800" dirty="0">
              <a:ea typeface="Calibri"/>
              <a:cs typeface="Calibri"/>
            </a:endParaRPr>
          </a:p>
        </p:txBody>
      </p:sp>
    </p:spTree>
    <p:extLst>
      <p:ext uri="{BB962C8B-B14F-4D97-AF65-F5344CB8AC3E}">
        <p14:creationId xmlns:p14="http://schemas.microsoft.com/office/powerpoint/2010/main" val="42374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61CC3D-3E0D-A259-B8C5-401E8D5D87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383FA2-78E5-1AC3-2CF6-18959AA3ABB5}"/>
              </a:ext>
            </a:extLst>
          </p:cNvPr>
          <p:cNvSpPr>
            <a:spLocks noGrp="1"/>
          </p:cNvSpPr>
          <p:nvPr>
            <p:ph type="title"/>
          </p:nvPr>
        </p:nvSpPr>
        <p:spPr>
          <a:xfrm>
            <a:off x="838200" y="693372"/>
            <a:ext cx="10515600" cy="1325563"/>
          </a:xfrm>
        </p:spPr>
        <p:txBody>
          <a:bodyPr>
            <a:normAutofit/>
          </a:bodyPr>
          <a:lstStyle/>
          <a:p>
            <a:r>
              <a:rPr lang="en-US" sz="5400" b="1" dirty="0">
                <a:solidFill>
                  <a:srgbClr val="364152"/>
                </a:solidFill>
                <a:highlight>
                  <a:srgbClr val="FFFFFF"/>
                </a:highlight>
              </a:rPr>
              <a:t>What are Accommodations?</a:t>
            </a:r>
            <a:endParaRPr lang="en-US" sz="5400" dirty="0"/>
          </a:p>
        </p:txBody>
      </p:sp>
      <p:sp>
        <p:nvSpPr>
          <p:cNvPr id="3" name="Content Placeholder 2">
            <a:extLst>
              <a:ext uri="{FF2B5EF4-FFF2-40B4-BE49-F238E27FC236}">
                <a16:creationId xmlns:a16="http://schemas.microsoft.com/office/drawing/2014/main" id="{E9C2F088-15A0-BCA8-3222-AFFAA37E14A5}"/>
              </a:ext>
            </a:extLst>
          </p:cNvPr>
          <p:cNvSpPr>
            <a:spLocks noGrp="1"/>
          </p:cNvSpPr>
          <p:nvPr>
            <p:ph idx="1"/>
          </p:nvPr>
        </p:nvSpPr>
        <p:spPr>
          <a:xfrm>
            <a:off x="838200" y="2341440"/>
            <a:ext cx="6505575" cy="3823188"/>
          </a:xfrm>
        </p:spPr>
        <p:txBody>
          <a:bodyPr>
            <a:noAutofit/>
          </a:bodyPr>
          <a:lstStyle/>
          <a:p>
            <a:pPr marL="0" indent="0">
              <a:spcAft>
                <a:spcPts val="2400"/>
              </a:spcAft>
              <a:buNone/>
            </a:pPr>
            <a:r>
              <a:rPr lang="en-US" dirty="0"/>
              <a:t>A change or support that helps someone complete a task or participate in an activity in a way that works best for them.</a:t>
            </a:r>
          </a:p>
          <a:p>
            <a:pPr marL="0" indent="0">
              <a:buNone/>
            </a:pPr>
            <a:r>
              <a:rPr lang="en-US" dirty="0"/>
              <a:t>Accommodations can be for school or work. Examples include accessible space, additional breaks, or access to quiet space, and more.</a:t>
            </a:r>
          </a:p>
        </p:txBody>
      </p:sp>
      <p:pic>
        <p:nvPicPr>
          <p:cNvPr id="5" name="Graphic 4" descr="Icon of an open door to represent how accommodations can open a door to opportunities.">
            <a:extLst>
              <a:ext uri="{FF2B5EF4-FFF2-40B4-BE49-F238E27FC236}">
                <a16:creationId xmlns:a16="http://schemas.microsoft.com/office/drawing/2014/main" id="{1942A55C-92DB-F692-2C04-26DD77929D5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43800" y="1916480"/>
            <a:ext cx="4429489" cy="4429489"/>
          </a:xfrm>
          <a:prstGeom prst="rect">
            <a:avLst/>
          </a:prstGeom>
        </p:spPr>
      </p:pic>
    </p:spTree>
    <p:extLst>
      <p:ext uri="{BB962C8B-B14F-4D97-AF65-F5344CB8AC3E}">
        <p14:creationId xmlns:p14="http://schemas.microsoft.com/office/powerpoint/2010/main" val="3221104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4D251-6265-4961-D5C9-BAB98B5D1B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C8DF36-A1DD-7D9C-8162-C1A8639D0124}"/>
              </a:ext>
            </a:extLst>
          </p:cNvPr>
          <p:cNvSpPr>
            <a:spLocks noGrp="1"/>
          </p:cNvSpPr>
          <p:nvPr>
            <p:ph type="title"/>
          </p:nvPr>
        </p:nvSpPr>
        <p:spPr>
          <a:xfrm>
            <a:off x="838200" y="693372"/>
            <a:ext cx="10515600" cy="1325563"/>
          </a:xfrm>
        </p:spPr>
        <p:txBody>
          <a:bodyPr>
            <a:normAutofit fontScale="90000"/>
          </a:bodyPr>
          <a:lstStyle/>
          <a:p>
            <a:r>
              <a:rPr lang="en-US" sz="5400" b="1" dirty="0">
                <a:solidFill>
                  <a:srgbClr val="364152"/>
                </a:solidFill>
                <a:highlight>
                  <a:srgbClr val="FFFFFF"/>
                </a:highlight>
              </a:rPr>
              <a:t>Accommodations in High School</a:t>
            </a:r>
            <a:endParaRPr lang="en-US" sz="5400" dirty="0"/>
          </a:p>
        </p:txBody>
      </p:sp>
      <p:sp>
        <p:nvSpPr>
          <p:cNvPr id="3" name="Content Placeholder 2">
            <a:extLst>
              <a:ext uri="{FF2B5EF4-FFF2-40B4-BE49-F238E27FC236}">
                <a16:creationId xmlns:a16="http://schemas.microsoft.com/office/drawing/2014/main" id="{E1EB575C-ED3B-67EF-98D1-2BEB52B6FAB4}"/>
              </a:ext>
            </a:extLst>
          </p:cNvPr>
          <p:cNvSpPr>
            <a:spLocks noGrp="1"/>
          </p:cNvSpPr>
          <p:nvPr>
            <p:ph idx="1"/>
          </p:nvPr>
        </p:nvSpPr>
        <p:spPr>
          <a:xfrm>
            <a:off x="838201" y="2280012"/>
            <a:ext cx="6657974" cy="3884615"/>
          </a:xfrm>
        </p:spPr>
        <p:txBody>
          <a:bodyPr>
            <a:noAutofit/>
          </a:bodyPr>
          <a:lstStyle/>
          <a:p>
            <a:pPr marL="0" indent="0">
              <a:spcAft>
                <a:spcPts val="1800"/>
              </a:spcAft>
              <a:buNone/>
            </a:pPr>
            <a:r>
              <a:rPr lang="en-US" dirty="0"/>
              <a:t>If a student needs help, the school checks if they qualify for accommodations. A team creates an IEP or 504 Plan, outlining support to help them learn and show their knowledge.</a:t>
            </a:r>
            <a:endParaRPr lang="en-US" sz="1000" dirty="0"/>
          </a:p>
          <a:p>
            <a:pPr marL="0" indent="0">
              <a:buNone/>
            </a:pPr>
            <a:r>
              <a:rPr lang="en-US" dirty="0"/>
              <a:t>The school is responsible for identifying and providing these accommodations.</a:t>
            </a:r>
          </a:p>
        </p:txBody>
      </p:sp>
      <p:pic>
        <p:nvPicPr>
          <p:cNvPr id="5" name="Graphic 4" descr="Icon of a school building.">
            <a:extLst>
              <a:ext uri="{FF2B5EF4-FFF2-40B4-BE49-F238E27FC236}">
                <a16:creationId xmlns:a16="http://schemas.microsoft.com/office/drawing/2014/main" id="{4B28F322-EF68-3D41-FE44-C639F5CC3F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3637" y="1392606"/>
            <a:ext cx="5076825" cy="5076825"/>
          </a:xfrm>
          <a:prstGeom prst="rect">
            <a:avLst/>
          </a:prstGeom>
        </p:spPr>
      </p:pic>
    </p:spTree>
    <p:extLst>
      <p:ext uri="{BB962C8B-B14F-4D97-AF65-F5344CB8AC3E}">
        <p14:creationId xmlns:p14="http://schemas.microsoft.com/office/powerpoint/2010/main" val="3862043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7E701-F721-75B7-C15B-3B1CB148CA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9B0AA8-6B9D-69ED-0365-68085C6C939F}"/>
              </a:ext>
            </a:extLst>
          </p:cNvPr>
          <p:cNvSpPr>
            <a:spLocks noGrp="1"/>
          </p:cNvSpPr>
          <p:nvPr>
            <p:ph type="title"/>
          </p:nvPr>
        </p:nvSpPr>
        <p:spPr>
          <a:xfrm>
            <a:off x="838200" y="693372"/>
            <a:ext cx="10515600" cy="1325563"/>
          </a:xfrm>
        </p:spPr>
        <p:txBody>
          <a:bodyPr>
            <a:normAutofit fontScale="90000"/>
          </a:bodyPr>
          <a:lstStyle/>
          <a:p>
            <a:r>
              <a:rPr lang="en-US" sz="5400" b="1" dirty="0">
                <a:solidFill>
                  <a:srgbClr val="364152"/>
                </a:solidFill>
                <a:highlight>
                  <a:srgbClr val="FFFFFF"/>
                </a:highlight>
              </a:rPr>
              <a:t>What Happens After High School (Postsecondary)?</a:t>
            </a:r>
            <a:endParaRPr lang="en-US" sz="5400" dirty="0"/>
          </a:p>
        </p:txBody>
      </p:sp>
      <p:sp>
        <p:nvSpPr>
          <p:cNvPr id="3" name="Content Placeholder 2">
            <a:extLst>
              <a:ext uri="{FF2B5EF4-FFF2-40B4-BE49-F238E27FC236}">
                <a16:creationId xmlns:a16="http://schemas.microsoft.com/office/drawing/2014/main" id="{30675F49-4A9C-DBE8-443A-AD1687EF3900}"/>
              </a:ext>
            </a:extLst>
          </p:cNvPr>
          <p:cNvSpPr>
            <a:spLocks noGrp="1"/>
          </p:cNvSpPr>
          <p:nvPr>
            <p:ph idx="1"/>
          </p:nvPr>
        </p:nvSpPr>
        <p:spPr>
          <a:xfrm>
            <a:off x="838200" y="2292453"/>
            <a:ext cx="8348843" cy="4189990"/>
          </a:xfrm>
        </p:spPr>
        <p:txBody>
          <a:bodyPr vert="horz" lIns="91440" tIns="45720" rIns="91440" bIns="45720" rtlCol="0" anchor="t">
            <a:noAutofit/>
          </a:bodyPr>
          <a:lstStyle/>
          <a:p>
            <a:pPr marL="0" indent="0">
              <a:spcAft>
                <a:spcPts val="1200"/>
              </a:spcAft>
              <a:buNone/>
            </a:pPr>
            <a:r>
              <a:rPr lang="en-US" dirty="0">
                <a:latin typeface="Century Gothic"/>
              </a:rPr>
              <a:t>Postsecondary is anything you do after high school, so this could include college, training, or going into the workforce. Whether you are going to do more training or schooling or going into the workforce, you become responsible for requesting any accommodations once you exit high school.</a:t>
            </a:r>
            <a:endParaRPr lang="en-US" dirty="0"/>
          </a:p>
          <a:p>
            <a:pPr marL="0" indent="0">
              <a:buNone/>
            </a:pPr>
            <a:r>
              <a:rPr lang="en-US" dirty="0">
                <a:latin typeface="Century Gothic"/>
              </a:rPr>
              <a:t>If you have an IEP or 504 Plan, these documents do not follow you once you leave high school.</a:t>
            </a:r>
            <a:endParaRPr lang="en-US" dirty="0"/>
          </a:p>
        </p:txBody>
      </p:sp>
      <p:pic>
        <p:nvPicPr>
          <p:cNvPr id="4" name="Graphic 3" descr="Icon of work shirt to represent postsecondary.">
            <a:extLst>
              <a:ext uri="{FF2B5EF4-FFF2-40B4-BE49-F238E27FC236}">
                <a16:creationId xmlns:a16="http://schemas.microsoft.com/office/drawing/2014/main" id="{93455653-4249-0473-851A-C8B3424FC7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84268" y="2336941"/>
            <a:ext cx="2769606" cy="2731023"/>
          </a:xfrm>
          <a:prstGeom prst="rect">
            <a:avLst/>
          </a:prstGeom>
        </p:spPr>
      </p:pic>
    </p:spTree>
    <p:extLst>
      <p:ext uri="{BB962C8B-B14F-4D97-AF65-F5344CB8AC3E}">
        <p14:creationId xmlns:p14="http://schemas.microsoft.com/office/powerpoint/2010/main" val="4115802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3027A-5B24-C113-27B3-DE0A83772A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454972-BE3B-E6F2-3CC9-BB33B206B9B8}"/>
              </a:ext>
            </a:extLst>
          </p:cNvPr>
          <p:cNvSpPr>
            <a:spLocks noGrp="1"/>
          </p:cNvSpPr>
          <p:nvPr>
            <p:ph type="title"/>
          </p:nvPr>
        </p:nvSpPr>
        <p:spPr/>
        <p:txBody>
          <a:bodyPr>
            <a:normAutofit fontScale="90000"/>
          </a:bodyPr>
          <a:lstStyle/>
          <a:p>
            <a:r>
              <a:rPr lang="en-US" sz="5400" b="1" dirty="0">
                <a:solidFill>
                  <a:srgbClr val="364152"/>
                </a:solidFill>
                <a:highlight>
                  <a:srgbClr val="FFFFFF"/>
                </a:highlight>
              </a:rPr>
              <a:t>Requesting Accommodations – College or Training Program</a:t>
            </a:r>
            <a:endParaRPr lang="en-US" sz="5400" dirty="0"/>
          </a:p>
        </p:txBody>
      </p:sp>
      <p:sp>
        <p:nvSpPr>
          <p:cNvPr id="3" name="Content Placeholder 2">
            <a:extLst>
              <a:ext uri="{FF2B5EF4-FFF2-40B4-BE49-F238E27FC236}">
                <a16:creationId xmlns:a16="http://schemas.microsoft.com/office/drawing/2014/main" id="{D4FCEE34-AF50-9347-4223-B5F531D63234}"/>
              </a:ext>
            </a:extLst>
          </p:cNvPr>
          <p:cNvSpPr>
            <a:spLocks noGrp="1"/>
          </p:cNvSpPr>
          <p:nvPr>
            <p:ph idx="1"/>
          </p:nvPr>
        </p:nvSpPr>
        <p:spPr>
          <a:xfrm>
            <a:off x="838200" y="2314575"/>
            <a:ext cx="6219825" cy="3748088"/>
          </a:xfrm>
        </p:spPr>
        <p:txBody>
          <a:bodyPr>
            <a:noAutofit/>
          </a:bodyPr>
          <a:lstStyle/>
          <a:p>
            <a:pPr marL="0" indent="0">
              <a:spcAft>
                <a:spcPts val="1800"/>
              </a:spcAft>
              <a:buNone/>
            </a:pPr>
            <a:r>
              <a:rPr lang="en-US" dirty="0"/>
              <a:t>You will need to contact the school’s Disability Services Office (if they have one) or training program to request accommodations.</a:t>
            </a:r>
          </a:p>
          <a:p>
            <a:pPr marL="0" indent="0">
              <a:buNone/>
            </a:pPr>
            <a:r>
              <a:rPr lang="en-US" dirty="0"/>
              <a:t>Examples include note-taking services, assistive technology, accessible dorm room, etc.</a:t>
            </a:r>
          </a:p>
        </p:txBody>
      </p:sp>
      <p:pic>
        <p:nvPicPr>
          <p:cNvPr id="9" name="Graphic 8" descr="Icon of books on shelf.">
            <a:extLst>
              <a:ext uri="{FF2B5EF4-FFF2-40B4-BE49-F238E27FC236}">
                <a16:creationId xmlns:a16="http://schemas.microsoft.com/office/drawing/2014/main" id="{E8D7BDF9-CB08-82A8-8F6F-721891CC4A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53300" y="2026444"/>
            <a:ext cx="4324350" cy="4324350"/>
          </a:xfrm>
          <a:prstGeom prst="rect">
            <a:avLst/>
          </a:prstGeom>
        </p:spPr>
      </p:pic>
    </p:spTree>
    <p:extLst>
      <p:ext uri="{BB962C8B-B14F-4D97-AF65-F5344CB8AC3E}">
        <p14:creationId xmlns:p14="http://schemas.microsoft.com/office/powerpoint/2010/main" val="240370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B4ADB-34F0-C797-B843-8DD80DB311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5FFE54-52DD-916E-9C69-C4A2B30D81BF}"/>
              </a:ext>
            </a:extLst>
          </p:cNvPr>
          <p:cNvSpPr>
            <a:spLocks noGrp="1"/>
          </p:cNvSpPr>
          <p:nvPr>
            <p:ph type="title"/>
          </p:nvPr>
        </p:nvSpPr>
        <p:spPr/>
        <p:txBody>
          <a:bodyPr>
            <a:normAutofit fontScale="90000"/>
          </a:bodyPr>
          <a:lstStyle/>
          <a:p>
            <a:r>
              <a:rPr lang="en-US" sz="5400" b="1" dirty="0">
                <a:solidFill>
                  <a:srgbClr val="364152"/>
                </a:solidFill>
                <a:highlight>
                  <a:srgbClr val="FFFFFF"/>
                </a:highlight>
              </a:rPr>
              <a:t>Requesting Accommodations -  Internship or Workplace</a:t>
            </a:r>
            <a:endParaRPr lang="en-US" sz="5400" dirty="0"/>
          </a:p>
        </p:txBody>
      </p:sp>
      <p:sp>
        <p:nvSpPr>
          <p:cNvPr id="3" name="Content Placeholder 2">
            <a:extLst>
              <a:ext uri="{FF2B5EF4-FFF2-40B4-BE49-F238E27FC236}">
                <a16:creationId xmlns:a16="http://schemas.microsoft.com/office/drawing/2014/main" id="{B2DC1FC8-2AA9-659B-1F34-08A4340E06AD}"/>
              </a:ext>
            </a:extLst>
          </p:cNvPr>
          <p:cNvSpPr>
            <a:spLocks noGrp="1"/>
          </p:cNvSpPr>
          <p:nvPr>
            <p:ph idx="1"/>
          </p:nvPr>
        </p:nvSpPr>
        <p:spPr>
          <a:xfrm>
            <a:off x="838200" y="2286000"/>
            <a:ext cx="5048250" cy="4097338"/>
          </a:xfrm>
        </p:spPr>
        <p:txBody>
          <a:bodyPr>
            <a:noAutofit/>
          </a:bodyPr>
          <a:lstStyle/>
          <a:p>
            <a:pPr marL="0" indent="0">
              <a:spcAft>
                <a:spcPts val="1800"/>
              </a:spcAft>
              <a:buNone/>
            </a:pPr>
            <a:r>
              <a:rPr lang="en-US" dirty="0"/>
              <a:t>You will need to work with the employer or human resources department to request accommodations.</a:t>
            </a:r>
          </a:p>
          <a:p>
            <a:pPr marL="0" indent="0">
              <a:buNone/>
            </a:pPr>
            <a:r>
              <a:rPr lang="en-US" dirty="0"/>
              <a:t>Examples include flexible schedules, assistive technology, ergonomic workspace, etc.</a:t>
            </a:r>
          </a:p>
        </p:txBody>
      </p:sp>
      <p:pic>
        <p:nvPicPr>
          <p:cNvPr id="8" name="Graphic 7" descr="Icon of work badge.">
            <a:extLst>
              <a:ext uri="{FF2B5EF4-FFF2-40B4-BE49-F238E27FC236}">
                <a16:creationId xmlns:a16="http://schemas.microsoft.com/office/drawing/2014/main" id="{CC3F9BCA-6A36-01A9-E688-E9BA00C6F61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38949" y="1257299"/>
            <a:ext cx="4791075" cy="4791075"/>
          </a:xfrm>
          <a:prstGeom prst="rect">
            <a:avLst/>
          </a:prstGeom>
        </p:spPr>
      </p:pic>
    </p:spTree>
    <p:extLst>
      <p:ext uri="{BB962C8B-B14F-4D97-AF65-F5344CB8AC3E}">
        <p14:creationId xmlns:p14="http://schemas.microsoft.com/office/powerpoint/2010/main" val="2347403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3DCF3-1A51-763D-62E0-BCAFCE8072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C5EBF1-B6D5-B239-76D0-E0692BDA86AC}"/>
              </a:ext>
            </a:extLst>
          </p:cNvPr>
          <p:cNvSpPr>
            <a:spLocks noGrp="1"/>
          </p:cNvSpPr>
          <p:nvPr>
            <p:ph type="title"/>
          </p:nvPr>
        </p:nvSpPr>
        <p:spPr/>
        <p:txBody>
          <a:bodyPr>
            <a:normAutofit/>
          </a:bodyPr>
          <a:lstStyle/>
          <a:p>
            <a:r>
              <a:rPr lang="en-US" sz="5400" b="1" dirty="0">
                <a:solidFill>
                  <a:srgbClr val="364152"/>
                </a:solidFill>
                <a:highlight>
                  <a:srgbClr val="FFFFFF"/>
                </a:highlight>
              </a:rPr>
              <a:t>Key Differences</a:t>
            </a:r>
            <a:endParaRPr lang="en-US" sz="5400" dirty="0"/>
          </a:p>
        </p:txBody>
      </p:sp>
      <p:sp>
        <p:nvSpPr>
          <p:cNvPr id="3" name="Content Placeholder 2">
            <a:extLst>
              <a:ext uri="{FF2B5EF4-FFF2-40B4-BE49-F238E27FC236}">
                <a16:creationId xmlns:a16="http://schemas.microsoft.com/office/drawing/2014/main" id="{D0092247-7BFE-496C-85EB-D96E75B16668}"/>
              </a:ext>
            </a:extLst>
          </p:cNvPr>
          <p:cNvSpPr>
            <a:spLocks noGrp="1"/>
          </p:cNvSpPr>
          <p:nvPr>
            <p:ph idx="1"/>
          </p:nvPr>
        </p:nvSpPr>
        <p:spPr>
          <a:xfrm>
            <a:off x="804334" y="1724024"/>
            <a:ext cx="6519530" cy="4667250"/>
          </a:xfrm>
        </p:spPr>
        <p:txBody>
          <a:bodyPr>
            <a:noAutofit/>
          </a:bodyPr>
          <a:lstStyle/>
          <a:p>
            <a:pPr marL="0" indent="0">
              <a:spcAft>
                <a:spcPts val="1800"/>
              </a:spcAft>
              <a:buNone/>
            </a:pPr>
            <a:r>
              <a:rPr lang="en-US" dirty="0"/>
              <a:t>There are different laws protecting your rights depending on your age and if you are in high school.</a:t>
            </a:r>
          </a:p>
          <a:p>
            <a:pPr marL="0" indent="0">
              <a:buNone/>
            </a:pPr>
            <a:r>
              <a:rPr lang="en-US" dirty="0"/>
              <a:t>When you are in high school you are supported by law, the Individuals with Disabilities Education Act (IDEA). Once you leave high school the Americans with Disabilities Act (ADA) protects you from unfair treatment if you have a disability.</a:t>
            </a:r>
          </a:p>
        </p:txBody>
      </p:sp>
      <p:pic>
        <p:nvPicPr>
          <p:cNvPr id="10" name="Graphic 9" descr="Icon of the scales of justice.">
            <a:extLst>
              <a:ext uri="{FF2B5EF4-FFF2-40B4-BE49-F238E27FC236}">
                <a16:creationId xmlns:a16="http://schemas.microsoft.com/office/drawing/2014/main" id="{23783A1B-E4D2-8F19-52A5-7CA28267591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57731" y="1395523"/>
            <a:ext cx="4516179" cy="4516179"/>
          </a:xfrm>
          <a:prstGeom prst="rect">
            <a:avLst/>
          </a:prstGeom>
        </p:spPr>
      </p:pic>
    </p:spTree>
    <p:extLst>
      <p:ext uri="{BB962C8B-B14F-4D97-AF65-F5344CB8AC3E}">
        <p14:creationId xmlns:p14="http://schemas.microsoft.com/office/powerpoint/2010/main" val="2876005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5E766-262C-E6AE-0109-418B68E214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14054C-B738-2C51-483E-30AB15FE29EA}"/>
              </a:ext>
            </a:extLst>
          </p:cNvPr>
          <p:cNvSpPr>
            <a:spLocks noGrp="1"/>
          </p:cNvSpPr>
          <p:nvPr>
            <p:ph type="title"/>
          </p:nvPr>
        </p:nvSpPr>
        <p:spPr/>
        <p:txBody>
          <a:bodyPr>
            <a:normAutofit/>
          </a:bodyPr>
          <a:lstStyle/>
          <a:p>
            <a:r>
              <a:rPr lang="en-US" sz="5400" b="1" dirty="0">
                <a:solidFill>
                  <a:srgbClr val="364152"/>
                </a:solidFill>
                <a:highlight>
                  <a:srgbClr val="FFFFFF"/>
                </a:highlight>
              </a:rPr>
              <a:t>Key Differences </a:t>
            </a:r>
            <a:r>
              <a:rPr lang="en-US" b="1" dirty="0">
                <a:solidFill>
                  <a:srgbClr val="364152"/>
                </a:solidFill>
                <a:highlight>
                  <a:srgbClr val="FFFFFF"/>
                </a:highlight>
              </a:rPr>
              <a:t>(cont.)</a:t>
            </a:r>
            <a:endParaRPr lang="en-US" sz="5400" dirty="0"/>
          </a:p>
        </p:txBody>
      </p:sp>
      <p:sp>
        <p:nvSpPr>
          <p:cNvPr id="4" name="Text Placeholder 3">
            <a:extLst>
              <a:ext uri="{FF2B5EF4-FFF2-40B4-BE49-F238E27FC236}">
                <a16:creationId xmlns:a16="http://schemas.microsoft.com/office/drawing/2014/main" id="{C6FB32AE-1478-C928-4C8B-DD4E43EF050C}"/>
              </a:ext>
            </a:extLst>
          </p:cNvPr>
          <p:cNvSpPr>
            <a:spLocks noGrp="1"/>
          </p:cNvSpPr>
          <p:nvPr>
            <p:ph type="body" idx="1"/>
          </p:nvPr>
        </p:nvSpPr>
        <p:spPr>
          <a:xfrm>
            <a:off x="836611" y="1468892"/>
            <a:ext cx="5157787" cy="823912"/>
          </a:xfrm>
        </p:spPr>
        <p:txBody>
          <a:bodyPr>
            <a:normAutofit/>
          </a:bodyPr>
          <a:lstStyle/>
          <a:p>
            <a:r>
              <a:rPr lang="en-US" sz="2800" dirty="0"/>
              <a:t>High School</a:t>
            </a:r>
          </a:p>
        </p:txBody>
      </p:sp>
      <p:sp>
        <p:nvSpPr>
          <p:cNvPr id="3" name="Content Placeholder 2">
            <a:extLst>
              <a:ext uri="{FF2B5EF4-FFF2-40B4-BE49-F238E27FC236}">
                <a16:creationId xmlns:a16="http://schemas.microsoft.com/office/drawing/2014/main" id="{9BDF8D7E-C1E9-8F86-E1AA-0E0193784DEE}"/>
              </a:ext>
            </a:extLst>
          </p:cNvPr>
          <p:cNvSpPr>
            <a:spLocks noGrp="1"/>
          </p:cNvSpPr>
          <p:nvPr>
            <p:ph sz="half" idx="2"/>
          </p:nvPr>
        </p:nvSpPr>
        <p:spPr>
          <a:xfrm>
            <a:off x="836612" y="2505075"/>
            <a:ext cx="5157787" cy="3684588"/>
          </a:xfrm>
        </p:spPr>
        <p:txBody>
          <a:bodyPr>
            <a:noAutofit/>
          </a:bodyPr>
          <a:lstStyle/>
          <a:p>
            <a:pPr>
              <a:spcAft>
                <a:spcPts val="1800"/>
              </a:spcAft>
            </a:pPr>
            <a:r>
              <a:rPr lang="en-US" dirty="0"/>
              <a:t>IDEA: entitled to services</a:t>
            </a:r>
          </a:p>
          <a:p>
            <a:pPr>
              <a:spcAft>
                <a:spcPts val="1800"/>
              </a:spcAft>
            </a:pPr>
            <a:r>
              <a:rPr lang="en-US" dirty="0"/>
              <a:t>School provides accommodations</a:t>
            </a:r>
          </a:p>
          <a:p>
            <a:r>
              <a:rPr lang="en-US" dirty="0"/>
              <a:t>Parents/guardians can advocate for you</a:t>
            </a:r>
          </a:p>
        </p:txBody>
      </p:sp>
      <p:sp>
        <p:nvSpPr>
          <p:cNvPr id="5" name="Text Placeholder 4">
            <a:extLst>
              <a:ext uri="{FF2B5EF4-FFF2-40B4-BE49-F238E27FC236}">
                <a16:creationId xmlns:a16="http://schemas.microsoft.com/office/drawing/2014/main" id="{D9DC95DE-C974-50F7-BEF5-855030867731}"/>
              </a:ext>
            </a:extLst>
          </p:cNvPr>
          <p:cNvSpPr>
            <a:spLocks noGrp="1"/>
          </p:cNvSpPr>
          <p:nvPr>
            <p:ph type="body" sz="quarter" idx="3"/>
          </p:nvPr>
        </p:nvSpPr>
        <p:spPr>
          <a:xfrm>
            <a:off x="6172200" y="1468892"/>
            <a:ext cx="5183188" cy="823912"/>
          </a:xfrm>
        </p:spPr>
        <p:txBody>
          <a:bodyPr>
            <a:normAutofit/>
          </a:bodyPr>
          <a:lstStyle/>
          <a:p>
            <a:r>
              <a:rPr lang="en-US" sz="2800" dirty="0"/>
              <a:t>Postsecondary</a:t>
            </a:r>
          </a:p>
        </p:txBody>
      </p:sp>
      <p:sp>
        <p:nvSpPr>
          <p:cNvPr id="6" name="Content Placeholder 5">
            <a:extLst>
              <a:ext uri="{FF2B5EF4-FFF2-40B4-BE49-F238E27FC236}">
                <a16:creationId xmlns:a16="http://schemas.microsoft.com/office/drawing/2014/main" id="{6E4452F0-40A2-ECBD-6F02-88AFCC7F6904}"/>
              </a:ext>
            </a:extLst>
          </p:cNvPr>
          <p:cNvSpPr>
            <a:spLocks noGrp="1"/>
          </p:cNvSpPr>
          <p:nvPr>
            <p:ph sz="quarter" idx="4"/>
          </p:nvPr>
        </p:nvSpPr>
        <p:spPr>
          <a:xfrm>
            <a:off x="6172200" y="2505075"/>
            <a:ext cx="6019800" cy="3684588"/>
          </a:xfrm>
        </p:spPr>
        <p:txBody>
          <a:bodyPr/>
          <a:lstStyle/>
          <a:p>
            <a:r>
              <a:rPr lang="en-US" dirty="0"/>
              <a:t>ADA &amp; Rehab Act: must be eligible</a:t>
            </a:r>
          </a:p>
          <a:p>
            <a:endParaRPr lang="en-US" sz="100" dirty="0"/>
          </a:p>
          <a:p>
            <a:pPr>
              <a:spcAft>
                <a:spcPts val="1200"/>
              </a:spcAft>
            </a:pPr>
            <a:r>
              <a:rPr lang="en-US" dirty="0"/>
              <a:t>You must request accommodations</a:t>
            </a:r>
          </a:p>
          <a:p>
            <a:r>
              <a:rPr lang="en-US" dirty="0"/>
              <a:t>You advocate for yourself</a:t>
            </a:r>
          </a:p>
          <a:p>
            <a:endParaRPr lang="en-US" dirty="0"/>
          </a:p>
          <a:p>
            <a:endParaRPr lang="en-US" dirty="0"/>
          </a:p>
        </p:txBody>
      </p:sp>
    </p:spTree>
    <p:extLst>
      <p:ext uri="{BB962C8B-B14F-4D97-AF65-F5344CB8AC3E}">
        <p14:creationId xmlns:p14="http://schemas.microsoft.com/office/powerpoint/2010/main" val="4096784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35b3177-b61c-404f-b326-16cfed8d247f">
      <Terms xmlns="http://schemas.microsoft.com/office/infopath/2007/PartnerControls"/>
    </lcf76f155ced4ddcb4097134ff3c332f>
    <TaxCatchAll xmlns="047bb72d-e234-4d44-93a0-25620591dbf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3E1831465204F4DB895A29006AFE8C7" ma:contentTypeVersion="15" ma:contentTypeDescription="Create a new document." ma:contentTypeScope="" ma:versionID="a43be3b6f5b477ae5c888bce0072ed0a">
  <xsd:schema xmlns:xsd="http://www.w3.org/2001/XMLSchema" xmlns:xs="http://www.w3.org/2001/XMLSchema" xmlns:p="http://schemas.microsoft.com/office/2006/metadata/properties" xmlns:ns2="635b3177-b61c-404f-b326-16cfed8d247f" xmlns:ns3="047bb72d-e234-4d44-93a0-25620591dbf7" targetNamespace="http://schemas.microsoft.com/office/2006/metadata/properties" ma:root="true" ma:fieldsID="ecafbe58c1822f55246293c646578d9a" ns2:_="" ns3:_="">
    <xsd:import namespace="635b3177-b61c-404f-b326-16cfed8d247f"/>
    <xsd:import namespace="047bb72d-e234-4d44-93a0-25620591dbf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5b3177-b61c-404f-b326-16cfed8d24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7bb72d-e234-4d44-93a0-25620591db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128c2b3-882a-4b70-8bc4-624270d8ac9d}" ma:internalName="TaxCatchAll" ma:showField="CatchAllData" ma:web="047bb72d-e234-4d44-93a0-25620591db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31C7CA-0308-4DD8-A547-903CE650C1E5}">
  <ds:schemaRefs>
    <ds:schemaRef ds:uri="http://schemas.microsoft.com/office/2006/metadata/properties"/>
    <ds:schemaRef ds:uri="http://schemas.microsoft.com/office/infopath/2007/PartnerControls"/>
    <ds:schemaRef ds:uri="ee1c3404-7bb1-499b-a6cd-350a3abbcd46"/>
    <ds:schemaRef ds:uri="5cf0b33e-1905-47e5-996b-0077f99af4d6"/>
    <ds:schemaRef ds:uri="635b3177-b61c-404f-b326-16cfed8d247f"/>
    <ds:schemaRef ds:uri="047bb72d-e234-4d44-93a0-25620591dbf7"/>
  </ds:schemaRefs>
</ds:datastoreItem>
</file>

<file path=customXml/itemProps2.xml><?xml version="1.0" encoding="utf-8"?>
<ds:datastoreItem xmlns:ds="http://schemas.openxmlformats.org/officeDocument/2006/customXml" ds:itemID="{47069B8E-3388-49D3-9B94-932D7FB506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5b3177-b61c-404f-b326-16cfed8d247f"/>
    <ds:schemaRef ds:uri="047bb72d-e234-4d44-93a0-25620591db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1A383B-875D-418F-ADCB-49E95784FC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8446</TotalTime>
  <Words>471</Words>
  <Application>Microsoft Office PowerPoint</Application>
  <PresentationFormat>Widescreen</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Note to Instructors</vt:lpstr>
      <vt:lpstr>High School vs. Postsecondary Accommodations</vt:lpstr>
      <vt:lpstr>What are Accommodations?</vt:lpstr>
      <vt:lpstr>Accommodations in High School</vt:lpstr>
      <vt:lpstr>What Happens After High School (Postsecondary)?</vt:lpstr>
      <vt:lpstr>Requesting Accommodations – College or Training Program</vt:lpstr>
      <vt:lpstr>Requesting Accommodations -  Internship or Workplace</vt:lpstr>
      <vt:lpstr>Key Differences</vt:lpstr>
      <vt:lpstr>Key Differences (cont.)</vt:lpstr>
      <vt:lpstr>Self-Advocacy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School vs. Postsecondary Accommodations</dc:title>
  <dc:subject>Pre-ETS Counseling Postsecondary Options</dc:subject>
  <dc:creator>LTC OCALI in Collaboration with OOD</dc:creator>
  <cp:keywords>postsecondary, options, Pre ETS, counseling</cp:keywords>
  <dc:description/>
  <cp:lastModifiedBy>Rachel Schultz</cp:lastModifiedBy>
  <cp:revision>16</cp:revision>
  <dcterms:created xsi:type="dcterms:W3CDTF">2025-03-20T22:21:43Z</dcterms:created>
  <dcterms:modified xsi:type="dcterms:W3CDTF">2025-05-22T19:24:10Z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0x010100F3E1831465204F4DB895A29006AFE8C7</vt:lpwstr>
  </property>
  <property fmtid="{D5CDD505-2E9C-101B-9397-08002B2CF9AE}" pid="3" name="MediaServiceImageTags">
    <vt:lpwstr/>
  </property>
</Properties>
</file>