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4"/>
  </p:sldMasterIdLst>
  <p:notesMasterIdLst>
    <p:notesMasterId r:id="rId18"/>
  </p:notesMasterIdLst>
  <p:sldIdLst>
    <p:sldId id="271" r:id="rId5"/>
    <p:sldId id="272" r:id="rId6"/>
    <p:sldId id="256" r:id="rId7"/>
    <p:sldId id="260" r:id="rId8"/>
    <p:sldId id="262" r:id="rId9"/>
    <p:sldId id="261" r:id="rId10"/>
    <p:sldId id="269" r:id="rId11"/>
    <p:sldId id="263" r:id="rId12"/>
    <p:sldId id="270" r:id="rId13"/>
    <p:sldId id="264" r:id="rId14"/>
    <p:sldId id="267" r:id="rId15"/>
    <p:sldId id="268"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45"/>
    <p:restoredTop sz="86442"/>
  </p:normalViewPr>
  <p:slideViewPr>
    <p:cSldViewPr snapToGrid="0">
      <p:cViewPr varScale="1">
        <p:scale>
          <a:sx n="159" d="100"/>
          <a:sy n="159" d="100"/>
        </p:scale>
        <p:origin x="752" y="176"/>
      </p:cViewPr>
      <p:guideLst/>
    </p:cSldViewPr>
  </p:slideViewPr>
  <p:outlineViewPr>
    <p:cViewPr>
      <p:scale>
        <a:sx n="33" d="100"/>
        <a:sy n="33" d="100"/>
      </p:scale>
      <p:origin x="0" y="-65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107B79-8610-FF4B-B80A-36A316363B06}" type="datetimeFigureOut">
              <a:rPr lang="en-US" smtClean="0"/>
              <a:t>11/26/24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55FF-06A6-604B-A5D3-BD087FC270DB}" type="slidenum">
              <a:rPr lang="en-US" smtClean="0"/>
              <a:t>‹#›</a:t>
            </a:fld>
            <a:endParaRPr lang="en-US"/>
          </a:p>
        </p:txBody>
      </p:sp>
    </p:spTree>
    <p:extLst>
      <p:ext uri="{BB962C8B-B14F-4D97-AF65-F5344CB8AC3E}">
        <p14:creationId xmlns:p14="http://schemas.microsoft.com/office/powerpoint/2010/main" val="2216443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6C55FF-06A6-604B-A5D3-BD087FC270DB}" type="slidenum">
              <a:rPr lang="en-US" smtClean="0"/>
              <a:t>1</a:t>
            </a:fld>
            <a:endParaRPr lang="en-US"/>
          </a:p>
        </p:txBody>
      </p:sp>
    </p:spTree>
    <p:extLst>
      <p:ext uri="{BB962C8B-B14F-4D97-AF65-F5344CB8AC3E}">
        <p14:creationId xmlns:p14="http://schemas.microsoft.com/office/powerpoint/2010/main" val="3070452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6C55FF-06A6-604B-A5D3-BD087FC270DB}" type="slidenum">
              <a:rPr lang="en-US" smtClean="0"/>
              <a:t>10</a:t>
            </a:fld>
            <a:endParaRPr lang="en-US"/>
          </a:p>
        </p:txBody>
      </p:sp>
    </p:spTree>
    <p:extLst>
      <p:ext uri="{BB962C8B-B14F-4D97-AF65-F5344CB8AC3E}">
        <p14:creationId xmlns:p14="http://schemas.microsoft.com/office/powerpoint/2010/main" val="3437691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55FF-06A6-604B-A5D3-BD087FC270DB}" type="slidenum">
              <a:rPr lang="en-US" smtClean="0"/>
              <a:t>11</a:t>
            </a:fld>
            <a:endParaRPr lang="en-US"/>
          </a:p>
        </p:txBody>
      </p:sp>
    </p:spTree>
    <p:extLst>
      <p:ext uri="{BB962C8B-B14F-4D97-AF65-F5344CB8AC3E}">
        <p14:creationId xmlns:p14="http://schemas.microsoft.com/office/powerpoint/2010/main" val="1675466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6C55FF-06A6-604B-A5D3-BD087FC270DB}" type="slidenum">
              <a:rPr lang="en-US" smtClean="0"/>
              <a:t>12</a:t>
            </a:fld>
            <a:endParaRPr lang="en-US"/>
          </a:p>
        </p:txBody>
      </p:sp>
    </p:spTree>
    <p:extLst>
      <p:ext uri="{BB962C8B-B14F-4D97-AF65-F5344CB8AC3E}">
        <p14:creationId xmlns:p14="http://schemas.microsoft.com/office/powerpoint/2010/main" val="144824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6C55FF-06A6-604B-A5D3-BD087FC270DB}" type="slidenum">
              <a:rPr lang="en-US" smtClean="0"/>
              <a:t>13</a:t>
            </a:fld>
            <a:endParaRPr lang="en-US"/>
          </a:p>
        </p:txBody>
      </p:sp>
    </p:spTree>
    <p:extLst>
      <p:ext uri="{BB962C8B-B14F-4D97-AF65-F5344CB8AC3E}">
        <p14:creationId xmlns:p14="http://schemas.microsoft.com/office/powerpoint/2010/main" val="1578091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6C55FF-06A6-604B-A5D3-BD087FC270DB}" type="slidenum">
              <a:rPr lang="en-US" smtClean="0"/>
              <a:t>2</a:t>
            </a:fld>
            <a:endParaRPr lang="en-US"/>
          </a:p>
        </p:txBody>
      </p:sp>
    </p:spTree>
    <p:extLst>
      <p:ext uri="{BB962C8B-B14F-4D97-AF65-F5344CB8AC3E}">
        <p14:creationId xmlns:p14="http://schemas.microsoft.com/office/powerpoint/2010/main" val="360277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55FF-06A6-604B-A5D3-BD087FC270DB}" type="slidenum">
              <a:rPr lang="en-US" smtClean="0"/>
              <a:t>3</a:t>
            </a:fld>
            <a:endParaRPr lang="en-US"/>
          </a:p>
        </p:txBody>
      </p:sp>
    </p:spTree>
    <p:extLst>
      <p:ext uri="{BB962C8B-B14F-4D97-AF65-F5344CB8AC3E}">
        <p14:creationId xmlns:p14="http://schemas.microsoft.com/office/powerpoint/2010/main" val="253033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6C55FF-06A6-604B-A5D3-BD087FC270DB}" type="slidenum">
              <a:rPr lang="en-US" smtClean="0"/>
              <a:t>4</a:t>
            </a:fld>
            <a:endParaRPr lang="en-US"/>
          </a:p>
        </p:txBody>
      </p:sp>
    </p:spTree>
    <p:extLst>
      <p:ext uri="{BB962C8B-B14F-4D97-AF65-F5344CB8AC3E}">
        <p14:creationId xmlns:p14="http://schemas.microsoft.com/office/powerpoint/2010/main" val="1857859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6C55FF-06A6-604B-A5D3-BD087FC270DB}" type="slidenum">
              <a:rPr lang="en-US" smtClean="0"/>
              <a:t>5</a:t>
            </a:fld>
            <a:endParaRPr lang="en-US"/>
          </a:p>
        </p:txBody>
      </p:sp>
    </p:spTree>
    <p:extLst>
      <p:ext uri="{BB962C8B-B14F-4D97-AF65-F5344CB8AC3E}">
        <p14:creationId xmlns:p14="http://schemas.microsoft.com/office/powerpoint/2010/main" val="1026009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6C55FF-06A6-604B-A5D3-BD087FC270DB}" type="slidenum">
              <a:rPr lang="en-US" smtClean="0"/>
              <a:t>6</a:t>
            </a:fld>
            <a:endParaRPr lang="en-US"/>
          </a:p>
        </p:txBody>
      </p:sp>
    </p:spTree>
    <p:extLst>
      <p:ext uri="{BB962C8B-B14F-4D97-AF65-F5344CB8AC3E}">
        <p14:creationId xmlns:p14="http://schemas.microsoft.com/office/powerpoint/2010/main" val="3986279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Hospitals (doctors, nurses, hospitality, etc.), Hotels, Factories, Distribution Centers, etc.</a:t>
            </a:r>
          </a:p>
        </p:txBody>
      </p:sp>
      <p:sp>
        <p:nvSpPr>
          <p:cNvPr id="4" name="Slide Number Placeholder 3"/>
          <p:cNvSpPr>
            <a:spLocks noGrp="1"/>
          </p:cNvSpPr>
          <p:nvPr>
            <p:ph type="sldNum" sz="quarter" idx="5"/>
          </p:nvPr>
        </p:nvSpPr>
        <p:spPr/>
        <p:txBody>
          <a:bodyPr/>
          <a:lstStyle/>
          <a:p>
            <a:fld id="{3A6C55FF-06A6-604B-A5D3-BD087FC270DB}" type="slidenum">
              <a:rPr lang="en-US" smtClean="0"/>
              <a:t>7</a:t>
            </a:fld>
            <a:endParaRPr lang="en-US"/>
          </a:p>
        </p:txBody>
      </p:sp>
    </p:spTree>
    <p:extLst>
      <p:ext uri="{BB962C8B-B14F-4D97-AF65-F5344CB8AC3E}">
        <p14:creationId xmlns:p14="http://schemas.microsoft.com/office/powerpoint/2010/main" val="935411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6C55FF-06A6-604B-A5D3-BD087FC270DB}" type="slidenum">
              <a:rPr lang="en-US" smtClean="0"/>
              <a:t>8</a:t>
            </a:fld>
            <a:endParaRPr lang="en-US"/>
          </a:p>
        </p:txBody>
      </p:sp>
    </p:spTree>
    <p:extLst>
      <p:ext uri="{BB962C8B-B14F-4D97-AF65-F5344CB8AC3E}">
        <p14:creationId xmlns:p14="http://schemas.microsoft.com/office/powerpoint/2010/main" val="1383328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6C55FF-06A6-604B-A5D3-BD087FC270DB}" type="slidenum">
              <a:rPr lang="en-US" smtClean="0"/>
              <a:t>9</a:t>
            </a:fld>
            <a:endParaRPr lang="en-US"/>
          </a:p>
        </p:txBody>
      </p:sp>
    </p:spTree>
    <p:extLst>
      <p:ext uri="{BB962C8B-B14F-4D97-AF65-F5344CB8AC3E}">
        <p14:creationId xmlns:p14="http://schemas.microsoft.com/office/powerpoint/2010/main" val="155212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8A95A-F367-3649-4A64-E284B0359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3BC6E5-E950-3B07-F3B8-7FCA01894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1A4143-25A2-7A36-F9B5-D9370763900C}"/>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5" name="Footer Placeholder 4">
            <a:extLst>
              <a:ext uri="{FF2B5EF4-FFF2-40B4-BE49-F238E27FC236}">
                <a16:creationId xmlns:a16="http://schemas.microsoft.com/office/drawing/2014/main" id="{F378A3CC-9639-C15B-9293-3A618F0FF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4F191-2039-544E-9121-24D3E2754389}"/>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2098223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C5C65-6A16-485A-E474-E327F06C5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DDEAED-BB84-6811-0ECA-5684225B9C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21290-F245-2398-C770-1BA53EB57D58}"/>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5" name="Footer Placeholder 4">
            <a:extLst>
              <a:ext uri="{FF2B5EF4-FFF2-40B4-BE49-F238E27FC236}">
                <a16:creationId xmlns:a16="http://schemas.microsoft.com/office/drawing/2014/main" id="{717E26EF-FD29-732D-6165-0964489C9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60280-C2E4-1166-8269-A5A97F2ED2F8}"/>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374846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E24BE2-D233-D122-8D7C-7061C404BE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FBC5C7-33F9-ADCC-1B9D-0409DCC5D9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26E2F-28A8-F724-EC19-0A4063249786}"/>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5" name="Footer Placeholder 4">
            <a:extLst>
              <a:ext uri="{FF2B5EF4-FFF2-40B4-BE49-F238E27FC236}">
                <a16:creationId xmlns:a16="http://schemas.microsoft.com/office/drawing/2014/main" id="{66A9438A-C473-84CF-8131-6B40D300D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086D8-2C33-A941-8177-0A49F2BA5A6B}"/>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135501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AEA7-C373-196D-79A4-1290FC9B70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47093-E17B-8F3F-125A-2E51A6E005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1A058-7E35-C091-8804-EAE6FD6F7E37}"/>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5" name="Footer Placeholder 4">
            <a:extLst>
              <a:ext uri="{FF2B5EF4-FFF2-40B4-BE49-F238E27FC236}">
                <a16:creationId xmlns:a16="http://schemas.microsoft.com/office/drawing/2014/main" id="{5C108F75-32A4-AEB0-45AB-58FBD4834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22DA2-270D-70E7-796C-FD16D4BA568B}"/>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2227511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774A-0E63-3CB3-F47F-5401153C7F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9FFA30-C64C-1957-A524-A91EC479BA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AE527-68DC-177C-1CFB-2E1E896BDF69}"/>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5" name="Footer Placeholder 4">
            <a:extLst>
              <a:ext uri="{FF2B5EF4-FFF2-40B4-BE49-F238E27FC236}">
                <a16:creationId xmlns:a16="http://schemas.microsoft.com/office/drawing/2014/main" id="{01D23C19-FE87-5FD4-0D11-13B6C0E94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BA151-460F-7642-0B7D-6E27EEE60561}"/>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3739340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47BF-ACE0-97FE-D99F-3DB1BE14E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B3551-B3BC-DECF-64EA-637CCE0C4F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A83D69-56AD-4089-DBDD-80D36DADD1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4B5196-A251-7346-6622-8A4DFC588C6B}"/>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6" name="Footer Placeholder 5">
            <a:extLst>
              <a:ext uri="{FF2B5EF4-FFF2-40B4-BE49-F238E27FC236}">
                <a16:creationId xmlns:a16="http://schemas.microsoft.com/office/drawing/2014/main" id="{3278115A-1171-A9AC-4DDE-A6FC383ECF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CD4D7F-AADE-E2EE-3ACD-FA108C271B60}"/>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265781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BDE1-3A29-AE8F-E612-04BDA2CE22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5B53DE-B02E-7EC9-E2FB-70AC056C4E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0D1D6B-78A9-8A5D-EC55-83436E81B9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BDF053-D0F7-D46A-5F0D-E08267015D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A0A7E7-DA8A-F955-0F7A-C6380CD7C7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8784A4-1FC7-4DAF-6952-A82A7E0616FB}"/>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8" name="Footer Placeholder 7">
            <a:extLst>
              <a:ext uri="{FF2B5EF4-FFF2-40B4-BE49-F238E27FC236}">
                <a16:creationId xmlns:a16="http://schemas.microsoft.com/office/drawing/2014/main" id="{580EFEE1-A46D-AAC7-8622-4A83950568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19F1A-7147-07BC-D279-01EE8C870841}"/>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873696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9334-2CA3-BB7C-AD5E-2B0593F26E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4B4ABA-362A-D21D-C2A7-6976E5399621}"/>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4" name="Footer Placeholder 3">
            <a:extLst>
              <a:ext uri="{FF2B5EF4-FFF2-40B4-BE49-F238E27FC236}">
                <a16:creationId xmlns:a16="http://schemas.microsoft.com/office/drawing/2014/main" id="{00E6196F-5646-A22F-726B-9645001C3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129426-A57B-E3F2-2066-E2954F691D4D}"/>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981080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B66E63-9A88-E20F-66B7-92AFBBF6EE85}"/>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3" name="Footer Placeholder 2">
            <a:extLst>
              <a:ext uri="{FF2B5EF4-FFF2-40B4-BE49-F238E27FC236}">
                <a16:creationId xmlns:a16="http://schemas.microsoft.com/office/drawing/2014/main" id="{8097181E-4A7C-4BB3-EF6F-3DC9A11EA2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F68856-0125-3356-2E89-4845822F48BC}"/>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4225485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99DE7-4A96-C3BF-5FEA-28F543AF6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D4E497-EF5C-6410-3FCA-8F80609D75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045E7-1BA3-8EF7-7356-664336578F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19C17-7935-704B-F5E7-C900805AB88C}"/>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6" name="Footer Placeholder 5">
            <a:extLst>
              <a:ext uri="{FF2B5EF4-FFF2-40B4-BE49-F238E27FC236}">
                <a16:creationId xmlns:a16="http://schemas.microsoft.com/office/drawing/2014/main" id="{2CCE4655-7043-FA00-2B27-F17EB42C2C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42249B-BF61-6E49-3A4B-D3537ACDFA0A}"/>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21971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D310-477B-F09B-34B6-3DD4D7FC21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DB56C4-9D14-D1D3-E6EA-55465F4979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CD111B-93D6-9951-D411-57731296E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5C03C-DD12-1D43-4BFD-2A2858E4BC8C}"/>
              </a:ext>
            </a:extLst>
          </p:cNvPr>
          <p:cNvSpPr>
            <a:spLocks noGrp="1"/>
          </p:cNvSpPr>
          <p:nvPr>
            <p:ph type="dt" sz="half" idx="10"/>
          </p:nvPr>
        </p:nvSpPr>
        <p:spPr/>
        <p:txBody>
          <a:bodyPr/>
          <a:lstStyle/>
          <a:p>
            <a:fld id="{F42BCABB-C572-5941-B83E-EE581A4FA618}" type="datetimeFigureOut">
              <a:rPr lang="en-US" smtClean="0"/>
              <a:t>11/26/24</a:t>
            </a:fld>
            <a:endParaRPr lang="en-US"/>
          </a:p>
        </p:txBody>
      </p:sp>
      <p:sp>
        <p:nvSpPr>
          <p:cNvPr id="6" name="Footer Placeholder 5">
            <a:extLst>
              <a:ext uri="{FF2B5EF4-FFF2-40B4-BE49-F238E27FC236}">
                <a16:creationId xmlns:a16="http://schemas.microsoft.com/office/drawing/2014/main" id="{6C965535-E8CC-15DC-5447-AE2261AC9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1D4FED-BD34-B158-C9CD-8E767B584013}"/>
              </a:ext>
            </a:extLst>
          </p:cNvPr>
          <p:cNvSpPr>
            <a:spLocks noGrp="1"/>
          </p:cNvSpPr>
          <p:nvPr>
            <p:ph type="sldNum" sz="quarter" idx="12"/>
          </p:nvPr>
        </p:nvSpPr>
        <p:spPr/>
        <p:txBody>
          <a:bodyPr/>
          <a:lstStyle/>
          <a:p>
            <a:fld id="{6E85180C-9DB8-CE48-8EBA-61A75829E1EE}" type="slidenum">
              <a:rPr lang="en-US" smtClean="0"/>
              <a:t>‹#›</a:t>
            </a:fld>
            <a:endParaRPr lang="en-US"/>
          </a:p>
        </p:txBody>
      </p:sp>
    </p:spTree>
    <p:extLst>
      <p:ext uri="{BB962C8B-B14F-4D97-AF65-F5344CB8AC3E}">
        <p14:creationId xmlns:p14="http://schemas.microsoft.com/office/powerpoint/2010/main" val="1894376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9BB1E8-BCD9-167F-C53C-F007AFA057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0DD200-7391-BA0B-35EC-909C9E4BE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8F66A-B58E-D484-F54F-EE2E6FA302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2BCABB-C572-5941-B83E-EE581A4FA618}" type="datetimeFigureOut">
              <a:rPr lang="en-US" smtClean="0"/>
              <a:t>11/26/24</a:t>
            </a:fld>
            <a:endParaRPr lang="en-US"/>
          </a:p>
        </p:txBody>
      </p:sp>
      <p:sp>
        <p:nvSpPr>
          <p:cNvPr id="5" name="Footer Placeholder 4">
            <a:extLst>
              <a:ext uri="{FF2B5EF4-FFF2-40B4-BE49-F238E27FC236}">
                <a16:creationId xmlns:a16="http://schemas.microsoft.com/office/drawing/2014/main" id="{FA453C15-BAD3-1DC9-71B1-DE2F67579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05135B-A209-63D1-FBE2-6D41E6E249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E85180C-9DB8-CE48-8EBA-61A75829E1EE}" type="slidenum">
              <a:rPr lang="en-US" smtClean="0"/>
              <a:t>‹#›</a:t>
            </a:fld>
            <a:endParaRPr lang="en-US"/>
          </a:p>
        </p:txBody>
      </p:sp>
    </p:spTree>
    <p:extLst>
      <p:ext uri="{BB962C8B-B14F-4D97-AF65-F5344CB8AC3E}">
        <p14:creationId xmlns:p14="http://schemas.microsoft.com/office/powerpoint/2010/main" val="387607601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9FD4-871E-AC97-2D53-673D0D0F279C}"/>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Note to Instructors</a:t>
            </a:r>
          </a:p>
        </p:txBody>
      </p:sp>
      <p:sp>
        <p:nvSpPr>
          <p:cNvPr id="3" name="Content Placeholder 2">
            <a:extLst>
              <a:ext uri="{FF2B5EF4-FFF2-40B4-BE49-F238E27FC236}">
                <a16:creationId xmlns:a16="http://schemas.microsoft.com/office/drawing/2014/main" id="{A3ADA2AC-0C39-DA41-BF2C-B8071A3C56EF}"/>
              </a:ext>
            </a:extLst>
          </p:cNvPr>
          <p:cNvSpPr>
            <a:spLocks noGrp="1"/>
          </p:cNvSpPr>
          <p:nvPr>
            <p:ph idx="1"/>
          </p:nvPr>
        </p:nvSpPr>
        <p:spPr/>
        <p:txBody>
          <a:bodyPr/>
          <a:lstStyle/>
          <a:p>
            <a:pPr marL="0" indent="0">
              <a:spcAft>
                <a:spcPts val="2800"/>
              </a:spcAft>
              <a:buNone/>
            </a:pPr>
            <a:r>
              <a:rPr lang="en-US" dirty="0">
                <a:latin typeface="Calibri" panose="020F0502020204030204" pitchFamily="34" charset="0"/>
                <a:cs typeface="Calibri" panose="020F0502020204030204" pitchFamily="34" charset="0"/>
              </a:rPr>
              <a:t>Each student has different foundational skills so some students may need more support or instruction than others, while others may need less. </a:t>
            </a:r>
          </a:p>
          <a:p>
            <a:pPr marL="0" indent="0">
              <a:spcAft>
                <a:spcPts val="2800"/>
              </a:spcAft>
              <a:buNone/>
            </a:pPr>
            <a:r>
              <a:rPr lang="en-US" dirty="0">
                <a:latin typeface="Calibri" panose="020F0502020204030204" pitchFamily="34" charset="0"/>
                <a:cs typeface="Calibri" panose="020F0502020204030204" pitchFamily="34" charset="0"/>
              </a:rPr>
              <a:t>Based on your students, you can choose which slides or information is best suited for them.</a:t>
            </a:r>
          </a:p>
        </p:txBody>
      </p:sp>
    </p:spTree>
    <p:extLst>
      <p:ext uri="{BB962C8B-B14F-4D97-AF65-F5344CB8AC3E}">
        <p14:creationId xmlns:p14="http://schemas.microsoft.com/office/powerpoint/2010/main" val="605357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1657A-F45E-8A19-B1CE-553DE1E06DB3}"/>
              </a:ext>
            </a:extLst>
          </p:cNvPr>
          <p:cNvSpPr>
            <a:spLocks noGrp="1"/>
          </p:cNvSpPr>
          <p:nvPr>
            <p:ph type="title"/>
          </p:nvPr>
        </p:nvSpPr>
        <p:spPr>
          <a:xfrm>
            <a:off x="839788" y="457200"/>
            <a:ext cx="4058783" cy="1058091"/>
          </a:xfrm>
        </p:spPr>
        <p:txBody>
          <a:bodyPr anchor="b">
            <a:normAutofit/>
          </a:bodyPr>
          <a:lstStyle/>
          <a:p>
            <a:r>
              <a:rPr lang="en-US" sz="5400" dirty="0"/>
              <a:t>Career Goals</a:t>
            </a:r>
          </a:p>
        </p:txBody>
      </p:sp>
      <p:sp>
        <p:nvSpPr>
          <p:cNvPr id="4" name="Text Placeholder 3">
            <a:extLst>
              <a:ext uri="{FF2B5EF4-FFF2-40B4-BE49-F238E27FC236}">
                <a16:creationId xmlns:a16="http://schemas.microsoft.com/office/drawing/2014/main" id="{9DCA8136-BC24-F39D-BB83-030AF2A540F2}"/>
              </a:ext>
            </a:extLst>
          </p:cNvPr>
          <p:cNvSpPr>
            <a:spLocks noGrp="1"/>
          </p:cNvSpPr>
          <p:nvPr>
            <p:ph type="body" sz="half" idx="2"/>
          </p:nvPr>
        </p:nvSpPr>
        <p:spPr>
          <a:xfrm>
            <a:off x="839788" y="1635022"/>
            <a:ext cx="5598082" cy="4582898"/>
          </a:xfrm>
        </p:spPr>
        <p:txBody>
          <a:bodyPr>
            <a:normAutofit lnSpcReduction="10000"/>
          </a:bodyPr>
          <a:lstStyle/>
          <a:p>
            <a:r>
              <a:rPr lang="en-US" sz="2800" dirty="0"/>
              <a:t>This is about what you want to achieve in your job and how much you want to work. Some people want to work full-time to gain experience quickly, while others might prefer part-time work to have more free time or to have time for other responsibilities like family or training.</a:t>
            </a:r>
          </a:p>
          <a:p>
            <a:r>
              <a:rPr lang="en-US" sz="2800" dirty="0"/>
              <a:t>Some people want full-time work, which is usually 35-40 hours a week, to get employer benefits like healthcare and retirement. </a:t>
            </a:r>
          </a:p>
          <a:p>
            <a:endParaRPr lang="en-US" sz="2200" dirty="0"/>
          </a:p>
        </p:txBody>
      </p:sp>
      <p:pic>
        <p:nvPicPr>
          <p:cNvPr id="6" name="Content Placeholder 5">
            <a:extLst>
              <a:ext uri="{FF2B5EF4-FFF2-40B4-BE49-F238E27FC236}">
                <a16:creationId xmlns:a16="http://schemas.microsoft.com/office/drawing/2014/main" id="{0272703F-AC96-FC17-09EE-ADCA22CCB85E}"/>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rcRect l="5574" t="-817" r="571" b="398"/>
          <a:stretch/>
        </p:blipFill>
        <p:spPr>
          <a:xfrm>
            <a:off x="7006281" y="1635022"/>
            <a:ext cx="4858558" cy="4233966"/>
          </a:xfrm>
          <a:prstGeom prst="rect">
            <a:avLst/>
          </a:prstGeom>
        </p:spPr>
      </p:pic>
    </p:spTree>
    <p:extLst>
      <p:ext uri="{BB962C8B-B14F-4D97-AF65-F5344CB8AC3E}">
        <p14:creationId xmlns:p14="http://schemas.microsoft.com/office/powerpoint/2010/main" val="2722794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E0DEB-D5A4-1F8E-9C60-AFEB2CF0ADAA}"/>
              </a:ext>
            </a:extLst>
          </p:cNvPr>
          <p:cNvSpPr>
            <a:spLocks noGrp="1"/>
          </p:cNvSpPr>
          <p:nvPr>
            <p:ph type="title"/>
          </p:nvPr>
        </p:nvSpPr>
        <p:spPr>
          <a:xfrm>
            <a:off x="836679" y="331175"/>
            <a:ext cx="6002110" cy="1495425"/>
          </a:xfrm>
        </p:spPr>
        <p:txBody>
          <a:bodyPr>
            <a:normAutofit fontScale="90000"/>
          </a:bodyPr>
          <a:lstStyle/>
          <a:p>
            <a:r>
              <a:rPr lang="en-US" sz="5400" dirty="0"/>
              <a:t>Self-Employment or Entrepreneurship</a:t>
            </a:r>
          </a:p>
        </p:txBody>
      </p:sp>
      <p:sp>
        <p:nvSpPr>
          <p:cNvPr id="3" name="Content Placeholder 2">
            <a:extLst>
              <a:ext uri="{FF2B5EF4-FFF2-40B4-BE49-F238E27FC236}">
                <a16:creationId xmlns:a16="http://schemas.microsoft.com/office/drawing/2014/main" id="{CAEA6D6B-6BF0-A159-F6EE-9C9C593C84D6}"/>
              </a:ext>
            </a:extLst>
          </p:cNvPr>
          <p:cNvSpPr>
            <a:spLocks noGrp="1"/>
          </p:cNvSpPr>
          <p:nvPr>
            <p:ph idx="1"/>
          </p:nvPr>
        </p:nvSpPr>
        <p:spPr>
          <a:xfrm>
            <a:off x="383059" y="2091558"/>
            <a:ext cx="6455730" cy="3729034"/>
          </a:xfrm>
        </p:spPr>
        <p:txBody>
          <a:bodyPr>
            <a:noAutofit/>
          </a:bodyPr>
          <a:lstStyle/>
          <a:p>
            <a:pPr marL="0" indent="0">
              <a:buNone/>
            </a:pPr>
            <a:r>
              <a:rPr lang="en-US" dirty="0"/>
              <a:t>Some people have an idea or a skill that could be their own business. </a:t>
            </a:r>
          </a:p>
          <a:p>
            <a:pPr marL="0" indent="0">
              <a:buNone/>
            </a:pPr>
            <a:r>
              <a:rPr lang="en-US" dirty="0"/>
              <a:t>Depending if this idea or skill results in earning money, there are resources to help with business development and planning. Some people have used self-employment to help problem solve issues with scheduling or transportation.</a:t>
            </a:r>
          </a:p>
          <a:p>
            <a:pPr marL="0" indent="0">
              <a:buNone/>
            </a:pPr>
            <a:r>
              <a:rPr lang="en-US" dirty="0"/>
              <a:t>While self-employment means you are the boss and make the rules, it also means you solve issues and problems.</a:t>
            </a:r>
          </a:p>
        </p:txBody>
      </p:sp>
      <p:pic>
        <p:nvPicPr>
          <p:cNvPr id="5" name="Picture 4">
            <a:extLst>
              <a:ext uri="{FF2B5EF4-FFF2-40B4-BE49-F238E27FC236}">
                <a16:creationId xmlns:a16="http://schemas.microsoft.com/office/drawing/2014/main" id="{CFCFE911-4C35-3B04-693E-AAB775F902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l="27994" r="24140"/>
          <a:stretch/>
        </p:blipFill>
        <p:spPr>
          <a:xfrm>
            <a:off x="7199440" y="10"/>
            <a:ext cx="4992560" cy="6857990"/>
          </a:xfrm>
          <a:prstGeom prst="rect">
            <a:avLst/>
          </a:prstGeom>
          <a:effectLst/>
        </p:spPr>
      </p:pic>
    </p:spTree>
    <p:extLst>
      <p:ext uri="{BB962C8B-B14F-4D97-AF65-F5344CB8AC3E}">
        <p14:creationId xmlns:p14="http://schemas.microsoft.com/office/powerpoint/2010/main" val="2586487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E0DEB-D5A4-1F8E-9C60-AFEB2CF0ADAA}"/>
              </a:ext>
            </a:extLst>
          </p:cNvPr>
          <p:cNvSpPr>
            <a:spLocks noGrp="1"/>
          </p:cNvSpPr>
          <p:nvPr>
            <p:ph type="title"/>
          </p:nvPr>
        </p:nvSpPr>
        <p:spPr>
          <a:xfrm>
            <a:off x="308208" y="569261"/>
            <a:ext cx="6583024" cy="1495425"/>
          </a:xfrm>
        </p:spPr>
        <p:txBody>
          <a:bodyPr>
            <a:normAutofit fontScale="90000"/>
          </a:bodyPr>
          <a:lstStyle/>
          <a:p>
            <a:r>
              <a:rPr lang="en-US" sz="5400" dirty="0"/>
              <a:t>Customized Employment</a:t>
            </a:r>
          </a:p>
        </p:txBody>
      </p:sp>
      <p:sp>
        <p:nvSpPr>
          <p:cNvPr id="3" name="Content Placeholder 2">
            <a:extLst>
              <a:ext uri="{FF2B5EF4-FFF2-40B4-BE49-F238E27FC236}">
                <a16:creationId xmlns:a16="http://schemas.microsoft.com/office/drawing/2014/main" id="{CAEA6D6B-6BF0-A159-F6EE-9C9C593C84D6}"/>
              </a:ext>
            </a:extLst>
          </p:cNvPr>
          <p:cNvSpPr>
            <a:spLocks noGrp="1"/>
          </p:cNvSpPr>
          <p:nvPr>
            <p:ph idx="1"/>
          </p:nvPr>
        </p:nvSpPr>
        <p:spPr>
          <a:xfrm>
            <a:off x="305159" y="1816443"/>
            <a:ext cx="6533631" cy="4472296"/>
          </a:xfrm>
        </p:spPr>
        <p:txBody>
          <a:bodyPr>
            <a:noAutofit/>
          </a:bodyPr>
          <a:lstStyle/>
          <a:p>
            <a:pPr marL="0" indent="0">
              <a:buNone/>
            </a:pPr>
            <a:r>
              <a:rPr lang="en-US" dirty="0"/>
              <a:t>Customized employment is an option for people who have struggled to find employment or stay employed. </a:t>
            </a:r>
          </a:p>
          <a:p>
            <a:pPr marL="0" indent="0">
              <a:buNone/>
            </a:pPr>
            <a:r>
              <a:rPr lang="en-US" dirty="0"/>
              <a:t>Customized employment may sound like self-employment but includes other types of planning. The person may choose to be self-employed with a plan to help them with business responsibilities. They may also work for an employer with a plan to help meet both of their needs. </a:t>
            </a:r>
          </a:p>
        </p:txBody>
      </p:sp>
      <p:pic>
        <p:nvPicPr>
          <p:cNvPr id="5" name="Picture 4">
            <a:extLst>
              <a:ext uri="{FF2B5EF4-FFF2-40B4-BE49-F238E27FC236}">
                <a16:creationId xmlns:a16="http://schemas.microsoft.com/office/drawing/2014/main" id="{CFCFE911-4C35-3B04-693E-AAB775F902B1}"/>
              </a:ext>
              <a:ext uri="{C183D7F6-B498-43B3-948B-1728B52AA6E4}">
                <adec:decorative xmlns:adec="http://schemas.microsoft.com/office/drawing/2017/decorative" val="1"/>
              </a:ext>
            </a:extLst>
          </p:cNvPr>
          <p:cNvPicPr>
            <a:picLocks noChangeAspect="1"/>
          </p:cNvPicPr>
          <p:nvPr/>
        </p:nvPicPr>
        <p:blipFill>
          <a:blip r:embed="rId3"/>
          <a:srcRect l="27938" r="23468" b="-1"/>
          <a:stretch/>
        </p:blipFill>
        <p:spPr>
          <a:xfrm>
            <a:off x="7199440" y="10"/>
            <a:ext cx="4992560" cy="6857990"/>
          </a:xfrm>
          <a:prstGeom prst="rect">
            <a:avLst/>
          </a:prstGeom>
          <a:effectLst/>
        </p:spPr>
      </p:pic>
    </p:spTree>
    <p:extLst>
      <p:ext uri="{BB962C8B-B14F-4D97-AF65-F5344CB8AC3E}">
        <p14:creationId xmlns:p14="http://schemas.microsoft.com/office/powerpoint/2010/main" val="69294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A66AF-61F9-B39D-EB63-FA05CC458E3F}"/>
              </a:ext>
            </a:extLst>
          </p:cNvPr>
          <p:cNvSpPr>
            <a:spLocks noGrp="1"/>
          </p:cNvSpPr>
          <p:nvPr>
            <p:ph type="title"/>
          </p:nvPr>
        </p:nvSpPr>
        <p:spPr>
          <a:xfrm>
            <a:off x="836679" y="723898"/>
            <a:ext cx="6002110" cy="1495425"/>
          </a:xfrm>
        </p:spPr>
        <p:txBody>
          <a:bodyPr>
            <a:normAutofit fontScale="90000"/>
          </a:bodyPr>
          <a:lstStyle/>
          <a:p>
            <a:r>
              <a:rPr lang="en-US" sz="5400" dirty="0"/>
              <a:t>Preferences can change</a:t>
            </a:r>
          </a:p>
        </p:txBody>
      </p:sp>
      <p:sp>
        <p:nvSpPr>
          <p:cNvPr id="3" name="Content Placeholder 2">
            <a:extLst>
              <a:ext uri="{FF2B5EF4-FFF2-40B4-BE49-F238E27FC236}">
                <a16:creationId xmlns:a16="http://schemas.microsoft.com/office/drawing/2014/main" id="{F5C5AC87-F0A8-3715-6F31-B39C27D169EE}"/>
              </a:ext>
            </a:extLst>
          </p:cNvPr>
          <p:cNvSpPr>
            <a:spLocks noGrp="1"/>
          </p:cNvSpPr>
          <p:nvPr>
            <p:ph idx="1"/>
          </p:nvPr>
        </p:nvSpPr>
        <p:spPr>
          <a:xfrm>
            <a:off x="836680" y="2405067"/>
            <a:ext cx="6002110" cy="3729034"/>
          </a:xfrm>
        </p:spPr>
        <p:txBody>
          <a:bodyPr>
            <a:normAutofit/>
          </a:bodyPr>
          <a:lstStyle/>
          <a:p>
            <a:pPr marL="0" indent="0">
              <a:spcAft>
                <a:spcPts val="2800"/>
              </a:spcAft>
              <a:buNone/>
            </a:pPr>
            <a:r>
              <a:rPr lang="en-US" dirty="0"/>
              <a:t>Think about your own preferences today. </a:t>
            </a:r>
          </a:p>
          <a:p>
            <a:pPr marL="0" indent="0">
              <a:spcAft>
                <a:spcPts val="2800"/>
              </a:spcAft>
              <a:buNone/>
            </a:pPr>
            <a:r>
              <a:rPr lang="en-US" dirty="0"/>
              <a:t>Could your preferences look different during the summer?</a:t>
            </a:r>
          </a:p>
          <a:p>
            <a:pPr marL="0" indent="0">
              <a:spcAft>
                <a:spcPts val="2800"/>
              </a:spcAft>
              <a:buNone/>
            </a:pPr>
            <a:r>
              <a:rPr lang="en-US" dirty="0"/>
              <a:t>What about a two years from now?</a:t>
            </a:r>
          </a:p>
        </p:txBody>
      </p:sp>
      <p:pic>
        <p:nvPicPr>
          <p:cNvPr id="5" name="Picture 4">
            <a:extLst>
              <a:ext uri="{FF2B5EF4-FFF2-40B4-BE49-F238E27FC236}">
                <a16:creationId xmlns:a16="http://schemas.microsoft.com/office/drawing/2014/main" id="{7485596D-3045-C8B7-09FE-66126957C319}"/>
              </a:ext>
              <a:ext uri="{C183D7F6-B498-43B3-948B-1728B52AA6E4}">
                <adec:decorative xmlns:adec="http://schemas.microsoft.com/office/drawing/2017/decorative" val="1"/>
              </a:ext>
            </a:extLst>
          </p:cNvPr>
          <p:cNvPicPr>
            <a:picLocks noChangeAspect="1"/>
          </p:cNvPicPr>
          <p:nvPr/>
        </p:nvPicPr>
        <p:blipFill>
          <a:blip r:embed="rId3"/>
          <a:srcRect l="7007" r="44399" b="-1"/>
          <a:stretch/>
        </p:blipFill>
        <p:spPr>
          <a:xfrm>
            <a:off x="7199440" y="10"/>
            <a:ext cx="4992560" cy="6857990"/>
          </a:xfrm>
          <a:prstGeom prst="rect">
            <a:avLst/>
          </a:prstGeom>
          <a:effectLst/>
        </p:spPr>
      </p:pic>
    </p:spTree>
    <p:extLst>
      <p:ext uri="{BB962C8B-B14F-4D97-AF65-F5344CB8AC3E}">
        <p14:creationId xmlns:p14="http://schemas.microsoft.com/office/powerpoint/2010/main" val="403470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4BD7-3249-255B-1E95-AD1C0837830F}"/>
              </a:ext>
            </a:extLst>
          </p:cNvPr>
          <p:cNvSpPr>
            <a:spLocks noGrp="1"/>
          </p:cNvSpPr>
          <p:nvPr>
            <p:ph type="ctrTitle"/>
          </p:nvPr>
        </p:nvSpPr>
        <p:spPr>
          <a:xfrm>
            <a:off x="1524000" y="1041400"/>
            <a:ext cx="9144000" cy="2387600"/>
          </a:xfrm>
        </p:spPr>
        <p:txBody>
          <a:bodyPr/>
          <a:lstStyle/>
          <a:p>
            <a:r>
              <a:rPr lang="en-US" dirty="0">
                <a:solidFill>
                  <a:srgbClr val="364152"/>
                </a:solidFill>
                <a:highlight>
                  <a:srgbClr val="FFFFFF"/>
                </a:highlight>
                <a:latin typeface="Calibri" panose="020F0502020204030204" pitchFamily="34" charset="0"/>
                <a:ea typeface="Calibri"/>
                <a:cs typeface="Calibri" panose="020F0502020204030204" pitchFamily="34" charset="0"/>
              </a:rPr>
              <a:t>Exploring Personal Preferences</a:t>
            </a:r>
          </a:p>
        </p:txBody>
      </p:sp>
      <p:sp>
        <p:nvSpPr>
          <p:cNvPr id="3" name="Subtitle 2">
            <a:extLst>
              <a:ext uri="{FF2B5EF4-FFF2-40B4-BE49-F238E27FC236}">
                <a16:creationId xmlns:a16="http://schemas.microsoft.com/office/drawing/2014/main" id="{567C0DC8-E93F-B0CD-AB63-CC4A1CBB2A29}"/>
              </a:ext>
            </a:extLst>
          </p:cNvPr>
          <p:cNvSpPr>
            <a:spLocks noGrp="1"/>
          </p:cNvSpPr>
          <p:nvPr>
            <p:ph type="subTitle" idx="1"/>
          </p:nvPr>
        </p:nvSpPr>
        <p:spPr/>
        <p:txBody>
          <a:bodyPr>
            <a:normAutofit/>
          </a:bodyPr>
          <a:lstStyle/>
          <a:p>
            <a:r>
              <a:rPr lang="en-US" sz="2800" dirty="0">
                <a:latin typeface="Calibri" panose="020F0502020204030204" pitchFamily="34" charset="0"/>
                <a:cs typeface="Calibri" panose="020F0502020204030204" pitchFamily="34" charset="0"/>
              </a:rPr>
              <a:t>Pre-Employment Transition Services</a:t>
            </a:r>
          </a:p>
          <a:p>
            <a:r>
              <a:rPr lang="en-US" sz="2800" dirty="0">
                <a:latin typeface="Calibri" panose="020F0502020204030204" pitchFamily="34" charset="0"/>
                <a:cs typeface="Calibri" panose="020F0502020204030204" pitchFamily="34" charset="0"/>
              </a:rPr>
              <a:t>Job Exploration Counseling</a:t>
            </a:r>
          </a:p>
          <a:p>
            <a:r>
              <a:rPr lang="en-US" sz="2800" dirty="0">
                <a:latin typeface="Calibri" panose="020F0502020204030204" pitchFamily="34" charset="0"/>
                <a:cs typeface="Calibri" panose="020F0502020204030204" pitchFamily="34" charset="0"/>
              </a:rPr>
              <a:t>Why Employment Matters</a:t>
            </a:r>
          </a:p>
        </p:txBody>
      </p:sp>
    </p:spTree>
    <p:extLst>
      <p:ext uri="{BB962C8B-B14F-4D97-AF65-F5344CB8AC3E}">
        <p14:creationId xmlns:p14="http://schemas.microsoft.com/office/powerpoint/2010/main" val="4237456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62D5B9-9527-CA95-51F3-42077448D5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rcRect t="11257" b="5717"/>
          <a:stretch/>
        </p:blipFill>
        <p:spPr>
          <a:xfrm>
            <a:off x="3049" y="-31"/>
            <a:ext cx="12191977" cy="6858022"/>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70511CEC-6671-857D-C7A1-6568F4ADB12B}"/>
              </a:ext>
            </a:extLst>
          </p:cNvPr>
          <p:cNvSpPr>
            <a:spLocks noGrp="1"/>
          </p:cNvSpPr>
          <p:nvPr>
            <p:ph type="ctrTitle"/>
          </p:nvPr>
        </p:nvSpPr>
        <p:spPr>
          <a:xfrm>
            <a:off x="1170592" y="786863"/>
            <a:ext cx="7251032" cy="1665121"/>
          </a:xfrm>
        </p:spPr>
        <p:txBody>
          <a:bodyPr>
            <a:normAutofit/>
          </a:bodyPr>
          <a:lstStyle/>
          <a:p>
            <a:pPr algn="l"/>
            <a:r>
              <a:rPr lang="en-US" sz="5200" dirty="0">
                <a:solidFill>
                  <a:schemeClr val="bg1"/>
                </a:solidFill>
              </a:rPr>
              <a:t>Exploring personal preferences…</a:t>
            </a:r>
          </a:p>
        </p:txBody>
      </p:sp>
      <p:sp>
        <p:nvSpPr>
          <p:cNvPr id="6" name="Title 1">
            <a:extLst>
              <a:ext uri="{FF2B5EF4-FFF2-40B4-BE49-F238E27FC236}">
                <a16:creationId xmlns:a16="http://schemas.microsoft.com/office/drawing/2014/main" id="{382AAC40-7FC2-EE58-E9E0-8EEEA3FBA80E}"/>
              </a:ext>
            </a:extLst>
          </p:cNvPr>
          <p:cNvSpPr txBox="1">
            <a:spLocks/>
          </p:cNvSpPr>
          <p:nvPr/>
        </p:nvSpPr>
        <p:spPr>
          <a:xfrm>
            <a:off x="7537704" y="4746012"/>
            <a:ext cx="4825517" cy="229962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200" dirty="0">
                <a:solidFill>
                  <a:srgbClr val="FFFFFF"/>
                </a:solidFill>
              </a:rPr>
              <a:t>in relation to employment</a:t>
            </a:r>
          </a:p>
        </p:txBody>
      </p:sp>
    </p:spTree>
    <p:extLst>
      <p:ext uri="{BB962C8B-B14F-4D97-AF65-F5344CB8AC3E}">
        <p14:creationId xmlns:p14="http://schemas.microsoft.com/office/powerpoint/2010/main" val="1725582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15F69-5D16-A891-237F-F53750BB60B5}"/>
              </a:ext>
            </a:extLst>
          </p:cNvPr>
          <p:cNvSpPr>
            <a:spLocks noGrp="1"/>
          </p:cNvSpPr>
          <p:nvPr>
            <p:ph type="title"/>
          </p:nvPr>
        </p:nvSpPr>
        <p:spPr>
          <a:xfrm>
            <a:off x="839788" y="1162593"/>
            <a:ext cx="3932237" cy="3461657"/>
          </a:xfrm>
        </p:spPr>
        <p:txBody>
          <a:bodyPr>
            <a:normAutofit/>
          </a:bodyPr>
          <a:lstStyle/>
          <a:p>
            <a:r>
              <a:rPr lang="en-US" sz="5400" dirty="0"/>
              <a:t>Why our preferences matter</a:t>
            </a:r>
          </a:p>
        </p:txBody>
      </p:sp>
      <p:sp>
        <p:nvSpPr>
          <p:cNvPr id="3" name="Content Placeholder 2">
            <a:extLst>
              <a:ext uri="{FF2B5EF4-FFF2-40B4-BE49-F238E27FC236}">
                <a16:creationId xmlns:a16="http://schemas.microsoft.com/office/drawing/2014/main" id="{4BABC0AA-2925-50CE-92BA-5AB45DA845CA}"/>
              </a:ext>
            </a:extLst>
          </p:cNvPr>
          <p:cNvSpPr>
            <a:spLocks noGrp="1"/>
          </p:cNvSpPr>
          <p:nvPr>
            <p:ph idx="1"/>
          </p:nvPr>
        </p:nvSpPr>
        <p:spPr>
          <a:xfrm>
            <a:off x="5180012" y="992187"/>
            <a:ext cx="6172200" cy="4873625"/>
          </a:xfrm>
        </p:spPr>
        <p:txBody>
          <a:bodyPr anchor="ctr">
            <a:normAutofit/>
          </a:bodyPr>
          <a:lstStyle/>
          <a:p>
            <a:pPr marL="0" indent="0">
              <a:buNone/>
            </a:pPr>
            <a:r>
              <a:rPr lang="en-US" sz="2800" dirty="0"/>
              <a:t>Imagine you have a favorite time of day to do things, like morning or evening. </a:t>
            </a:r>
          </a:p>
          <a:p>
            <a:pPr marL="0" indent="0">
              <a:buNone/>
            </a:pPr>
            <a:r>
              <a:rPr lang="en-US" sz="2800" dirty="0"/>
              <a:t>Personal preferences are like your favorite activities, other commitments, habits, and responsibilities that can affect what kind of job you might have.</a:t>
            </a:r>
          </a:p>
          <a:p>
            <a:pPr marL="0" indent="0">
              <a:buNone/>
            </a:pPr>
            <a:r>
              <a:rPr lang="en-US" sz="2800" dirty="0"/>
              <a:t>Let's review some employment considerations that may be affected by your preferences. </a:t>
            </a:r>
          </a:p>
        </p:txBody>
      </p:sp>
    </p:spTree>
    <p:extLst>
      <p:ext uri="{BB962C8B-B14F-4D97-AF65-F5344CB8AC3E}">
        <p14:creationId xmlns:p14="http://schemas.microsoft.com/office/powerpoint/2010/main" val="1184717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CEDC4-157B-0492-F08E-2C16C76E60B0}"/>
              </a:ext>
            </a:extLst>
          </p:cNvPr>
          <p:cNvSpPr>
            <a:spLocks noGrp="1"/>
          </p:cNvSpPr>
          <p:nvPr>
            <p:ph type="title"/>
          </p:nvPr>
        </p:nvSpPr>
        <p:spPr>
          <a:xfrm>
            <a:off x="836680" y="281124"/>
            <a:ext cx="6002110" cy="1495425"/>
          </a:xfrm>
        </p:spPr>
        <p:txBody>
          <a:bodyPr>
            <a:normAutofit/>
          </a:bodyPr>
          <a:lstStyle/>
          <a:p>
            <a:r>
              <a:rPr lang="en-US" sz="5400" dirty="0"/>
              <a:t>Work-Life Balance</a:t>
            </a:r>
          </a:p>
        </p:txBody>
      </p:sp>
      <p:sp>
        <p:nvSpPr>
          <p:cNvPr id="3" name="Content Placeholder 2">
            <a:extLst>
              <a:ext uri="{FF2B5EF4-FFF2-40B4-BE49-F238E27FC236}">
                <a16:creationId xmlns:a16="http://schemas.microsoft.com/office/drawing/2014/main" id="{3F2BB7C0-B718-4900-3790-25C6735C3FBC}"/>
              </a:ext>
            </a:extLst>
          </p:cNvPr>
          <p:cNvSpPr>
            <a:spLocks noGrp="1"/>
          </p:cNvSpPr>
          <p:nvPr>
            <p:ph idx="1"/>
          </p:nvPr>
        </p:nvSpPr>
        <p:spPr>
          <a:xfrm>
            <a:off x="641218" y="1668162"/>
            <a:ext cx="6393033" cy="4778389"/>
          </a:xfrm>
        </p:spPr>
        <p:txBody>
          <a:bodyPr>
            <a:noAutofit/>
          </a:bodyPr>
          <a:lstStyle/>
          <a:p>
            <a:pPr marL="0" indent="0">
              <a:buNone/>
            </a:pPr>
            <a:r>
              <a:rPr lang="en-US" dirty="0"/>
              <a:t>This is about how you balance working with other </a:t>
            </a:r>
            <a:r>
              <a:rPr lang="en-US" u="sng" dirty="0"/>
              <a:t>activities you enjoy</a:t>
            </a:r>
            <a:r>
              <a:rPr lang="en-US" dirty="0"/>
              <a:t> like hobbies or spending time with family and friends, and </a:t>
            </a:r>
            <a:r>
              <a:rPr lang="en-US" u="sng" dirty="0"/>
              <a:t>activities you need to do</a:t>
            </a:r>
            <a:r>
              <a:rPr lang="en-US" dirty="0"/>
              <a:t>, like school, sports, or other family responsibilities. </a:t>
            </a:r>
          </a:p>
          <a:p>
            <a:pPr marL="0" indent="0">
              <a:buNone/>
            </a:pPr>
            <a:r>
              <a:rPr lang="en-US" dirty="0"/>
              <a:t>Some people need a job with flexible hours so they can take breaks or be able to adjust their schedule.</a:t>
            </a:r>
          </a:p>
          <a:p>
            <a:pPr marL="0" indent="0">
              <a:buNone/>
            </a:pPr>
            <a:r>
              <a:rPr lang="en-US" dirty="0"/>
              <a:t>Some people want to work on weekends to have more time during the week to get other tasks done.</a:t>
            </a:r>
          </a:p>
        </p:txBody>
      </p:sp>
      <p:pic>
        <p:nvPicPr>
          <p:cNvPr id="5" name="Picture 4">
            <a:extLst>
              <a:ext uri="{FF2B5EF4-FFF2-40B4-BE49-F238E27FC236}">
                <a16:creationId xmlns:a16="http://schemas.microsoft.com/office/drawing/2014/main" id="{CB10F9C4-2849-F4E9-284B-43D37936484A}"/>
              </a:ext>
              <a:ext uri="{C183D7F6-B498-43B3-948B-1728B52AA6E4}">
                <adec:decorative xmlns:adec="http://schemas.microsoft.com/office/drawing/2017/decorative" val="1"/>
              </a:ext>
            </a:extLst>
          </p:cNvPr>
          <p:cNvPicPr>
            <a:picLocks noChangeAspect="1"/>
          </p:cNvPicPr>
          <p:nvPr/>
        </p:nvPicPr>
        <p:blipFill>
          <a:blip r:embed="rId3"/>
          <a:srcRect l="19941" r="31465" b="-1"/>
          <a:stretch/>
        </p:blipFill>
        <p:spPr>
          <a:xfrm>
            <a:off x="7675470" y="10"/>
            <a:ext cx="4516529" cy="6857990"/>
          </a:xfrm>
          <a:prstGeom prst="rect">
            <a:avLst/>
          </a:prstGeom>
          <a:effectLst/>
        </p:spPr>
      </p:pic>
    </p:spTree>
    <p:extLst>
      <p:ext uri="{BB962C8B-B14F-4D97-AF65-F5344CB8AC3E}">
        <p14:creationId xmlns:p14="http://schemas.microsoft.com/office/powerpoint/2010/main" val="886110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CEDC4-157B-0492-F08E-2C16C76E60B0}"/>
              </a:ext>
            </a:extLst>
          </p:cNvPr>
          <p:cNvSpPr>
            <a:spLocks noGrp="1"/>
          </p:cNvSpPr>
          <p:nvPr>
            <p:ph type="title"/>
          </p:nvPr>
        </p:nvSpPr>
        <p:spPr>
          <a:xfrm>
            <a:off x="836679" y="723898"/>
            <a:ext cx="6002110" cy="1495425"/>
          </a:xfrm>
        </p:spPr>
        <p:txBody>
          <a:bodyPr>
            <a:normAutofit/>
          </a:bodyPr>
          <a:lstStyle/>
          <a:p>
            <a:r>
              <a:rPr lang="en-US" sz="5400" dirty="0"/>
              <a:t>Work Schedules</a:t>
            </a:r>
          </a:p>
        </p:txBody>
      </p:sp>
      <p:sp>
        <p:nvSpPr>
          <p:cNvPr id="3" name="Content Placeholder 2">
            <a:extLst>
              <a:ext uri="{FF2B5EF4-FFF2-40B4-BE49-F238E27FC236}">
                <a16:creationId xmlns:a16="http://schemas.microsoft.com/office/drawing/2014/main" id="{3F2BB7C0-B718-4900-3790-25C6735C3FBC}"/>
              </a:ext>
            </a:extLst>
          </p:cNvPr>
          <p:cNvSpPr>
            <a:spLocks noGrp="1"/>
          </p:cNvSpPr>
          <p:nvPr>
            <p:ph idx="1"/>
          </p:nvPr>
        </p:nvSpPr>
        <p:spPr>
          <a:xfrm>
            <a:off x="420129" y="2051222"/>
            <a:ext cx="6418660" cy="4305301"/>
          </a:xfrm>
        </p:spPr>
        <p:txBody>
          <a:bodyPr>
            <a:noAutofit/>
          </a:bodyPr>
          <a:lstStyle/>
          <a:p>
            <a:pPr marL="0" indent="0">
              <a:buNone/>
            </a:pPr>
            <a:r>
              <a:rPr lang="en-US" dirty="0"/>
              <a:t>A work schedule is the number of hours you work in a week. Jobs that you apply for will be listed as either full-time or part-time. </a:t>
            </a:r>
          </a:p>
          <a:p>
            <a:pPr marL="0" indent="0">
              <a:buNone/>
            </a:pPr>
            <a:r>
              <a:rPr lang="en-US" b="1" dirty="0"/>
              <a:t>Full-time</a:t>
            </a:r>
            <a:r>
              <a:rPr lang="en-US" dirty="0"/>
              <a:t> is typically working 40 hours a week and </a:t>
            </a:r>
            <a:r>
              <a:rPr lang="en-US" b="1" dirty="0"/>
              <a:t>part-time</a:t>
            </a:r>
            <a:r>
              <a:rPr lang="en-US" dirty="0"/>
              <a:t> is anything less than that. </a:t>
            </a:r>
          </a:p>
          <a:p>
            <a:pPr marL="0" indent="0">
              <a:buNone/>
            </a:pPr>
            <a:r>
              <a:rPr lang="en-US" dirty="0"/>
              <a:t>You have to consider your preferences and availability when thinking about a work schedule.</a:t>
            </a:r>
          </a:p>
        </p:txBody>
      </p:sp>
      <p:pic>
        <p:nvPicPr>
          <p:cNvPr id="5" name="Picture 4">
            <a:extLst>
              <a:ext uri="{FF2B5EF4-FFF2-40B4-BE49-F238E27FC236}">
                <a16:creationId xmlns:a16="http://schemas.microsoft.com/office/drawing/2014/main" id="{729AC4DF-2087-8D3A-4BBC-255581E9FF5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l="36003" r="23046"/>
          <a:stretch/>
        </p:blipFill>
        <p:spPr>
          <a:xfrm>
            <a:off x="7199440" y="10"/>
            <a:ext cx="4992560" cy="6857990"/>
          </a:xfrm>
          <a:prstGeom prst="rect">
            <a:avLst/>
          </a:prstGeom>
          <a:effectLst/>
        </p:spPr>
      </p:pic>
    </p:spTree>
    <p:extLst>
      <p:ext uri="{BB962C8B-B14F-4D97-AF65-F5344CB8AC3E}">
        <p14:creationId xmlns:p14="http://schemas.microsoft.com/office/powerpoint/2010/main" val="107552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BCEDC4-157B-0492-F08E-2C16C76E60B0}"/>
              </a:ext>
            </a:extLst>
          </p:cNvPr>
          <p:cNvSpPr>
            <a:spLocks noGrp="1"/>
          </p:cNvSpPr>
          <p:nvPr>
            <p:ph type="title"/>
          </p:nvPr>
        </p:nvSpPr>
        <p:spPr>
          <a:xfrm>
            <a:off x="485893" y="390775"/>
            <a:ext cx="6797405" cy="1651404"/>
          </a:xfrm>
        </p:spPr>
        <p:txBody>
          <a:bodyPr>
            <a:normAutofit/>
          </a:bodyPr>
          <a:lstStyle/>
          <a:p>
            <a:r>
              <a:rPr lang="en-US" sz="5400" dirty="0"/>
              <a:t>Shift Schedules</a:t>
            </a:r>
          </a:p>
        </p:txBody>
      </p:sp>
      <p:sp>
        <p:nvSpPr>
          <p:cNvPr id="3" name="Content Placeholder 2">
            <a:extLst>
              <a:ext uri="{FF2B5EF4-FFF2-40B4-BE49-F238E27FC236}">
                <a16:creationId xmlns:a16="http://schemas.microsoft.com/office/drawing/2014/main" id="{3F2BB7C0-B718-4900-3790-25C6735C3FBC}"/>
              </a:ext>
            </a:extLst>
          </p:cNvPr>
          <p:cNvSpPr>
            <a:spLocks noGrp="1"/>
          </p:cNvSpPr>
          <p:nvPr>
            <p:ph idx="1"/>
          </p:nvPr>
        </p:nvSpPr>
        <p:spPr>
          <a:xfrm>
            <a:off x="420130" y="1742304"/>
            <a:ext cx="8587946" cy="4906690"/>
          </a:xfrm>
        </p:spPr>
        <p:txBody>
          <a:bodyPr>
            <a:noAutofit/>
          </a:bodyPr>
          <a:lstStyle/>
          <a:p>
            <a:pPr marL="0" indent="0">
              <a:buNone/>
            </a:pPr>
            <a:r>
              <a:rPr lang="en-US" dirty="0"/>
              <a:t>Some people notice they are more alert and active in the morning and others in the afternoon or evening. Some careers may work mostly during the day, some may have afternoon hours, or even overnight hours. </a:t>
            </a:r>
          </a:p>
          <a:p>
            <a:pPr marL="0" indent="0">
              <a:buNone/>
            </a:pPr>
            <a:r>
              <a:rPr lang="en-US" dirty="0"/>
              <a:t>Here’s an example:</a:t>
            </a:r>
          </a:p>
          <a:p>
            <a:pPr marL="0" indent="0">
              <a:buNone/>
            </a:pPr>
            <a:r>
              <a:rPr lang="en-US" dirty="0"/>
              <a:t>1</a:t>
            </a:r>
            <a:r>
              <a:rPr lang="en-US" baseline="30000" dirty="0"/>
              <a:t>st</a:t>
            </a:r>
            <a:r>
              <a:rPr lang="en-US" dirty="0"/>
              <a:t> Shift works 6am – 3pm</a:t>
            </a:r>
          </a:p>
          <a:p>
            <a:pPr marL="0" indent="0">
              <a:buNone/>
            </a:pPr>
            <a:r>
              <a:rPr lang="en-US" dirty="0"/>
              <a:t>2</a:t>
            </a:r>
            <a:r>
              <a:rPr lang="en-US" baseline="30000" dirty="0"/>
              <a:t>nd</a:t>
            </a:r>
            <a:r>
              <a:rPr lang="en-US" dirty="0"/>
              <a:t> Shift works 3pm – 11pm</a:t>
            </a:r>
          </a:p>
          <a:p>
            <a:pPr marL="0" indent="0">
              <a:buNone/>
            </a:pPr>
            <a:r>
              <a:rPr lang="en-US" dirty="0"/>
              <a:t>3</a:t>
            </a:r>
            <a:r>
              <a:rPr lang="en-US" baseline="30000" dirty="0"/>
              <a:t>rd</a:t>
            </a:r>
            <a:r>
              <a:rPr lang="en-US" dirty="0"/>
              <a:t> Shift works 11pm – 7am</a:t>
            </a:r>
          </a:p>
          <a:p>
            <a:pPr marL="0" indent="0">
              <a:buNone/>
            </a:pPr>
            <a:r>
              <a:rPr lang="en-US" dirty="0"/>
              <a:t>What places can you think of that have shift work?</a:t>
            </a:r>
          </a:p>
          <a:p>
            <a:pPr marL="0" indent="0">
              <a:buNone/>
            </a:pPr>
            <a:r>
              <a:rPr lang="en-US" dirty="0"/>
              <a:t>Which shift would be best for you?</a:t>
            </a:r>
          </a:p>
        </p:txBody>
      </p:sp>
      <p:pic>
        <p:nvPicPr>
          <p:cNvPr id="10" name="Graphic 9">
            <a:extLst>
              <a:ext uri="{FF2B5EF4-FFF2-40B4-BE49-F238E27FC236}">
                <a16:creationId xmlns:a16="http://schemas.microsoft.com/office/drawing/2014/main" id="{DE39A16B-EC28-87B0-9646-9D59B14657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65515" y="748037"/>
            <a:ext cx="2588285" cy="2588285"/>
          </a:xfrm>
          <a:prstGeom prst="rect">
            <a:avLst/>
          </a:prstGeom>
        </p:spPr>
      </p:pic>
      <p:pic>
        <p:nvPicPr>
          <p:cNvPr id="6" name="Graphic 5">
            <a:extLst>
              <a:ext uri="{FF2B5EF4-FFF2-40B4-BE49-F238E27FC236}">
                <a16:creationId xmlns:a16="http://schemas.microsoft.com/office/drawing/2014/main" id="{34D482B0-00E5-CB7A-1768-5B0963C672E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14047" y="3521679"/>
            <a:ext cx="2813930" cy="2813930"/>
          </a:xfrm>
          <a:prstGeom prst="rect">
            <a:avLst/>
          </a:prstGeom>
        </p:spPr>
      </p:pic>
    </p:spTree>
    <p:extLst>
      <p:ext uri="{BB962C8B-B14F-4D97-AF65-F5344CB8AC3E}">
        <p14:creationId xmlns:p14="http://schemas.microsoft.com/office/powerpoint/2010/main" val="395891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9E115D7-68EB-4590-9BD1-A56D94144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033F39-4EBC-F063-3835-683B7E201517}"/>
              </a:ext>
            </a:extLst>
          </p:cNvPr>
          <p:cNvSpPr>
            <a:spLocks noGrp="1"/>
          </p:cNvSpPr>
          <p:nvPr>
            <p:ph type="title"/>
          </p:nvPr>
        </p:nvSpPr>
        <p:spPr>
          <a:xfrm>
            <a:off x="841248" y="496390"/>
            <a:ext cx="5344742" cy="1280160"/>
          </a:xfrm>
        </p:spPr>
        <p:txBody>
          <a:bodyPr anchor="b">
            <a:normAutofit/>
          </a:bodyPr>
          <a:lstStyle/>
          <a:p>
            <a:r>
              <a:rPr lang="en-US" sz="5400" dirty="0"/>
              <a:t>Public Assistance</a:t>
            </a:r>
          </a:p>
        </p:txBody>
      </p:sp>
      <p:sp>
        <p:nvSpPr>
          <p:cNvPr id="3" name="Content Placeholder 2">
            <a:extLst>
              <a:ext uri="{FF2B5EF4-FFF2-40B4-BE49-F238E27FC236}">
                <a16:creationId xmlns:a16="http://schemas.microsoft.com/office/drawing/2014/main" id="{7A4465E2-312B-A7FC-994C-D901AE99ED35}"/>
              </a:ext>
            </a:extLst>
          </p:cNvPr>
          <p:cNvSpPr>
            <a:spLocks noGrp="1"/>
          </p:cNvSpPr>
          <p:nvPr>
            <p:ph idx="1"/>
          </p:nvPr>
        </p:nvSpPr>
        <p:spPr>
          <a:xfrm>
            <a:off x="392326" y="1776550"/>
            <a:ext cx="6586151" cy="4715692"/>
          </a:xfrm>
        </p:spPr>
        <p:txBody>
          <a:bodyPr vert="horz" lIns="91440" tIns="45720" rIns="91440" bIns="45720" rtlCol="0">
            <a:noAutofit/>
          </a:bodyPr>
          <a:lstStyle/>
          <a:p>
            <a:pPr marL="0" indent="0">
              <a:buNone/>
            </a:pPr>
            <a:r>
              <a:rPr lang="en-US" dirty="0"/>
              <a:t>Public assistance, also known as benefits, is help provided by the government to support people in need. This can include money, food, housing, or medical care to help people with low income or disability.</a:t>
            </a:r>
          </a:p>
          <a:p>
            <a:pPr marL="0" indent="0">
              <a:buNone/>
            </a:pPr>
            <a:r>
              <a:rPr lang="en-US" dirty="0"/>
              <a:t>If you receive these benefits, you or your family may be worried about working.  Many times, you </a:t>
            </a:r>
            <a:r>
              <a:rPr lang="en-US" b="1" dirty="0"/>
              <a:t>can</a:t>
            </a:r>
            <a:r>
              <a:rPr lang="en-US" dirty="0"/>
              <a:t> work and keep some benefits. To get more information ask for a </a:t>
            </a:r>
            <a:r>
              <a:rPr lang="en-US" b="1" dirty="0"/>
              <a:t>benefits analysis</a:t>
            </a:r>
            <a:r>
              <a:rPr lang="en-US" dirty="0"/>
              <a:t> or </a:t>
            </a:r>
            <a:r>
              <a:rPr lang="en-US" b="1" dirty="0"/>
              <a:t>work incentives planning</a:t>
            </a:r>
            <a:r>
              <a:rPr lang="en-US" dirty="0"/>
              <a:t>.</a:t>
            </a:r>
          </a:p>
        </p:txBody>
      </p:sp>
      <p:pic>
        <p:nvPicPr>
          <p:cNvPr id="15" name="Graphic 14">
            <a:extLst>
              <a:ext uri="{FF2B5EF4-FFF2-40B4-BE49-F238E27FC236}">
                <a16:creationId xmlns:a16="http://schemas.microsoft.com/office/drawing/2014/main" id="{0A767EF8-4C5C-071C-93BD-BC59E4FC968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5845" y="743949"/>
            <a:ext cx="2602663" cy="2602663"/>
          </a:xfrm>
          <a:prstGeom prst="rect">
            <a:avLst/>
          </a:prstGeom>
        </p:spPr>
      </p:pic>
      <p:pic>
        <p:nvPicPr>
          <p:cNvPr id="18" name="Graphic 17">
            <a:extLst>
              <a:ext uri="{FF2B5EF4-FFF2-40B4-BE49-F238E27FC236}">
                <a16:creationId xmlns:a16="http://schemas.microsoft.com/office/drawing/2014/main" id="{9369A3C2-8E92-349A-CC53-2633E0FFC92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87431" y="743949"/>
            <a:ext cx="2602663" cy="2602663"/>
          </a:xfrm>
          <a:prstGeom prst="rect">
            <a:avLst/>
          </a:prstGeom>
        </p:spPr>
      </p:pic>
      <p:pic>
        <p:nvPicPr>
          <p:cNvPr id="6" name="Graphic 5">
            <a:extLst>
              <a:ext uri="{FF2B5EF4-FFF2-40B4-BE49-F238E27FC236}">
                <a16:creationId xmlns:a16="http://schemas.microsoft.com/office/drawing/2014/main" id="{0280E50C-C110-9410-C01E-F9FE6A4DC7A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35845" y="3518351"/>
            <a:ext cx="2602663" cy="2602663"/>
          </a:xfrm>
          <a:prstGeom prst="rect">
            <a:avLst/>
          </a:prstGeom>
        </p:spPr>
      </p:pic>
      <p:pic>
        <p:nvPicPr>
          <p:cNvPr id="9" name="Graphic 8">
            <a:extLst>
              <a:ext uri="{FF2B5EF4-FFF2-40B4-BE49-F238E27FC236}">
                <a16:creationId xmlns:a16="http://schemas.microsoft.com/office/drawing/2014/main" id="{4BCF3761-598A-5A5C-002C-F8401252DBC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87431" y="3509068"/>
            <a:ext cx="2602663" cy="2602663"/>
          </a:xfrm>
          <a:prstGeom prst="rect">
            <a:avLst/>
          </a:prstGeom>
        </p:spPr>
      </p:pic>
    </p:spTree>
    <p:extLst>
      <p:ext uri="{BB962C8B-B14F-4D97-AF65-F5344CB8AC3E}">
        <p14:creationId xmlns:p14="http://schemas.microsoft.com/office/powerpoint/2010/main" val="4175303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033F39-4EBC-F063-3835-683B7E201517}"/>
              </a:ext>
            </a:extLst>
          </p:cNvPr>
          <p:cNvSpPr>
            <a:spLocks noGrp="1"/>
          </p:cNvSpPr>
          <p:nvPr>
            <p:ph type="title"/>
          </p:nvPr>
        </p:nvSpPr>
        <p:spPr>
          <a:xfrm>
            <a:off x="383059" y="539578"/>
            <a:ext cx="5981278" cy="1684638"/>
          </a:xfrm>
        </p:spPr>
        <p:txBody>
          <a:bodyPr>
            <a:normAutofit/>
          </a:bodyPr>
          <a:lstStyle/>
          <a:p>
            <a:r>
              <a:rPr lang="en-US" sz="5400" dirty="0"/>
              <a:t>Work Environment</a:t>
            </a:r>
          </a:p>
        </p:txBody>
      </p:sp>
      <p:sp>
        <p:nvSpPr>
          <p:cNvPr id="3" name="Content Placeholder 2">
            <a:extLst>
              <a:ext uri="{FF2B5EF4-FFF2-40B4-BE49-F238E27FC236}">
                <a16:creationId xmlns:a16="http://schemas.microsoft.com/office/drawing/2014/main" id="{7A4465E2-312B-A7FC-994C-D901AE99ED35}"/>
              </a:ext>
            </a:extLst>
          </p:cNvPr>
          <p:cNvSpPr>
            <a:spLocks noGrp="1"/>
          </p:cNvSpPr>
          <p:nvPr>
            <p:ph idx="1"/>
          </p:nvPr>
        </p:nvSpPr>
        <p:spPr>
          <a:xfrm>
            <a:off x="383059" y="2116713"/>
            <a:ext cx="7101958" cy="4503155"/>
          </a:xfrm>
        </p:spPr>
        <p:txBody>
          <a:bodyPr vert="horz" lIns="91440" tIns="45720" rIns="91440" bIns="45720" rtlCol="0">
            <a:noAutofit/>
          </a:bodyPr>
          <a:lstStyle/>
          <a:p>
            <a:pPr marL="0" indent="0">
              <a:buNone/>
            </a:pPr>
            <a:r>
              <a:rPr lang="en-US" dirty="0"/>
              <a:t>This is about where you work. Some people like working outside, in the community or at a busy office with lots of people around. Others prefer working alone or in a quieter setting, like from home or driving. </a:t>
            </a:r>
          </a:p>
          <a:p>
            <a:pPr marL="0" indent="0">
              <a:buNone/>
            </a:pPr>
            <a:r>
              <a:rPr lang="en-US" dirty="0"/>
              <a:t>While some careers may allow working remotely or from home, other careers will require working in the community or at an office with others.</a:t>
            </a:r>
          </a:p>
          <a:p>
            <a:pPr marL="0" indent="0">
              <a:buNone/>
            </a:pPr>
            <a:r>
              <a:rPr lang="en-US" dirty="0"/>
              <a:t>Where do you want to work?</a:t>
            </a:r>
          </a:p>
        </p:txBody>
      </p:sp>
      <p:pic>
        <p:nvPicPr>
          <p:cNvPr id="5" name="Picture 4">
            <a:extLst>
              <a:ext uri="{FF2B5EF4-FFF2-40B4-BE49-F238E27FC236}">
                <a16:creationId xmlns:a16="http://schemas.microsoft.com/office/drawing/2014/main" id="{D1661B9F-5637-3F21-128C-AEC5946513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l="10486" r="11709" b="1"/>
          <a:stretch/>
        </p:blipFill>
        <p:spPr>
          <a:xfrm>
            <a:off x="8053231" y="221128"/>
            <a:ext cx="3474631" cy="2969740"/>
          </a:xfrm>
          <a:prstGeom prst="rect">
            <a:avLst/>
          </a:prstGeom>
        </p:spPr>
      </p:pic>
      <p:pic>
        <p:nvPicPr>
          <p:cNvPr id="7" name="Picture 6">
            <a:extLst>
              <a:ext uri="{FF2B5EF4-FFF2-40B4-BE49-F238E27FC236}">
                <a16:creationId xmlns:a16="http://schemas.microsoft.com/office/drawing/2014/main" id="{C60EF981-8F1B-401A-9FA7-5DE60056CB4C}"/>
              </a:ext>
              <a:ext uri="{C183D7F6-B498-43B3-948B-1728B52AA6E4}">
                <adec:decorative xmlns:adec="http://schemas.microsoft.com/office/drawing/2017/decorative" val="1"/>
              </a:ext>
            </a:extLst>
          </p:cNvPr>
          <p:cNvPicPr>
            <a:picLocks noChangeAspect="1"/>
          </p:cNvPicPr>
          <p:nvPr/>
        </p:nvPicPr>
        <p:blipFill>
          <a:blip r:embed="rId4"/>
          <a:srcRect l="4846" r="25810" b="-1"/>
          <a:stretch/>
        </p:blipFill>
        <p:spPr>
          <a:xfrm>
            <a:off x="8053232" y="3275184"/>
            <a:ext cx="3474630" cy="3344684"/>
          </a:xfrm>
          <a:prstGeom prst="rect">
            <a:avLst/>
          </a:prstGeom>
        </p:spPr>
      </p:pic>
    </p:spTree>
    <p:extLst>
      <p:ext uri="{BB962C8B-B14F-4D97-AF65-F5344CB8AC3E}">
        <p14:creationId xmlns:p14="http://schemas.microsoft.com/office/powerpoint/2010/main" val="4040849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752FADFD2D124AB4CD54A58BF7E22E" ma:contentTypeVersion="17" ma:contentTypeDescription="Create a new document." ma:contentTypeScope="" ma:versionID="e3deca815976e0830026e265f4e1f744">
  <xsd:schema xmlns:xsd="http://www.w3.org/2001/XMLSchema" xmlns:xs="http://www.w3.org/2001/XMLSchema" xmlns:p="http://schemas.microsoft.com/office/2006/metadata/properties" xmlns:ns2="ee1c3404-7bb1-499b-a6cd-350a3abbcd46" xmlns:ns3="5cf0b33e-1905-47e5-996b-0077f99af4d6" targetNamespace="http://schemas.microsoft.com/office/2006/metadata/properties" ma:root="true" ma:fieldsID="94cb8fdbff8a3b993cc410804201a78e" ns2:_="" ns3:_="">
    <xsd:import namespace="ee1c3404-7bb1-499b-a6cd-350a3abbcd46"/>
    <xsd:import namespace="5cf0b33e-1905-47e5-996b-0077f99af4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AccessibilityChec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1c3404-7bb1-499b-a6cd-350a3abbc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ddcd57-84d1-4efd-b16d-73b006936c4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AccessibilityCheck" ma:index="22" nillable="true" ma:displayName="Accessibility Check" ma:description="Where in the process of Accessibility Check " ma:format="Dropdown" ma:internalName="AccessibilityCheck">
      <xsd:simpleType>
        <xsd:restriction base="dms:Choice">
          <xsd:enumeration value="ACC Complete"/>
          <xsd:enumeration value="Ready for ACC"/>
          <xsd:enumeration value="Not Ready for ACC"/>
          <xsd:enumeration value="Sent to ACC"/>
        </xsd:restriction>
      </xsd:simpleType>
    </xsd:element>
  </xsd:schema>
  <xsd:schema xmlns:xsd="http://www.w3.org/2001/XMLSchema" xmlns:xs="http://www.w3.org/2001/XMLSchema" xmlns:dms="http://schemas.microsoft.com/office/2006/documentManagement/types" xmlns:pc="http://schemas.microsoft.com/office/infopath/2007/PartnerControls" targetNamespace="5cf0b33e-1905-47e5-996b-0077f99af4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6aaa2d04-3348-4be5-b415-0c4ba4372c78}" ma:internalName="TaxCatchAll" ma:showField="CatchAllData" ma:web="5cf0b33e-1905-47e5-996b-0077f99af4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e1c3404-7bb1-499b-a6cd-350a3abbcd46">
      <Terms xmlns="http://schemas.microsoft.com/office/infopath/2007/PartnerControls"/>
    </lcf76f155ced4ddcb4097134ff3c332f>
    <TaxCatchAll xmlns="5cf0b33e-1905-47e5-996b-0077f99af4d6" xsi:nil="true"/>
    <AccessibilityCheck xmlns="ee1c3404-7bb1-499b-a6cd-350a3abbcd46" xsi:nil="true"/>
    <SharedWithUsers xmlns="5cf0b33e-1905-47e5-996b-0077f99af4d6">
      <UserInfo>
        <DisplayName/>
        <AccountId xsi:nil="true"/>
        <AccountType/>
      </UserInfo>
    </SharedWithUsers>
  </documentManagement>
</p:properties>
</file>

<file path=customXml/itemProps1.xml><?xml version="1.0" encoding="utf-8"?>
<ds:datastoreItem xmlns:ds="http://schemas.openxmlformats.org/officeDocument/2006/customXml" ds:itemID="{B5DFCAEF-4244-4BFC-BC74-01933B9DC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1c3404-7bb1-499b-a6cd-350a3abbcd46"/>
    <ds:schemaRef ds:uri="5cf0b33e-1905-47e5-996b-0077f99af4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7F5D7A-91F2-4CD8-A8FB-AD46A2361253}">
  <ds:schemaRefs>
    <ds:schemaRef ds:uri="http://schemas.microsoft.com/sharepoint/v3/contenttype/forms"/>
  </ds:schemaRefs>
</ds:datastoreItem>
</file>

<file path=customXml/itemProps3.xml><?xml version="1.0" encoding="utf-8"?>
<ds:datastoreItem xmlns:ds="http://schemas.openxmlformats.org/officeDocument/2006/customXml" ds:itemID="{CCCA0E88-D1EA-4B37-8005-A36BA48B26E3}">
  <ds:schemaRefs>
    <ds:schemaRef ds:uri="5cf0b33e-1905-47e5-996b-0077f99af4d6"/>
    <ds:schemaRef ds:uri="ee1c3404-7bb1-499b-a6cd-350a3abbcd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43</TotalTime>
  <Words>793</Words>
  <Application>Microsoft Macintosh PowerPoint</Application>
  <PresentationFormat>Widescreen</PresentationFormat>
  <Paragraphs>64</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Aptos</vt:lpstr>
      <vt:lpstr>Arial</vt:lpstr>
      <vt:lpstr>Calibri</vt:lpstr>
      <vt:lpstr>Office Theme</vt:lpstr>
      <vt:lpstr>Note to Instructors</vt:lpstr>
      <vt:lpstr>Exploring Personal Preferences</vt:lpstr>
      <vt:lpstr>Exploring personal preferences…</vt:lpstr>
      <vt:lpstr>Why our preferences matter</vt:lpstr>
      <vt:lpstr>Work-Life Balance</vt:lpstr>
      <vt:lpstr>Work Schedules</vt:lpstr>
      <vt:lpstr>Shift Schedules</vt:lpstr>
      <vt:lpstr>Public Assistance</vt:lpstr>
      <vt:lpstr>Work Environment</vt:lpstr>
      <vt:lpstr>Career Goals</vt:lpstr>
      <vt:lpstr>Self-Employment or Entrepreneurship</vt:lpstr>
      <vt:lpstr>Customized Employment</vt:lpstr>
      <vt:lpstr>Preferences can change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personal preferences for employment</dc:title>
  <dc:subject>Personal preferences for employment</dc:subject>
  <dc:creator>Alissa Otani-Cole</dc:creator>
  <cp:keywords>employment, preferences, career goals, environment</cp:keywords>
  <dc:description/>
  <cp:lastModifiedBy>Allison Blumenthal</cp:lastModifiedBy>
  <cp:revision>12</cp:revision>
  <dcterms:created xsi:type="dcterms:W3CDTF">2024-08-06T18:38:17Z</dcterms:created>
  <dcterms:modified xsi:type="dcterms:W3CDTF">2024-11-26T15:46:09Z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0x010100E6752FADFD2D124AB4CD54A58BF7E22E</vt:lpwstr>
  </property>
  <property fmtid="{D5CDD505-2E9C-101B-9397-08002B2CF9AE}" pid="3" name="MediaServiceImageTags">
    <vt:lpwstr/>
  </property>
  <property fmtid="{D5CDD505-2E9C-101B-9397-08002B2CF9AE}" pid="4" name="Order">
    <vt:lpwstr>238700.000000000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